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xml" ContentType="application/vnd.openxmlformats-officedocument.presentationml.tags+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2.xml" ContentType="application/vnd.openxmlformats-officedocument.presentationml.notesSlide+xml"/>
  <Override PartName="/ppt/tags/tag34.xml" ContentType="application/vnd.openxmlformats-officedocument.presentationml.tags+xml"/>
  <Override PartName="/ppt/notesSlides/notesSlide3.xml" ContentType="application/vnd.openxmlformats-officedocument.presentationml.notesSlide+xml"/>
  <Override PartName="/ppt/tags/tag35.xml" ContentType="application/vnd.openxmlformats-officedocument.presentationml.tags+xml"/>
  <Override PartName="/ppt/notesSlides/notesSlide4.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8" r:id="rId2"/>
  </p:sldMasterIdLst>
  <p:notesMasterIdLst>
    <p:notesMasterId r:id="rId38"/>
  </p:notesMasterIdLst>
  <p:handoutMasterIdLst>
    <p:handoutMasterId r:id="rId39"/>
  </p:handoutMasterIdLst>
  <p:sldIdLst>
    <p:sldId id="261" r:id="rId3"/>
    <p:sldId id="270" r:id="rId4"/>
    <p:sldId id="272" r:id="rId5"/>
    <p:sldId id="271" r:id="rId6"/>
    <p:sldId id="267" r:id="rId7"/>
    <p:sldId id="269" r:id="rId8"/>
    <p:sldId id="279" r:id="rId9"/>
    <p:sldId id="280" r:id="rId10"/>
    <p:sldId id="281" r:id="rId11"/>
    <p:sldId id="282" r:id="rId12"/>
    <p:sldId id="283" r:id="rId13"/>
    <p:sldId id="284" r:id="rId14"/>
    <p:sldId id="289" r:id="rId15"/>
    <p:sldId id="288" r:id="rId16"/>
    <p:sldId id="290" r:id="rId17"/>
    <p:sldId id="259" r:id="rId18"/>
    <p:sldId id="258" r:id="rId19"/>
    <p:sldId id="537" r:id="rId20"/>
    <p:sldId id="536" r:id="rId21"/>
    <p:sldId id="257" r:id="rId22"/>
    <p:sldId id="535" r:id="rId23"/>
    <p:sldId id="352" r:id="rId24"/>
    <p:sldId id="263" r:id="rId25"/>
    <p:sldId id="273" r:id="rId26"/>
    <p:sldId id="516" r:id="rId27"/>
    <p:sldId id="274" r:id="rId28"/>
    <p:sldId id="285" r:id="rId29"/>
    <p:sldId id="275" r:id="rId30"/>
    <p:sldId id="276" r:id="rId31"/>
    <p:sldId id="260" r:id="rId32"/>
    <p:sldId id="486" r:id="rId33"/>
    <p:sldId id="540" r:id="rId34"/>
    <p:sldId id="538" r:id="rId35"/>
    <p:sldId id="539" r:id="rId36"/>
    <p:sldId id="541" r:id="rId37"/>
  </p:sldIdLst>
  <p:sldSz cx="12192000" cy="6858000"/>
  <p:notesSz cx="6858000" cy="9144000"/>
  <p:embeddedFontLst>
    <p:embeddedFont>
      <p:font typeface="Arial Black" panose="020B0A04020102020204" pitchFamily="34" charset="0"/>
      <p:bold r:id="rId40"/>
    </p:embeddedFont>
    <p:embeddedFont>
      <p:font typeface="Arial Narrow" panose="020B0606020202030204" pitchFamily="34" charset="0"/>
      <p:regular r:id="rId41"/>
      <p:bold r:id="rId42"/>
      <p:italic r:id="rId43"/>
      <p:boldItalic r:id="rId44"/>
    </p:embeddedFont>
    <p:embeddedFont>
      <p:font typeface="Calibri" panose="020F0502020204030204" pitchFamily="34" charset="0"/>
      <p:regular r:id="rId45"/>
      <p:bold r:id="rId46"/>
      <p:italic r:id="rId47"/>
      <p:boldItalic r:id="rId48"/>
    </p:embeddedFont>
    <p:embeddedFont>
      <p:font typeface="Century Gothic" panose="020B0502020202020204" pitchFamily="34" charset="0"/>
      <p:regular r:id="rId49"/>
      <p:bold r:id="rId50"/>
      <p:italic r:id="rId51"/>
      <p:boldItalic r:id="rId52"/>
    </p:embeddedFont>
    <p:embeddedFont>
      <p:font typeface="Century Schoolbook" panose="02040604050505020304" pitchFamily="18" charset="0"/>
      <p:regular r:id="rId53"/>
      <p:bold r:id="rId54"/>
      <p:italic r:id="rId55"/>
      <p:boldItalic r:id="rId56"/>
    </p:embeddedFont>
    <p:embeddedFont>
      <p:font typeface="Tw Cen MT" panose="020B0602020104020603" pitchFamily="34" charset="-18"/>
      <p:regular r:id="rId57"/>
      <p:bold r:id="rId58"/>
      <p:italic r:id="rId59"/>
      <p:boldItalic r:id="rId60"/>
    </p:embeddedFont>
    <p:embeddedFont>
      <p:font typeface="Verdana" panose="020B0604030504040204" pitchFamily="34" charset="0"/>
      <p:regular r:id="rId61"/>
      <p:bold r:id="rId62"/>
      <p:italic r:id="rId63"/>
      <p:boldItalic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4" autoAdjust="0"/>
    <p:restoredTop sz="94737" autoAdjust="0"/>
  </p:normalViewPr>
  <p:slideViewPr>
    <p:cSldViewPr>
      <p:cViewPr varScale="1">
        <p:scale>
          <a:sx n="107" d="100"/>
          <a:sy n="107" d="100"/>
        </p:scale>
        <p:origin x="606" y="108"/>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showGuides="1">
      <p:cViewPr varScale="1">
        <p:scale>
          <a:sx n="128" d="100"/>
          <a:sy n="128" d="100"/>
        </p:scale>
        <p:origin x="403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font" Target="fonts/font24.fntdata"/><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0.fntdata"/><Relationship Id="rId57" Type="http://schemas.openxmlformats.org/officeDocument/2006/relationships/font" Target="fonts/font18.fntdata"/><Relationship Id="rId61" Type="http://schemas.openxmlformats.org/officeDocument/2006/relationships/font" Target="fonts/font2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font" Target="fonts/font25.fntdata"/><Relationship Id="rId8" Type="http://schemas.openxmlformats.org/officeDocument/2006/relationships/slide" Target="slides/slide6.xml"/><Relationship Id="rId51" Type="http://schemas.openxmlformats.org/officeDocument/2006/relationships/font" Target="fonts/font1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Sheet1!$B$1</c:f>
              <c:strCache>
                <c:ptCount val="1"/>
                <c:pt idx="0">
                  <c:v>Area m2</c:v>
                </c:pt>
              </c:strCache>
            </c:strRef>
          </c:tx>
          <c:spPr>
            <a:solidFill>
              <a:schemeClr val="accent1">
                <a:shade val="76000"/>
              </a:schemeClr>
            </a:solidFill>
            <a:ln>
              <a:noFill/>
            </a:ln>
            <a:effectLst/>
          </c:spPr>
          <c:invertIfNegative val="0"/>
          <c:dLbls>
            <c:numFmt formatCode="#,##0\ &quot;m2&quot;"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Building  1</c:v>
                </c:pt>
                <c:pt idx="1">
                  <c:v>Building  2</c:v>
                </c:pt>
                <c:pt idx="2">
                  <c:v>Building  3</c:v>
                </c:pt>
                <c:pt idx="3">
                  <c:v>Building  4</c:v>
                </c:pt>
                <c:pt idx="4">
                  <c:v>Building  5</c:v>
                </c:pt>
              </c:strCache>
            </c:strRef>
          </c:cat>
          <c:val>
            <c:numRef>
              <c:f>Sheet1!$B$2:$B$6</c:f>
              <c:numCache>
                <c:formatCode>_(* #,##0_);_(* \(#,##0\);_(* "-"??_);_(@_)</c:formatCode>
                <c:ptCount val="5"/>
                <c:pt idx="0">
                  <c:v>14234</c:v>
                </c:pt>
                <c:pt idx="1">
                  <c:v>11839</c:v>
                </c:pt>
                <c:pt idx="2">
                  <c:v>9213</c:v>
                </c:pt>
                <c:pt idx="3">
                  <c:v>720</c:v>
                </c:pt>
                <c:pt idx="4">
                  <c:v>1200</c:v>
                </c:pt>
              </c:numCache>
            </c:numRef>
          </c:val>
          <c:extLst>
            <c:ext xmlns:c16="http://schemas.microsoft.com/office/drawing/2014/chart" uri="{C3380CC4-5D6E-409C-BE32-E72D297353CC}">
              <c16:uniqueId val="{00000000-9B8B-4F8D-B9E5-577AD71E0C6A}"/>
            </c:ext>
          </c:extLst>
        </c:ser>
        <c:ser>
          <c:idx val="1"/>
          <c:order val="1"/>
          <c:tx>
            <c:strRef>
              <c:f>Sheet1!$C$1</c:f>
              <c:strCache>
                <c:ptCount val="1"/>
                <c:pt idx="0">
                  <c:v>Cost '000 € </c:v>
                </c:pt>
              </c:strCache>
            </c:strRef>
          </c:tx>
          <c:spPr>
            <a:solidFill>
              <a:schemeClr val="accent3">
                <a:lumMod val="60000"/>
                <a:lumOff val="40000"/>
              </a:schemeClr>
            </a:solidFill>
            <a:ln>
              <a:noFill/>
            </a:ln>
            <a:effectLst/>
          </c:spPr>
          <c:invertIfNegative val="0"/>
          <c:dLbls>
            <c:numFmt formatCode="[$€-2]\ #,##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Building  1</c:v>
                </c:pt>
                <c:pt idx="1">
                  <c:v>Building  2</c:v>
                </c:pt>
                <c:pt idx="2">
                  <c:v>Building  3</c:v>
                </c:pt>
                <c:pt idx="3">
                  <c:v>Building  4</c:v>
                </c:pt>
                <c:pt idx="4">
                  <c:v>Building  5</c:v>
                </c:pt>
              </c:strCache>
            </c:strRef>
          </c:cat>
          <c:val>
            <c:numRef>
              <c:f>Sheet1!$C$2:$C$6</c:f>
              <c:numCache>
                <c:formatCode>_(* #,##0_);_(* \(#,##0\);_(* "-"??_);_(@_)</c:formatCode>
                <c:ptCount val="5"/>
                <c:pt idx="0">
                  <c:v>11671.88</c:v>
                </c:pt>
                <c:pt idx="1">
                  <c:v>9707.98</c:v>
                </c:pt>
                <c:pt idx="2">
                  <c:v>7554.66</c:v>
                </c:pt>
                <c:pt idx="3">
                  <c:v>590.4</c:v>
                </c:pt>
                <c:pt idx="4">
                  <c:v>984</c:v>
                </c:pt>
              </c:numCache>
            </c:numRef>
          </c:val>
          <c:extLst>
            <c:ext xmlns:c16="http://schemas.microsoft.com/office/drawing/2014/chart" uri="{C3380CC4-5D6E-409C-BE32-E72D297353CC}">
              <c16:uniqueId val="{00000001-9B8B-4F8D-B9E5-577AD71E0C6A}"/>
            </c:ext>
          </c:extLst>
        </c:ser>
        <c:dLbls>
          <c:showLegendKey val="0"/>
          <c:showVal val="1"/>
          <c:showCatName val="0"/>
          <c:showSerName val="0"/>
          <c:showPercent val="0"/>
          <c:showBubbleSize val="0"/>
        </c:dLbls>
        <c:gapWidth val="150"/>
        <c:overlap val="-25"/>
        <c:axId val="213527800"/>
        <c:axId val="218219840"/>
      </c:barChart>
      <c:catAx>
        <c:axId val="213527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8219840"/>
        <c:crosses val="autoZero"/>
        <c:auto val="1"/>
        <c:lblAlgn val="ctr"/>
        <c:lblOffset val="100"/>
        <c:noMultiLvlLbl val="0"/>
      </c:catAx>
      <c:valAx>
        <c:axId val="218219840"/>
        <c:scaling>
          <c:orientation val="minMax"/>
        </c:scaling>
        <c:delete val="1"/>
        <c:axPos val="l"/>
        <c:numFmt formatCode="_(* #,##0_);_(* \(#,##0\);_(* &quot;-&quot;??_);_(@_)" sourceLinked="1"/>
        <c:majorTickMark val="none"/>
        <c:minorTickMark val="none"/>
        <c:tickLblPos val="nextTo"/>
        <c:crossAx val="213527800"/>
        <c:crosses val="autoZero"/>
        <c:crossBetween val="between"/>
      </c:valAx>
      <c:spPr>
        <a:noFill/>
        <a:ln>
          <a:noFill/>
        </a:ln>
        <a:effectLst/>
      </c:spPr>
    </c:plotArea>
    <c:legend>
      <c:legendPos val="t"/>
      <c:legendEntry>
        <c:idx val="1"/>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mn-cs"/>
              </a:defRPr>
            </a:pPr>
            <a:endParaRPr lang="en-US"/>
          </a:p>
        </c:txPr>
      </c:legendEntry>
      <c:layout>
        <c:manualLayout>
          <c:xMode val="edge"/>
          <c:yMode val="edge"/>
          <c:x val="0.33765647082576211"/>
          <c:y val="2.1515018725407373E-2"/>
          <c:w val="0.33878952150211999"/>
          <c:h val="6.778896759533242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Sheet1!$B$1</c:f>
              <c:strCache>
                <c:ptCount val="1"/>
                <c:pt idx="0">
                  <c:v>Equity</c:v>
                </c:pt>
              </c:strCache>
            </c:strRef>
          </c:tx>
          <c:spPr>
            <a:solidFill>
              <a:schemeClr val="accent1">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Year 1</c:v>
                </c:pt>
                <c:pt idx="1">
                  <c:v>Year 2</c:v>
                </c:pt>
                <c:pt idx="2">
                  <c:v>Year 3</c:v>
                </c:pt>
                <c:pt idx="3">
                  <c:v>Year 4</c:v>
                </c:pt>
                <c:pt idx="4">
                  <c:v>Year 5</c:v>
                </c:pt>
              </c:strCache>
            </c:strRef>
          </c:cat>
          <c:val>
            <c:numRef>
              <c:f>Sheet1!$B$2:$B$6</c:f>
              <c:numCache>
                <c:formatCode>_(* #,##0,;_(* \(#,##0,\);_(* "-"_);_(@_)</c:formatCode>
                <c:ptCount val="5"/>
                <c:pt idx="0">
                  <c:v>18329401.785254259</c:v>
                </c:pt>
                <c:pt idx="1">
                  <c:v>5953089.6655125227</c:v>
                </c:pt>
                <c:pt idx="2">
                  <c:v>0</c:v>
                </c:pt>
                <c:pt idx="3">
                  <c:v>534523.44747429644</c:v>
                </c:pt>
                <c:pt idx="4">
                  <c:v>0</c:v>
                </c:pt>
              </c:numCache>
            </c:numRef>
          </c:val>
          <c:extLst>
            <c:ext xmlns:c16="http://schemas.microsoft.com/office/drawing/2014/chart" uri="{C3380CC4-5D6E-409C-BE32-E72D297353CC}">
              <c16:uniqueId val="{00000000-9B8B-4F8D-B9E5-577AD71E0C6A}"/>
            </c:ext>
          </c:extLst>
        </c:ser>
        <c:ser>
          <c:idx val="1"/>
          <c:order val="1"/>
          <c:tx>
            <c:strRef>
              <c:f>Sheet1!$C$1</c:f>
              <c:strCache>
                <c:ptCount val="1"/>
                <c:pt idx="0">
                  <c:v>Bank</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Year 1</c:v>
                </c:pt>
                <c:pt idx="1">
                  <c:v>Year 2</c:v>
                </c:pt>
                <c:pt idx="2">
                  <c:v>Year 3</c:v>
                </c:pt>
                <c:pt idx="3">
                  <c:v>Year 4</c:v>
                </c:pt>
                <c:pt idx="4">
                  <c:v>Year 5</c:v>
                </c:pt>
              </c:strCache>
            </c:strRef>
          </c:cat>
          <c:val>
            <c:numRef>
              <c:f>Sheet1!$C$2:$C$6</c:f>
              <c:numCache>
                <c:formatCode>_(* #,##0,;_(* \(#,##0,\);_(* "-"_);_(@_)</c:formatCode>
                <c:ptCount val="5"/>
                <c:pt idx="0">
                  <c:v>0</c:v>
                </c:pt>
                <c:pt idx="1">
                  <c:v>6039244.9045171887</c:v>
                </c:pt>
                <c:pt idx="2">
                  <c:v>10236669.490675695</c:v>
                </c:pt>
                <c:pt idx="3">
                  <c:v>6144742.6708116774</c:v>
                </c:pt>
                <c:pt idx="4">
                  <c:v>0</c:v>
                </c:pt>
              </c:numCache>
            </c:numRef>
          </c:val>
          <c:extLst>
            <c:ext xmlns:c16="http://schemas.microsoft.com/office/drawing/2014/chart" uri="{C3380CC4-5D6E-409C-BE32-E72D297353CC}">
              <c16:uniqueId val="{00000001-9B8B-4F8D-B9E5-577AD71E0C6A}"/>
            </c:ext>
          </c:extLst>
        </c:ser>
        <c:dLbls>
          <c:showLegendKey val="0"/>
          <c:showVal val="1"/>
          <c:showCatName val="0"/>
          <c:showSerName val="0"/>
          <c:showPercent val="0"/>
          <c:showBubbleSize val="0"/>
        </c:dLbls>
        <c:gapWidth val="150"/>
        <c:overlap val="-25"/>
        <c:axId val="213527800"/>
        <c:axId val="218219840"/>
      </c:barChart>
      <c:catAx>
        <c:axId val="213527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8219840"/>
        <c:crosses val="autoZero"/>
        <c:auto val="1"/>
        <c:lblAlgn val="ctr"/>
        <c:lblOffset val="100"/>
        <c:noMultiLvlLbl val="0"/>
      </c:catAx>
      <c:valAx>
        <c:axId val="218219840"/>
        <c:scaling>
          <c:orientation val="minMax"/>
        </c:scaling>
        <c:delete val="1"/>
        <c:axPos val="l"/>
        <c:numFmt formatCode="_(* #,##0,;_(* \(#,##0,\);_(* &quot;-&quot;_);_(@_)" sourceLinked="1"/>
        <c:majorTickMark val="none"/>
        <c:minorTickMark val="none"/>
        <c:tickLblPos val="nextTo"/>
        <c:crossAx val="213527800"/>
        <c:crosses val="autoZero"/>
        <c:crossBetween val="between"/>
      </c:valAx>
      <c:spPr>
        <a:noFill/>
        <a:ln>
          <a:noFill/>
        </a:ln>
        <a:effectLst/>
      </c:spPr>
    </c:plotArea>
    <c:legend>
      <c:legendPos val="t"/>
      <c:legendEntry>
        <c:idx val="1"/>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mn-cs"/>
              </a:defRPr>
            </a:pPr>
            <a:endParaRPr lang="en-US"/>
          </a:p>
        </c:txPr>
      </c:legendEntry>
      <c:layout>
        <c:manualLayout>
          <c:xMode val="edge"/>
          <c:yMode val="edge"/>
          <c:x val="0.33765647082576211"/>
          <c:y val="2.1515018725407373E-2"/>
          <c:w val="0.33878952150211999"/>
          <c:h val="6.778896759533242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912751869348042E-2"/>
          <c:y val="3.0209807872541856E-2"/>
          <c:w val="0.93736851972450808"/>
          <c:h val="0.9395803842549163"/>
        </c:manualLayout>
      </c:layout>
      <c:barChart>
        <c:barDir val="bar"/>
        <c:grouping val="clustered"/>
        <c:varyColors val="0"/>
        <c:ser>
          <c:idx val="2"/>
          <c:order val="0"/>
          <c:spPr>
            <a:solidFill>
              <a:schemeClr val="accent3"/>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1-7AED-4024-B112-85552CB283D3}"/>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3-7AED-4024-B112-85552CB283D3}"/>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5-7AED-4024-B112-85552CB283D3}"/>
              </c:ext>
            </c:extLst>
          </c:dPt>
          <c:dLbls>
            <c:dLbl>
              <c:idx val="0"/>
              <c:tx>
                <c:rich>
                  <a:bodyPr rot="0" spcFirstLastPara="1" vertOverflow="ellipsis" vert="horz" wrap="square" lIns="38100" tIns="19050" rIns="38100" bIns="19050" anchor="ctr" anchorCtr="1">
                    <a:spAutoFit/>
                  </a:bodyPr>
                  <a:lstStyle/>
                  <a:p>
                    <a:pPr>
                      <a:defRPr lang="en-US" sz="1600" b="0" i="0" u="none" strike="noStrike" kern="1200" baseline="0">
                        <a:solidFill>
                          <a:schemeClr val="tx1">
                            <a:lumMod val="75000"/>
                            <a:lumOff val="25000"/>
                          </a:schemeClr>
                        </a:solidFill>
                        <a:latin typeface="+mn-lt"/>
                        <a:ea typeface="+mn-ea"/>
                        <a:cs typeface="+mn-cs"/>
                      </a:defRPr>
                    </a:pPr>
                    <a:r>
                      <a:rPr lang="en-US" sz="1600" b="0" i="0" u="none" strike="noStrike" baseline="0" dirty="0">
                        <a:effectLst/>
                      </a:rPr>
                      <a:t>Bank </a:t>
                    </a:r>
                    <a:r>
                      <a:rPr lang="en-US" sz="1600" b="0" i="0" u="none" strike="noStrike" kern="1200" baseline="0" dirty="0">
                        <a:solidFill>
                          <a:prstClr val="white">
                            <a:lumMod val="75000"/>
                            <a:lumOff val="25000"/>
                          </a:prstClr>
                        </a:solidFill>
                        <a:effectLst/>
                      </a:rPr>
                      <a:t>22.40</a:t>
                    </a:r>
                    <a:endParaRPr lang="en-US" dirty="0"/>
                  </a:p>
                </c:rich>
              </c:tx>
              <c:spPr>
                <a:noFill/>
                <a:ln>
                  <a:noFill/>
                </a:ln>
                <a:effectLst/>
              </c:spPr>
              <c:txPr>
                <a:bodyPr rot="0" spcFirstLastPara="1" vertOverflow="ellipsis" vert="horz" wrap="square" lIns="38100" tIns="19050" rIns="38100" bIns="19050" anchor="ctr" anchorCtr="1">
                  <a:spAutoFit/>
                </a:bodyPr>
                <a:lstStyle/>
                <a:p>
                  <a:pPr>
                    <a:defRPr lang="en-US"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7AED-4024-B112-85552CB283D3}"/>
                </c:ext>
              </c:extLst>
            </c:dLbl>
            <c:dLbl>
              <c:idx val="1"/>
              <c:tx>
                <c:rich>
                  <a:bodyPr rot="0" spcFirstLastPara="1" vertOverflow="ellipsis" vert="horz" wrap="square" lIns="38100" tIns="19050" rIns="38100" bIns="19050" anchor="ctr" anchorCtr="1">
                    <a:spAutoFit/>
                  </a:bodyPr>
                  <a:lstStyle/>
                  <a:p>
                    <a:pPr>
                      <a:defRPr lang="en-US" sz="1600" b="0" i="0" u="none" strike="noStrike" kern="1200" baseline="0">
                        <a:solidFill>
                          <a:schemeClr val="tx1">
                            <a:lumMod val="75000"/>
                            <a:lumOff val="25000"/>
                          </a:schemeClr>
                        </a:solidFill>
                        <a:latin typeface="+mn-lt"/>
                        <a:ea typeface="+mn-ea"/>
                        <a:cs typeface="+mn-cs"/>
                      </a:defRPr>
                    </a:pPr>
                    <a:r>
                      <a:rPr lang="en-US" sz="1600" b="0" i="0" u="none" strike="noStrike" baseline="0" dirty="0">
                        <a:effectLst/>
                      </a:rPr>
                      <a:t>Equity Partners  16.30 </a:t>
                    </a:r>
                    <a:r>
                      <a:rPr lang="en-US" sz="1600" b="0" i="0" u="none" strike="noStrike" baseline="0" dirty="0"/>
                      <a:t>  </a:t>
                    </a:r>
                    <a:endParaRPr lang="en-US" dirty="0"/>
                  </a:p>
                </c:rich>
              </c:tx>
              <c:spPr>
                <a:noFill/>
                <a:ln>
                  <a:noFill/>
                </a:ln>
                <a:effectLst/>
              </c:spPr>
              <c:txPr>
                <a:bodyPr rot="0" spcFirstLastPara="1" vertOverflow="ellipsis" vert="horz" wrap="square" lIns="38100" tIns="19050" rIns="38100" bIns="19050" anchor="ctr" anchorCtr="1">
                  <a:spAutoFit/>
                </a:bodyPr>
                <a:lstStyle/>
                <a:p>
                  <a:pPr>
                    <a:defRPr lang="en-US"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6-53A0-4D23-BDD7-7165B59B3FB8}"/>
                </c:ext>
              </c:extLst>
            </c:dLbl>
            <c:dLbl>
              <c:idx val="2"/>
              <c:tx>
                <c:rich>
                  <a:bodyPr rot="0" spcFirstLastPara="1" vertOverflow="ellipsis" vert="horz" wrap="square" lIns="38100" tIns="19050" rIns="38100" bIns="19050" anchor="ctr" anchorCtr="1">
                    <a:spAutoFit/>
                  </a:bodyPr>
                  <a:lstStyle/>
                  <a:p>
                    <a:pPr>
                      <a:defRPr lang="en-US" sz="1600" b="0" i="0" u="none" strike="noStrike" kern="1200" baseline="0">
                        <a:solidFill>
                          <a:schemeClr val="tx1">
                            <a:lumMod val="75000"/>
                            <a:lumOff val="25000"/>
                          </a:schemeClr>
                        </a:solidFill>
                        <a:latin typeface="+mn-lt"/>
                        <a:ea typeface="+mn-ea"/>
                        <a:cs typeface="+mn-cs"/>
                      </a:defRPr>
                    </a:pPr>
                    <a:r>
                      <a:rPr lang="en-US" sz="1600" b="0" i="0" u="none" strike="noStrike" baseline="0" dirty="0">
                        <a:effectLst/>
                      </a:rPr>
                      <a:t>Anchor Investor</a:t>
                    </a:r>
                    <a:r>
                      <a:rPr lang="en-US" sz="1600" b="0" i="0" u="none" strike="noStrike" baseline="0" dirty="0"/>
                      <a:t> </a:t>
                    </a:r>
                    <a:r>
                      <a:rPr lang="en-US" dirty="0"/>
                      <a:t> </a:t>
                    </a:r>
                    <a:r>
                      <a:rPr lang="en-US" sz="1600" b="0" i="0" u="none" strike="noStrike" baseline="0" dirty="0">
                        <a:effectLst/>
                      </a:rPr>
                      <a:t> 5.30 </a:t>
                    </a:r>
                    <a:endParaRPr lang="en-US" dirty="0"/>
                  </a:p>
                </c:rich>
              </c:tx>
              <c:spPr>
                <a:noFill/>
                <a:ln>
                  <a:noFill/>
                </a:ln>
                <a:effectLst/>
              </c:spPr>
              <c:txPr>
                <a:bodyPr rot="0" spcFirstLastPara="1" vertOverflow="ellipsis" vert="horz" wrap="square" lIns="38100" tIns="19050" rIns="38100" bIns="19050" anchor="ctr" anchorCtr="1">
                  <a:spAutoFit/>
                </a:bodyPr>
                <a:lstStyle/>
                <a:p>
                  <a:pPr>
                    <a:defRPr lang="en-US"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7AED-4024-B112-85552CB283D3}"/>
                </c:ext>
              </c:extLst>
            </c:dLbl>
            <c:dLbl>
              <c:idx val="3"/>
              <c:tx>
                <c:rich>
                  <a:bodyPr rot="0" spcFirstLastPara="1" vertOverflow="ellipsis" vert="horz" wrap="square" lIns="38100" tIns="19050" rIns="38100" bIns="19050" anchor="ctr" anchorCtr="1">
                    <a:spAutoFit/>
                  </a:bodyPr>
                  <a:lstStyle/>
                  <a:p>
                    <a:pPr>
                      <a:defRPr lang="en-US" sz="1600" b="0" i="0" u="none" strike="noStrike" kern="1200" baseline="0">
                        <a:solidFill>
                          <a:schemeClr val="tx1">
                            <a:lumMod val="75000"/>
                            <a:lumOff val="25000"/>
                          </a:schemeClr>
                        </a:solidFill>
                        <a:latin typeface="+mn-lt"/>
                        <a:ea typeface="+mn-ea"/>
                        <a:cs typeface="+mn-cs"/>
                      </a:defRPr>
                    </a:pPr>
                    <a:r>
                      <a:rPr lang="en-US" sz="1600" b="0" i="0" u="none" strike="noStrike" baseline="0" dirty="0" err="1">
                        <a:effectLst/>
                      </a:rPr>
                      <a:t>Semsudin</a:t>
                    </a:r>
                    <a:r>
                      <a:rPr lang="en-US" sz="1600" b="0" i="0" u="none" strike="noStrike" baseline="0" dirty="0">
                        <a:effectLst/>
                      </a:rPr>
                      <a:t> Makic</a:t>
                    </a:r>
                    <a:r>
                      <a:rPr lang="en-US" sz="1600" b="0" i="0" u="none" strike="noStrike" baseline="0" dirty="0"/>
                      <a:t> </a:t>
                    </a:r>
                    <a:r>
                      <a:rPr lang="en-US" dirty="0"/>
                      <a:t> </a:t>
                    </a:r>
                    <a:r>
                      <a:rPr lang="en-US" sz="1600" b="0" i="0" u="none" strike="noStrike" baseline="0" dirty="0">
                        <a:effectLst/>
                      </a:rPr>
                      <a:t> 2.70 </a:t>
                    </a:r>
                    <a:endParaRPr lang="en-US" dirty="0"/>
                  </a:p>
                </c:rich>
              </c:tx>
              <c:spPr>
                <a:noFill/>
                <a:ln>
                  <a:noFill/>
                </a:ln>
                <a:effectLst/>
              </c:spPr>
              <c:txPr>
                <a:bodyPr rot="0" spcFirstLastPara="1" vertOverflow="ellipsis" vert="horz" wrap="square" lIns="38100" tIns="19050" rIns="38100" bIns="19050" anchor="ctr" anchorCtr="1">
                  <a:spAutoFit/>
                </a:bodyPr>
                <a:lstStyle/>
                <a:p>
                  <a:pPr>
                    <a:defRPr lang="en-US"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7AED-4024-B112-85552CB283D3}"/>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Bank</c:v>
                </c:pt>
                <c:pt idx="1">
                  <c:v>Equity Partners</c:v>
                </c:pt>
                <c:pt idx="2">
                  <c:v>Anchor 2</c:v>
                </c:pt>
                <c:pt idx="3">
                  <c:v>Semsudin Makic</c:v>
                </c:pt>
              </c:strCache>
            </c:strRef>
          </c:cat>
          <c:val>
            <c:numRef>
              <c:f>Sheet1!$B$2:$B$5</c:f>
              <c:numCache>
                <c:formatCode>_(* #,##0.00_);_(* \(#,##0.00\);_(* "-"??_);_(@_)</c:formatCode>
                <c:ptCount val="4"/>
                <c:pt idx="0">
                  <c:v>22.4</c:v>
                </c:pt>
                <c:pt idx="1">
                  <c:v>16.3</c:v>
                </c:pt>
                <c:pt idx="2">
                  <c:v>5.3</c:v>
                </c:pt>
                <c:pt idx="3">
                  <c:v>2.7</c:v>
                </c:pt>
              </c:numCache>
            </c:numRef>
          </c:val>
          <c:extLst>
            <c:ext xmlns:c16="http://schemas.microsoft.com/office/drawing/2014/chart" uri="{C3380CC4-5D6E-409C-BE32-E72D297353CC}">
              <c16:uniqueId val="{00000006-7AED-4024-B112-85552CB283D3}"/>
            </c:ext>
          </c:extLst>
        </c:ser>
        <c:dLbls>
          <c:showLegendKey val="0"/>
          <c:showVal val="0"/>
          <c:showCatName val="0"/>
          <c:showSerName val="0"/>
          <c:showPercent val="0"/>
          <c:showBubbleSize val="0"/>
        </c:dLbls>
        <c:gapWidth val="20"/>
        <c:axId val="253611008"/>
        <c:axId val="253612800"/>
      </c:barChart>
      <c:catAx>
        <c:axId val="253611008"/>
        <c:scaling>
          <c:orientation val="minMax"/>
        </c:scaling>
        <c:delete val="1"/>
        <c:axPos val="l"/>
        <c:numFmt formatCode="General" sourceLinked="1"/>
        <c:majorTickMark val="none"/>
        <c:minorTickMark val="none"/>
        <c:tickLblPos val="nextTo"/>
        <c:crossAx val="253612800"/>
        <c:crosses val="autoZero"/>
        <c:auto val="1"/>
        <c:lblAlgn val="ctr"/>
        <c:lblOffset val="100"/>
        <c:noMultiLvlLbl val="0"/>
      </c:catAx>
      <c:valAx>
        <c:axId val="253612800"/>
        <c:scaling>
          <c:orientation val="minMax"/>
        </c:scaling>
        <c:delete val="1"/>
        <c:axPos val="b"/>
        <c:numFmt formatCode="_(* #,##0.00_);_(* \(#,##0.00\);_(* &quot;-&quot;??_);_(@_)" sourceLinked="1"/>
        <c:majorTickMark val="none"/>
        <c:minorTickMark val="none"/>
        <c:tickLblPos val="nextTo"/>
        <c:crossAx val="2536110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7742782152231"/>
          <c:y val="2.2685185185185187E-2"/>
          <c:w val="0.80933683289588798"/>
          <c:h val="0.73439304461942256"/>
        </c:manualLayout>
      </c:layout>
      <c:barChart>
        <c:barDir val="col"/>
        <c:grouping val="stacked"/>
        <c:varyColors val="0"/>
        <c:ser>
          <c:idx val="1"/>
          <c:order val="1"/>
          <c:tx>
            <c:strRef>
              <c:f>'Investment Summary'!$B$29</c:f>
              <c:strCache>
                <c:ptCount val="1"/>
                <c:pt idx="0">
                  <c:v>Equity</c:v>
                </c:pt>
              </c:strCache>
            </c:strRef>
          </c:tx>
          <c:spPr>
            <a:solidFill>
              <a:schemeClr val="accent2"/>
            </a:solidFill>
            <a:ln>
              <a:noFill/>
            </a:ln>
            <a:effectLst/>
          </c:spPr>
          <c:invertIfNegative val="0"/>
          <c:cat>
            <c:strRef>
              <c:f>'Investment Summary'!$C$27:$H$27</c:f>
              <c:strCache>
                <c:ptCount val="4"/>
                <c:pt idx="0">
                  <c:v>YR 1</c:v>
                </c:pt>
                <c:pt idx="1">
                  <c:v>YR 2</c:v>
                </c:pt>
                <c:pt idx="2">
                  <c:v>YR 3</c:v>
                </c:pt>
                <c:pt idx="3">
                  <c:v>YR 4</c:v>
                </c:pt>
              </c:strCache>
            </c:strRef>
          </c:cat>
          <c:val>
            <c:numRef>
              <c:f>'Investment Summary'!$C$29:$H$29</c:f>
              <c:numCache>
                <c:formatCode>_(* #,##0,;_(* \(#,##0,\);_(* "-"_);_(@_)</c:formatCode>
                <c:ptCount val="4"/>
                <c:pt idx="0">
                  <c:v>18329401.785254259</c:v>
                </c:pt>
                <c:pt idx="1">
                  <c:v>5953089.6655125227</c:v>
                </c:pt>
                <c:pt idx="2">
                  <c:v>0</c:v>
                </c:pt>
                <c:pt idx="3">
                  <c:v>534523.44747429644</c:v>
                </c:pt>
              </c:numCache>
            </c:numRef>
          </c:val>
          <c:extLst>
            <c:ext xmlns:c16="http://schemas.microsoft.com/office/drawing/2014/chart" uri="{C3380CC4-5D6E-409C-BE32-E72D297353CC}">
              <c16:uniqueId val="{00000000-1ECE-4DB8-8CFB-D95A6AB0576E}"/>
            </c:ext>
          </c:extLst>
        </c:ser>
        <c:ser>
          <c:idx val="2"/>
          <c:order val="2"/>
          <c:tx>
            <c:strRef>
              <c:f>'Investment Summary'!$B$30</c:f>
              <c:strCache>
                <c:ptCount val="1"/>
                <c:pt idx="0">
                  <c:v>Debt</c:v>
                </c:pt>
              </c:strCache>
            </c:strRef>
          </c:tx>
          <c:spPr>
            <a:solidFill>
              <a:schemeClr val="accent3"/>
            </a:solidFill>
            <a:ln>
              <a:noFill/>
            </a:ln>
            <a:effectLst/>
          </c:spPr>
          <c:invertIfNegative val="0"/>
          <c:cat>
            <c:strRef>
              <c:f>'Investment Summary'!$C$27:$H$27</c:f>
              <c:strCache>
                <c:ptCount val="4"/>
                <c:pt idx="0">
                  <c:v>YR 1</c:v>
                </c:pt>
                <c:pt idx="1">
                  <c:v>YR 2</c:v>
                </c:pt>
                <c:pt idx="2">
                  <c:v>YR 3</c:v>
                </c:pt>
                <c:pt idx="3">
                  <c:v>YR 4</c:v>
                </c:pt>
              </c:strCache>
            </c:strRef>
          </c:cat>
          <c:val>
            <c:numRef>
              <c:f>'Investment Summary'!$C$30:$H$30</c:f>
              <c:numCache>
                <c:formatCode>_(* #,##0,;_(* \(#,##0,\);_(* "-"_);_(@_)</c:formatCode>
                <c:ptCount val="4"/>
                <c:pt idx="0">
                  <c:v>0</c:v>
                </c:pt>
                <c:pt idx="1">
                  <c:v>6039244.9045171887</c:v>
                </c:pt>
                <c:pt idx="2">
                  <c:v>10236669.490675695</c:v>
                </c:pt>
                <c:pt idx="3">
                  <c:v>6144742.6708116774</c:v>
                </c:pt>
              </c:numCache>
            </c:numRef>
          </c:val>
          <c:extLst>
            <c:ext xmlns:c16="http://schemas.microsoft.com/office/drawing/2014/chart" uri="{C3380CC4-5D6E-409C-BE32-E72D297353CC}">
              <c16:uniqueId val="{00000001-1ECE-4DB8-8CFB-D95A6AB0576E}"/>
            </c:ext>
          </c:extLst>
        </c:ser>
        <c:dLbls>
          <c:showLegendKey val="0"/>
          <c:showVal val="0"/>
          <c:showCatName val="0"/>
          <c:showSerName val="0"/>
          <c:showPercent val="0"/>
          <c:showBubbleSize val="0"/>
        </c:dLbls>
        <c:gapWidth val="150"/>
        <c:overlap val="100"/>
        <c:axId val="1187400688"/>
        <c:axId val="1187400360"/>
        <c:extLst>
          <c:ext xmlns:c15="http://schemas.microsoft.com/office/drawing/2012/chart" uri="{02D57815-91ED-43cb-92C2-25804820EDAC}">
            <c15:filteredBarSeries>
              <c15:ser>
                <c:idx val="0"/>
                <c:order val="0"/>
                <c:tx>
                  <c:strRef>
                    <c:extLst>
                      <c:ext uri="{02D57815-91ED-43cb-92C2-25804820EDAC}">
                        <c15:formulaRef>
                          <c15:sqref>'Investment Summary'!$A$28:$B$28</c15:sqref>
                        </c15:formulaRef>
                      </c:ext>
                    </c:extLst>
                    <c:strCache>
                      <c:ptCount val="2"/>
                      <c:pt idx="0">
                        <c:v>FUNDING 000's</c:v>
                      </c:pt>
                    </c:strCache>
                  </c:strRef>
                </c:tx>
                <c:spPr>
                  <a:solidFill>
                    <a:schemeClr val="accent1"/>
                  </a:solidFill>
                  <a:ln>
                    <a:noFill/>
                  </a:ln>
                  <a:effectLst/>
                </c:spPr>
                <c:invertIfNegative val="0"/>
                <c:cat>
                  <c:strRef>
                    <c:extLst>
                      <c:ext uri="{02D57815-91ED-43cb-92C2-25804820EDAC}">
                        <c15:formulaRef>
                          <c15:sqref>'Investment Summary'!$C$27:$H$27</c15:sqref>
                        </c15:formulaRef>
                      </c:ext>
                    </c:extLst>
                    <c:strCache>
                      <c:ptCount val="4"/>
                      <c:pt idx="0">
                        <c:v>YR 1</c:v>
                      </c:pt>
                      <c:pt idx="1">
                        <c:v>YR 2</c:v>
                      </c:pt>
                      <c:pt idx="2">
                        <c:v>YR 3</c:v>
                      </c:pt>
                      <c:pt idx="3">
                        <c:v>YR 4</c:v>
                      </c:pt>
                    </c:strCache>
                  </c:strRef>
                </c:cat>
                <c:val>
                  <c:numRef>
                    <c:extLst>
                      <c:ext uri="{02D57815-91ED-43cb-92C2-25804820EDAC}">
                        <c15:formulaRef>
                          <c15:sqref>'Investment Summary'!$C$28:$H$28</c15:sqref>
                        </c15:formulaRef>
                      </c:ext>
                    </c:extLst>
                    <c:numCache>
                      <c:formatCode>General</c:formatCode>
                      <c:ptCount val="4"/>
                    </c:numCache>
                  </c:numRef>
                </c:val>
                <c:extLst>
                  <c:ext xmlns:c16="http://schemas.microsoft.com/office/drawing/2014/chart" uri="{C3380CC4-5D6E-409C-BE32-E72D297353CC}">
                    <c16:uniqueId val="{00000002-1ECE-4DB8-8CFB-D95A6AB0576E}"/>
                  </c:ext>
                </c:extLst>
              </c15:ser>
            </c15:filteredBarSeries>
          </c:ext>
        </c:extLst>
      </c:barChart>
      <c:catAx>
        <c:axId val="1187400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87400360"/>
        <c:crosses val="autoZero"/>
        <c:auto val="1"/>
        <c:lblAlgn val="ctr"/>
        <c:lblOffset val="100"/>
        <c:noMultiLvlLbl val="0"/>
      </c:catAx>
      <c:valAx>
        <c:axId val="11874003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87400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FB202A-8611-4DDC-831D-D12EB67B6CF7}" type="doc">
      <dgm:prSet loTypeId="urn:microsoft.com/office/officeart/2005/8/layout/process4" loCatId="process" qsTypeId="urn:microsoft.com/office/officeart/2005/8/quickstyle/simple4" qsCatId="simple" csTypeId="urn:microsoft.com/office/officeart/2005/8/colors/accent1_1" csCatId="accent1" phldr="1"/>
      <dgm:spPr/>
      <dgm:t>
        <a:bodyPr/>
        <a:lstStyle/>
        <a:p>
          <a:endParaRPr lang="en-US"/>
        </a:p>
      </dgm:t>
    </dgm:pt>
    <dgm:pt modelId="{11888A7B-1E89-45E6-84F4-EF92B26189CD}">
      <dgm:prSet phldrT="[Text]"/>
      <dgm:spPr/>
      <dgm:t>
        <a:bodyPr/>
        <a:lstStyle/>
        <a:p>
          <a:r>
            <a:rPr lang="en-US" dirty="0"/>
            <a:t>Land Transfer</a:t>
          </a:r>
        </a:p>
      </dgm:t>
    </dgm:pt>
    <dgm:pt modelId="{6043087E-917B-44BC-97F8-41385FD50DC3}" type="parTrans" cxnId="{5376348D-4465-4E2E-9DB8-EA1F5276717B}">
      <dgm:prSet/>
      <dgm:spPr/>
      <dgm:t>
        <a:bodyPr/>
        <a:lstStyle/>
        <a:p>
          <a:endParaRPr lang="en-US"/>
        </a:p>
      </dgm:t>
    </dgm:pt>
    <dgm:pt modelId="{438F37F5-E676-4BB5-A241-95D895E1B43F}" type="sibTrans" cxnId="{5376348D-4465-4E2E-9DB8-EA1F5276717B}">
      <dgm:prSet/>
      <dgm:spPr/>
      <dgm:t>
        <a:bodyPr/>
        <a:lstStyle/>
        <a:p>
          <a:endParaRPr lang="en-US"/>
        </a:p>
      </dgm:t>
    </dgm:pt>
    <dgm:pt modelId="{712EDDD5-F1C9-457B-A81D-F94868058B44}">
      <dgm:prSet phldrT="[Text]"/>
      <dgm:spPr/>
      <dgm:t>
        <a:bodyPr/>
        <a:lstStyle/>
        <a:p>
          <a:r>
            <a:rPr lang="en-US" dirty="0"/>
            <a:t>Financing</a:t>
          </a:r>
        </a:p>
      </dgm:t>
    </dgm:pt>
    <dgm:pt modelId="{5E2CC1CB-7E12-4298-9BE5-B8F6683E4161}" type="parTrans" cxnId="{392AE56A-6939-469F-BFEC-2DEEC6ABC100}">
      <dgm:prSet/>
      <dgm:spPr/>
      <dgm:t>
        <a:bodyPr/>
        <a:lstStyle/>
        <a:p>
          <a:endParaRPr lang="en-US"/>
        </a:p>
      </dgm:t>
    </dgm:pt>
    <dgm:pt modelId="{630DB5C2-135D-425B-B7D5-1F5FFE12BF3B}" type="sibTrans" cxnId="{392AE56A-6939-469F-BFEC-2DEEC6ABC100}">
      <dgm:prSet/>
      <dgm:spPr/>
      <dgm:t>
        <a:bodyPr/>
        <a:lstStyle/>
        <a:p>
          <a:endParaRPr lang="en-US"/>
        </a:p>
      </dgm:t>
    </dgm:pt>
    <dgm:pt modelId="{356F6FEF-38C8-437A-8562-86A5ED3F5885}">
      <dgm:prSet phldrT="[Text]"/>
      <dgm:spPr/>
      <dgm:t>
        <a:bodyPr/>
        <a:lstStyle/>
        <a:p>
          <a:r>
            <a:rPr lang="en-US" dirty="0"/>
            <a:t>Construction Designs</a:t>
          </a:r>
        </a:p>
      </dgm:t>
    </dgm:pt>
    <dgm:pt modelId="{BD9B34C9-939F-47F5-A040-1B30C9EEA310}" type="parTrans" cxnId="{8247D1A2-555D-4B39-B44D-5F2B5AE64242}">
      <dgm:prSet/>
      <dgm:spPr/>
      <dgm:t>
        <a:bodyPr/>
        <a:lstStyle/>
        <a:p>
          <a:endParaRPr lang="en-US"/>
        </a:p>
      </dgm:t>
    </dgm:pt>
    <dgm:pt modelId="{665399A3-A410-4656-8F7E-3FAB641DE891}" type="sibTrans" cxnId="{8247D1A2-555D-4B39-B44D-5F2B5AE64242}">
      <dgm:prSet/>
      <dgm:spPr/>
      <dgm:t>
        <a:bodyPr/>
        <a:lstStyle/>
        <a:p>
          <a:endParaRPr lang="en-US"/>
        </a:p>
      </dgm:t>
    </dgm:pt>
    <dgm:pt modelId="{640CA9BD-09C1-4472-8DAC-0F150EC5E678}">
      <dgm:prSet phldrT="[Text]"/>
      <dgm:spPr/>
      <dgm:t>
        <a:bodyPr/>
        <a:lstStyle/>
        <a:p>
          <a:r>
            <a:rPr lang="en-US" dirty="0"/>
            <a:t>Execution</a:t>
          </a:r>
        </a:p>
      </dgm:t>
    </dgm:pt>
    <dgm:pt modelId="{90609DF7-843B-4BEF-A3B5-89270E6B0951}" type="parTrans" cxnId="{957C551D-31A8-4286-A3AE-C5928DB663CE}">
      <dgm:prSet/>
      <dgm:spPr/>
      <dgm:t>
        <a:bodyPr/>
        <a:lstStyle/>
        <a:p>
          <a:endParaRPr lang="en-US"/>
        </a:p>
      </dgm:t>
    </dgm:pt>
    <dgm:pt modelId="{67B503AA-82FD-4AA4-8357-3D8B59D6160B}" type="sibTrans" cxnId="{957C551D-31A8-4286-A3AE-C5928DB663CE}">
      <dgm:prSet/>
      <dgm:spPr/>
      <dgm:t>
        <a:bodyPr/>
        <a:lstStyle/>
        <a:p>
          <a:endParaRPr lang="en-US"/>
        </a:p>
      </dgm:t>
    </dgm:pt>
    <dgm:pt modelId="{812F39FC-2D1E-4DD1-A1A6-C7F9287A4AAB}" type="pres">
      <dgm:prSet presAssocID="{2EFB202A-8611-4DDC-831D-D12EB67B6CF7}" presName="Name0" presStyleCnt="0">
        <dgm:presLayoutVars>
          <dgm:dir/>
          <dgm:animLvl val="lvl"/>
          <dgm:resizeHandles val="exact"/>
        </dgm:presLayoutVars>
      </dgm:prSet>
      <dgm:spPr/>
    </dgm:pt>
    <dgm:pt modelId="{C1682CE3-81F4-4BEA-B13D-10C7017D8387}" type="pres">
      <dgm:prSet presAssocID="{640CA9BD-09C1-4472-8DAC-0F150EC5E678}" presName="boxAndChildren" presStyleCnt="0"/>
      <dgm:spPr/>
    </dgm:pt>
    <dgm:pt modelId="{325B9957-E809-4285-A870-20AA1AEAA8D7}" type="pres">
      <dgm:prSet presAssocID="{640CA9BD-09C1-4472-8DAC-0F150EC5E678}" presName="parentTextBox" presStyleLbl="node1" presStyleIdx="0" presStyleCnt="4"/>
      <dgm:spPr/>
    </dgm:pt>
    <dgm:pt modelId="{2AB5853F-AA77-4431-82DF-105CEB2E1424}" type="pres">
      <dgm:prSet presAssocID="{665399A3-A410-4656-8F7E-3FAB641DE891}" presName="sp" presStyleCnt="0"/>
      <dgm:spPr/>
    </dgm:pt>
    <dgm:pt modelId="{EC667030-4855-4843-9717-7DF08446AEB5}" type="pres">
      <dgm:prSet presAssocID="{356F6FEF-38C8-437A-8562-86A5ED3F5885}" presName="arrowAndChildren" presStyleCnt="0"/>
      <dgm:spPr/>
    </dgm:pt>
    <dgm:pt modelId="{C830B7C4-5210-41AC-A88B-BECF7607C1E5}" type="pres">
      <dgm:prSet presAssocID="{356F6FEF-38C8-437A-8562-86A5ED3F5885}" presName="parentTextArrow" presStyleLbl="node1" presStyleIdx="1" presStyleCnt="4"/>
      <dgm:spPr/>
    </dgm:pt>
    <dgm:pt modelId="{7FB80134-CA62-4591-A6BE-C119FEAC14B6}" type="pres">
      <dgm:prSet presAssocID="{630DB5C2-135D-425B-B7D5-1F5FFE12BF3B}" presName="sp" presStyleCnt="0"/>
      <dgm:spPr/>
    </dgm:pt>
    <dgm:pt modelId="{C4866045-B43B-429F-851C-E58098BA6DB8}" type="pres">
      <dgm:prSet presAssocID="{712EDDD5-F1C9-457B-A81D-F94868058B44}" presName="arrowAndChildren" presStyleCnt="0"/>
      <dgm:spPr/>
    </dgm:pt>
    <dgm:pt modelId="{D5473CBC-EEC3-408A-B4A6-07882F253A8B}" type="pres">
      <dgm:prSet presAssocID="{712EDDD5-F1C9-457B-A81D-F94868058B44}" presName="parentTextArrow" presStyleLbl="node1" presStyleIdx="2" presStyleCnt="4"/>
      <dgm:spPr/>
    </dgm:pt>
    <dgm:pt modelId="{FE4F3FD3-FEDA-44E5-9944-1FF6BBD0F9E2}" type="pres">
      <dgm:prSet presAssocID="{438F37F5-E676-4BB5-A241-95D895E1B43F}" presName="sp" presStyleCnt="0"/>
      <dgm:spPr/>
    </dgm:pt>
    <dgm:pt modelId="{1C274FFF-1754-4900-887F-DFF5156E0B8D}" type="pres">
      <dgm:prSet presAssocID="{11888A7B-1E89-45E6-84F4-EF92B26189CD}" presName="arrowAndChildren" presStyleCnt="0"/>
      <dgm:spPr/>
    </dgm:pt>
    <dgm:pt modelId="{32FA43B7-34B4-4881-9A79-E3EDEC9D4CBF}" type="pres">
      <dgm:prSet presAssocID="{11888A7B-1E89-45E6-84F4-EF92B26189CD}" presName="parentTextArrow" presStyleLbl="node1" presStyleIdx="3" presStyleCnt="4"/>
      <dgm:spPr/>
    </dgm:pt>
  </dgm:ptLst>
  <dgm:cxnLst>
    <dgm:cxn modelId="{79EE9E02-BFF5-41D3-86F8-33470970BFCE}" type="presOf" srcId="{2EFB202A-8611-4DDC-831D-D12EB67B6CF7}" destId="{812F39FC-2D1E-4DD1-A1A6-C7F9287A4AAB}" srcOrd="0" destOrd="0" presId="urn:microsoft.com/office/officeart/2005/8/layout/process4"/>
    <dgm:cxn modelId="{957C551D-31A8-4286-A3AE-C5928DB663CE}" srcId="{2EFB202A-8611-4DDC-831D-D12EB67B6CF7}" destId="{640CA9BD-09C1-4472-8DAC-0F150EC5E678}" srcOrd="3" destOrd="0" parTransId="{90609DF7-843B-4BEF-A3B5-89270E6B0951}" sibTransId="{67B503AA-82FD-4AA4-8357-3D8B59D6160B}"/>
    <dgm:cxn modelId="{B2E3875C-D3F8-41A4-A6EA-DD49F61576A0}" type="presOf" srcId="{11888A7B-1E89-45E6-84F4-EF92B26189CD}" destId="{32FA43B7-34B4-4881-9A79-E3EDEC9D4CBF}" srcOrd="0" destOrd="0" presId="urn:microsoft.com/office/officeart/2005/8/layout/process4"/>
    <dgm:cxn modelId="{AAE8F060-3E29-4C68-9A74-089916E04D67}" type="presOf" srcId="{356F6FEF-38C8-437A-8562-86A5ED3F5885}" destId="{C830B7C4-5210-41AC-A88B-BECF7607C1E5}" srcOrd="0" destOrd="0" presId="urn:microsoft.com/office/officeart/2005/8/layout/process4"/>
    <dgm:cxn modelId="{392AE56A-6939-469F-BFEC-2DEEC6ABC100}" srcId="{2EFB202A-8611-4DDC-831D-D12EB67B6CF7}" destId="{712EDDD5-F1C9-457B-A81D-F94868058B44}" srcOrd="1" destOrd="0" parTransId="{5E2CC1CB-7E12-4298-9BE5-B8F6683E4161}" sibTransId="{630DB5C2-135D-425B-B7D5-1F5FFE12BF3B}"/>
    <dgm:cxn modelId="{4D111F6B-0B5C-40A7-BA86-973E36B2D8F2}" type="presOf" srcId="{712EDDD5-F1C9-457B-A81D-F94868058B44}" destId="{D5473CBC-EEC3-408A-B4A6-07882F253A8B}" srcOrd="0" destOrd="0" presId="urn:microsoft.com/office/officeart/2005/8/layout/process4"/>
    <dgm:cxn modelId="{67067571-6170-41AF-87A3-FB3B609D9CEA}" type="presOf" srcId="{640CA9BD-09C1-4472-8DAC-0F150EC5E678}" destId="{325B9957-E809-4285-A870-20AA1AEAA8D7}" srcOrd="0" destOrd="0" presId="urn:microsoft.com/office/officeart/2005/8/layout/process4"/>
    <dgm:cxn modelId="{5376348D-4465-4E2E-9DB8-EA1F5276717B}" srcId="{2EFB202A-8611-4DDC-831D-D12EB67B6CF7}" destId="{11888A7B-1E89-45E6-84F4-EF92B26189CD}" srcOrd="0" destOrd="0" parTransId="{6043087E-917B-44BC-97F8-41385FD50DC3}" sibTransId="{438F37F5-E676-4BB5-A241-95D895E1B43F}"/>
    <dgm:cxn modelId="{8247D1A2-555D-4B39-B44D-5F2B5AE64242}" srcId="{2EFB202A-8611-4DDC-831D-D12EB67B6CF7}" destId="{356F6FEF-38C8-437A-8562-86A5ED3F5885}" srcOrd="2" destOrd="0" parTransId="{BD9B34C9-939F-47F5-A040-1B30C9EEA310}" sibTransId="{665399A3-A410-4656-8F7E-3FAB641DE891}"/>
    <dgm:cxn modelId="{5678914C-8F14-4F79-9116-C33CBC8B70E7}" type="presParOf" srcId="{812F39FC-2D1E-4DD1-A1A6-C7F9287A4AAB}" destId="{C1682CE3-81F4-4BEA-B13D-10C7017D8387}" srcOrd="0" destOrd="0" presId="urn:microsoft.com/office/officeart/2005/8/layout/process4"/>
    <dgm:cxn modelId="{B75DEEE2-790E-400B-832F-7C2526EFEEFC}" type="presParOf" srcId="{C1682CE3-81F4-4BEA-B13D-10C7017D8387}" destId="{325B9957-E809-4285-A870-20AA1AEAA8D7}" srcOrd="0" destOrd="0" presId="urn:microsoft.com/office/officeart/2005/8/layout/process4"/>
    <dgm:cxn modelId="{6FA0FB88-FED5-4DA9-8FB7-49F6DEA20B1D}" type="presParOf" srcId="{812F39FC-2D1E-4DD1-A1A6-C7F9287A4AAB}" destId="{2AB5853F-AA77-4431-82DF-105CEB2E1424}" srcOrd="1" destOrd="0" presId="urn:microsoft.com/office/officeart/2005/8/layout/process4"/>
    <dgm:cxn modelId="{52F7A226-0BC5-4418-B1BB-E2FD5547F031}" type="presParOf" srcId="{812F39FC-2D1E-4DD1-A1A6-C7F9287A4AAB}" destId="{EC667030-4855-4843-9717-7DF08446AEB5}" srcOrd="2" destOrd="0" presId="urn:microsoft.com/office/officeart/2005/8/layout/process4"/>
    <dgm:cxn modelId="{B3DA9F18-ADDC-4C31-BFC3-7AFA3D398C18}" type="presParOf" srcId="{EC667030-4855-4843-9717-7DF08446AEB5}" destId="{C830B7C4-5210-41AC-A88B-BECF7607C1E5}" srcOrd="0" destOrd="0" presId="urn:microsoft.com/office/officeart/2005/8/layout/process4"/>
    <dgm:cxn modelId="{6D5A561E-9AED-4BD0-B61C-B210C294197C}" type="presParOf" srcId="{812F39FC-2D1E-4DD1-A1A6-C7F9287A4AAB}" destId="{7FB80134-CA62-4591-A6BE-C119FEAC14B6}" srcOrd="3" destOrd="0" presId="urn:microsoft.com/office/officeart/2005/8/layout/process4"/>
    <dgm:cxn modelId="{8AA3D574-35B2-4F26-9753-43647056D5BB}" type="presParOf" srcId="{812F39FC-2D1E-4DD1-A1A6-C7F9287A4AAB}" destId="{C4866045-B43B-429F-851C-E58098BA6DB8}" srcOrd="4" destOrd="0" presId="urn:microsoft.com/office/officeart/2005/8/layout/process4"/>
    <dgm:cxn modelId="{8142E2F1-4232-4A86-BD16-A2EE21EFADF1}" type="presParOf" srcId="{C4866045-B43B-429F-851C-E58098BA6DB8}" destId="{D5473CBC-EEC3-408A-B4A6-07882F253A8B}" srcOrd="0" destOrd="0" presId="urn:microsoft.com/office/officeart/2005/8/layout/process4"/>
    <dgm:cxn modelId="{F78D174D-E461-4213-AEEB-72932703ABFC}" type="presParOf" srcId="{812F39FC-2D1E-4DD1-A1A6-C7F9287A4AAB}" destId="{FE4F3FD3-FEDA-44E5-9944-1FF6BBD0F9E2}" srcOrd="5" destOrd="0" presId="urn:microsoft.com/office/officeart/2005/8/layout/process4"/>
    <dgm:cxn modelId="{D11F7181-D05C-4ACC-A34B-6E9511FBE167}" type="presParOf" srcId="{812F39FC-2D1E-4DD1-A1A6-C7F9287A4AAB}" destId="{1C274FFF-1754-4900-887F-DFF5156E0B8D}" srcOrd="6" destOrd="0" presId="urn:microsoft.com/office/officeart/2005/8/layout/process4"/>
    <dgm:cxn modelId="{36469A82-1901-415F-8126-6D77E61422EC}" type="presParOf" srcId="{1C274FFF-1754-4900-887F-DFF5156E0B8D}" destId="{32FA43B7-34B4-4881-9A79-E3EDEC9D4CBF}"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5B9957-E809-4285-A870-20AA1AEAA8D7}">
      <dsp:nvSpPr>
        <dsp:cNvPr id="0" name=""/>
        <dsp:cNvSpPr/>
      </dsp:nvSpPr>
      <dsp:spPr>
        <a:xfrm>
          <a:off x="0" y="2904971"/>
          <a:ext cx="4875213" cy="635536"/>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Execution</a:t>
          </a:r>
        </a:p>
      </dsp:txBody>
      <dsp:txXfrm>
        <a:off x="0" y="2904971"/>
        <a:ext cx="4875213" cy="635536"/>
      </dsp:txXfrm>
    </dsp:sp>
    <dsp:sp modelId="{C830B7C4-5210-41AC-A88B-BECF7607C1E5}">
      <dsp:nvSpPr>
        <dsp:cNvPr id="0" name=""/>
        <dsp:cNvSpPr/>
      </dsp:nvSpPr>
      <dsp:spPr>
        <a:xfrm rot="10800000">
          <a:off x="0" y="1937048"/>
          <a:ext cx="4875213" cy="977455"/>
        </a:xfrm>
        <a:prstGeom prst="upArrowCallou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Construction Designs</a:t>
          </a:r>
        </a:p>
      </dsp:txBody>
      <dsp:txXfrm rot="10800000">
        <a:off x="0" y="1937048"/>
        <a:ext cx="4875213" cy="635121"/>
      </dsp:txXfrm>
    </dsp:sp>
    <dsp:sp modelId="{D5473CBC-EEC3-408A-B4A6-07882F253A8B}">
      <dsp:nvSpPr>
        <dsp:cNvPr id="0" name=""/>
        <dsp:cNvSpPr/>
      </dsp:nvSpPr>
      <dsp:spPr>
        <a:xfrm rot="10800000">
          <a:off x="0" y="969126"/>
          <a:ext cx="4875213" cy="977455"/>
        </a:xfrm>
        <a:prstGeom prst="upArrowCallou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Financing</a:t>
          </a:r>
        </a:p>
      </dsp:txBody>
      <dsp:txXfrm rot="10800000">
        <a:off x="0" y="969126"/>
        <a:ext cx="4875213" cy="635121"/>
      </dsp:txXfrm>
    </dsp:sp>
    <dsp:sp modelId="{32FA43B7-34B4-4881-9A79-E3EDEC9D4CBF}">
      <dsp:nvSpPr>
        <dsp:cNvPr id="0" name=""/>
        <dsp:cNvSpPr/>
      </dsp:nvSpPr>
      <dsp:spPr>
        <a:xfrm rot="10800000">
          <a:off x="0" y="1204"/>
          <a:ext cx="4875213" cy="977455"/>
        </a:xfrm>
        <a:prstGeom prst="upArrowCallou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Land Transfer</a:t>
          </a:r>
        </a:p>
      </dsp:txBody>
      <dsp:txXfrm rot="10800000">
        <a:off x="0" y="1204"/>
        <a:ext cx="4875213" cy="635121"/>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1C5132-FFA3-4B02-9F09-22FCF40EFA74}" type="datetimeFigureOut">
              <a:rPr lang="en-US" smtClean="0"/>
              <a:t>13-Feb-22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3C20D7-F8F1-4196-9585-26F31AFC85C9}" type="slidenum">
              <a:rPr lang="en-US" smtClean="0"/>
              <a:t>‹#›</a:t>
            </a:fld>
            <a:endParaRPr lang="en-US"/>
          </a:p>
        </p:txBody>
      </p:sp>
    </p:spTree>
    <p:extLst>
      <p:ext uri="{BB962C8B-B14F-4D97-AF65-F5344CB8AC3E}">
        <p14:creationId xmlns:p14="http://schemas.microsoft.com/office/powerpoint/2010/main" val="41681621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6E42C9-243F-4DC5-AFF6-9D56B5FA9D63}" type="datetimeFigureOut">
              <a:rPr lang="en-US" smtClean="0"/>
              <a:t>13-Feb-22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AEC444-603B-4F09-9A06-5917518DD901}" type="slidenum">
              <a:rPr lang="en-US" smtClean="0"/>
              <a:t>‹#›</a:t>
            </a:fld>
            <a:endParaRPr lang="en-US"/>
          </a:p>
        </p:txBody>
      </p:sp>
    </p:spTree>
    <p:extLst>
      <p:ext uri="{BB962C8B-B14F-4D97-AF65-F5344CB8AC3E}">
        <p14:creationId xmlns:p14="http://schemas.microsoft.com/office/powerpoint/2010/main" val="874255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powerusersoftwares.com/"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powerusersoftwares.com/terms"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powerusersoftwares.com/"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powerusersoftwares.com/terms"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powerusersoftwares.com/"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powerusersoftwares.com/terms"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powerusersoftwares.com/"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powerusersoftwares.com/terms"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powerusersoftwares.com/"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powerusersoftwares.com/term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was inserted from Power-user, the productivity add-in for PowerPoint, Excel and Word.</a:t>
            </a:r>
          </a:p>
          <a:p>
            <a:r>
              <a:rPr lang="en-US"/>
              <a:t>Install Power-user to access thousands of templates, icons, maps, diagrams and charts with Power-user.</a:t>
            </a:r>
          </a:p>
          <a:p>
            <a:r>
              <a:rPr lang="en-US"/>
              <a:t>Visit </a:t>
            </a:r>
            <a:r>
              <a:rPr lang="en-US">
                <a:hlinkClick r:id="rId3"/>
              </a:rPr>
              <a:t>https://www.powerusersoftwares.com/</a:t>
            </a:r>
            <a:endParaRPr lang="en-US"/>
          </a:p>
          <a:p>
            <a:r>
              <a:rPr lang="en-US"/>
              <a:t>©Power-user SAS, terms of license: </a:t>
            </a:r>
            <a:r>
              <a:rPr lang="en-US">
                <a:hlinkClick r:id="rId4"/>
              </a:rPr>
              <a:t>https://www.powerusersoftwares.com/terms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55CF2-256D-44FD-9430-5B63A079CF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6146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was inserted from Power-user, the productivity add-in for PowerPoint, Excel and Word.</a:t>
            </a:r>
          </a:p>
          <a:p>
            <a:r>
              <a:rPr lang="en-US"/>
              <a:t>Install Power-user to access thousands of templates, icons, maps, diagrams and charts with Power-user.</a:t>
            </a:r>
          </a:p>
          <a:p>
            <a:r>
              <a:rPr lang="en-US"/>
              <a:t>Visit </a:t>
            </a:r>
            <a:r>
              <a:rPr lang="en-US">
                <a:hlinkClick r:id="rId3"/>
              </a:rPr>
              <a:t>https://www.powerusersoftwares.com/</a:t>
            </a:r>
            <a:endParaRPr lang="en-US"/>
          </a:p>
          <a:p>
            <a:r>
              <a:rPr lang="en-US"/>
              <a:t>©Power-user SAS, terms of license: </a:t>
            </a:r>
            <a:r>
              <a:rPr lang="en-US">
                <a:hlinkClick r:id="rId4"/>
              </a:rPr>
              <a:t>https://www.powerusersoftwares.com/terms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55CF2-256D-44FD-9430-5B63A079CF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9533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was inserted from Power-user, the productivity add-in for PowerPoint, Excel and Word.</a:t>
            </a:r>
          </a:p>
          <a:p>
            <a:r>
              <a:rPr lang="en-US"/>
              <a:t>Install Power-user to access thousands of templates, icons, maps, diagrams and charts with Power-user.</a:t>
            </a:r>
          </a:p>
          <a:p>
            <a:r>
              <a:rPr lang="en-US"/>
              <a:t>Visit </a:t>
            </a:r>
            <a:r>
              <a:rPr lang="en-US">
                <a:hlinkClick r:id="rId3"/>
              </a:rPr>
              <a:t>https://www.powerusersoftwares.com/</a:t>
            </a:r>
            <a:endParaRPr lang="en-US"/>
          </a:p>
          <a:p>
            <a:r>
              <a:rPr lang="en-US"/>
              <a:t>©Power-user SAS, terms of license: </a:t>
            </a:r>
            <a:r>
              <a:rPr lang="en-US">
                <a:hlinkClick r:id="rId4"/>
              </a:rPr>
              <a:t>https://www.powerusersoftwares.com/terms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55CF2-256D-44FD-9430-5B63A079CF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1170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was inserted from Power-user, the productivity add-in for PowerPoint, Excel and Word.</a:t>
            </a:r>
          </a:p>
          <a:p>
            <a:r>
              <a:rPr lang="en-US"/>
              <a:t>Install Power-user to access thousands of templates, icons, maps, diagrams and charts with Power-user.</a:t>
            </a:r>
          </a:p>
          <a:p>
            <a:r>
              <a:rPr lang="en-US"/>
              <a:t>Visit </a:t>
            </a:r>
            <a:r>
              <a:rPr lang="en-US">
                <a:hlinkClick r:id="rId3"/>
              </a:rPr>
              <a:t>https://www.powerusersoftwares.com/</a:t>
            </a:r>
            <a:endParaRPr lang="en-US"/>
          </a:p>
          <a:p>
            <a:r>
              <a:rPr lang="en-US"/>
              <a:t>©Power-user SAS, terms of license: </a:t>
            </a:r>
            <a:r>
              <a:rPr lang="en-US">
                <a:hlinkClick r:id="rId4"/>
              </a:rPr>
              <a:t>https://www.powerusersoftwares.com/terms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55CF2-256D-44FD-9430-5B63A079CF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739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was inserted from Power-user, the productivity add-in for PowerPoint, Excel and Word.</a:t>
            </a:r>
          </a:p>
          <a:p>
            <a:r>
              <a:rPr lang="en-US"/>
              <a:t>Install Power-user to access thousands of templates, icons, maps, diagrams and charts with Power-user.</a:t>
            </a:r>
          </a:p>
          <a:p>
            <a:r>
              <a:rPr lang="en-US"/>
              <a:t>Visit </a:t>
            </a:r>
            <a:r>
              <a:rPr lang="en-US">
                <a:hlinkClick r:id="rId3"/>
              </a:rPr>
              <a:t>https://www.powerusersoftwares.com/</a:t>
            </a:r>
            <a:endParaRPr lang="en-US"/>
          </a:p>
          <a:p>
            <a:r>
              <a:rPr lang="en-US"/>
              <a:t>©Power-user SAS, terms of license: </a:t>
            </a:r>
            <a:r>
              <a:rPr lang="en-US">
                <a:hlinkClick r:id="rId4"/>
              </a:rPr>
              <a:t>https://www.powerusersoftwares.com/terms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55CF2-256D-44FD-9430-5B63A079CF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9013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p:cNvSpPr/>
          <p:nvPr/>
        </p:nvSpPr>
        <p:spPr bwMode="invGray">
          <a:xfrm>
            <a:off x="0" y="5600988"/>
            <a:ext cx="12192000" cy="101061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8201" y="4114800"/>
            <a:ext cx="10515598" cy="1158446"/>
          </a:xfrm>
        </p:spPr>
        <p:txBody>
          <a:bodyPr anchor="b">
            <a:normAutofit/>
          </a:bodyPr>
          <a:lstStyle>
            <a:lvl1pPr algn="l">
              <a:defRPr sz="52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838201" y="5338170"/>
            <a:ext cx="10515598" cy="474836"/>
          </a:xfrm>
        </p:spPr>
        <p:txBody>
          <a:bodyPr/>
          <a:lstStyle>
            <a:lvl1pPr marL="0" indent="0" algn="l">
              <a:spcBef>
                <a:spcPts val="0"/>
              </a:spcBef>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3072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3"/>
          <p:cNvSpPr>
            <a:spLocks noGrp="1"/>
          </p:cNvSpPr>
          <p:nvPr>
            <p:ph type="ftr" sz="quarter" idx="11"/>
          </p:nvPr>
        </p:nvSpPr>
        <p:spPr/>
        <p:txBody>
          <a:bodyPr/>
          <a:lstStyle/>
          <a:p>
            <a:endParaRPr lang="en-US"/>
          </a:p>
        </p:txBody>
      </p:sp>
      <p:sp>
        <p:nvSpPr>
          <p:cNvPr id="4" name="Date Placeholder 4"/>
          <p:cNvSpPr>
            <a:spLocks noGrp="1"/>
          </p:cNvSpPr>
          <p:nvPr>
            <p:ph type="dt" sz="half" idx="10"/>
          </p:nvPr>
        </p:nvSpPr>
        <p:spPr/>
        <p:txBody>
          <a:bodyPr/>
          <a:lstStyle/>
          <a:p>
            <a:fld id="{B0FE2824-C2A0-4931-BB32-60B24BDBB3CC}" type="datetimeFigureOut">
              <a:rPr lang="en-US" smtClean="0"/>
              <a:t>13-Feb-22</a:t>
            </a:fld>
            <a:endParaRPr lang="en-US"/>
          </a:p>
        </p:txBody>
      </p:sp>
      <p:sp>
        <p:nvSpPr>
          <p:cNvPr id="6" name="Slide Number Placeholder 5"/>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378755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41693" y="365125"/>
            <a:ext cx="1600200" cy="5811838"/>
          </a:xfrm>
        </p:spPr>
        <p:txBody>
          <a:bodyPr vert="eaVert"/>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85344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3"/>
          <p:cNvSpPr>
            <a:spLocks noGrp="1"/>
          </p:cNvSpPr>
          <p:nvPr>
            <p:ph type="ftr" sz="quarter" idx="11"/>
          </p:nvPr>
        </p:nvSpPr>
        <p:spPr/>
        <p:txBody>
          <a:bodyPr/>
          <a:lstStyle/>
          <a:p>
            <a:endParaRPr lang="en-US"/>
          </a:p>
        </p:txBody>
      </p:sp>
      <p:sp>
        <p:nvSpPr>
          <p:cNvPr id="4" name="Date Placeholder 4"/>
          <p:cNvSpPr>
            <a:spLocks noGrp="1"/>
          </p:cNvSpPr>
          <p:nvPr>
            <p:ph type="dt" sz="half" idx="10"/>
          </p:nvPr>
        </p:nvSpPr>
        <p:spPr/>
        <p:txBody>
          <a:bodyPr/>
          <a:lstStyle/>
          <a:p>
            <a:fld id="{B0FE2824-C2A0-4931-BB32-60B24BDBB3CC}" type="datetimeFigureOut">
              <a:rPr lang="en-US" smtClean="0"/>
              <a:t>13-Feb-22</a:t>
            </a:fld>
            <a:endParaRPr lang="en-US"/>
          </a:p>
        </p:txBody>
      </p:sp>
      <p:sp>
        <p:nvSpPr>
          <p:cNvPr id="6" name="Slide Number Placeholder 5"/>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77025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smtClean="0"/>
              <a:t>13-Feb-22</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3869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FE2824-C2A0-4931-BB32-60B24BDBB3CC}" type="datetimeFigureOut">
              <a:rPr lang="en-US" smtClean="0"/>
              <a:t>13-Feb-22</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1074301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13-Feb-22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0713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0FE2824-C2A0-4931-BB32-60B24BDBB3CC}" type="datetimeFigureOut">
              <a:rPr lang="en-US" smtClean="0"/>
              <a:t>13-Feb-22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982137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0FE2824-C2A0-4931-BB32-60B24BDBB3CC}" type="datetimeFigureOut">
              <a:rPr lang="en-US" smtClean="0"/>
              <a:t>13-Feb-22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54575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0FE2824-C2A0-4931-BB32-60B24BDBB3CC}" type="datetimeFigureOut">
              <a:rPr lang="en-US" smtClean="0"/>
              <a:t>13-Feb-22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1570687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FE2824-C2A0-4931-BB32-60B24BDBB3CC}" type="datetimeFigureOut">
              <a:rPr lang="en-US" smtClean="0"/>
              <a:t>13-Feb-22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319995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FE2824-C2A0-4931-BB32-60B24BDBB3CC}" type="datetimeFigureOut">
              <a:rPr lang="en-US" smtClean="0"/>
              <a:t>13-Feb-22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186644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3"/>
          <p:cNvSpPr>
            <a:spLocks noGrp="1"/>
          </p:cNvSpPr>
          <p:nvPr>
            <p:ph type="ftr" sz="quarter" idx="11"/>
          </p:nvPr>
        </p:nvSpPr>
        <p:spPr/>
        <p:txBody>
          <a:bodyPr/>
          <a:lstStyle/>
          <a:p>
            <a:endParaRPr lang="en-US" dirty="0"/>
          </a:p>
        </p:txBody>
      </p:sp>
      <p:sp>
        <p:nvSpPr>
          <p:cNvPr id="4" name="Date Placeholder 4"/>
          <p:cNvSpPr>
            <a:spLocks noGrp="1"/>
          </p:cNvSpPr>
          <p:nvPr>
            <p:ph type="dt" sz="half" idx="10"/>
          </p:nvPr>
        </p:nvSpPr>
        <p:spPr/>
        <p:txBody>
          <a:bodyPr/>
          <a:lstStyle/>
          <a:p>
            <a:fld id="{B0FE2824-C2A0-4931-BB32-60B24BDBB3CC}" type="datetimeFigureOut">
              <a:rPr lang="en-US" smtClean="0"/>
              <a:t>13-Feb-22</a:t>
            </a:fld>
            <a:endParaRPr lang="en-US"/>
          </a:p>
        </p:txBody>
      </p:sp>
      <p:sp>
        <p:nvSpPr>
          <p:cNvPr id="6" name="Slide Number Placeholder 5"/>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321557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FE2824-C2A0-4931-BB32-60B24BDBB3CC}" type="datetimeFigureOut">
              <a:rPr lang="en-US" smtClean="0"/>
              <a:t>13-Feb-22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285434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FE2824-C2A0-4931-BB32-60B24BDBB3CC}" type="datetimeFigureOut">
              <a:rPr lang="en-US" smtClean="0"/>
              <a:pPr/>
              <a:t>13-Feb-22</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3333A4-2EF1-4B79-B68C-AB20E66B4822}" type="slidenum">
              <a:rPr lang="en-US" smtClean="0"/>
              <a:pPr/>
              <a:t>‹#›</a:t>
            </a:fld>
            <a:endParaRPr lang="en-US"/>
          </a:p>
        </p:txBody>
      </p:sp>
    </p:spTree>
    <p:extLst>
      <p:ext uri="{BB962C8B-B14F-4D97-AF65-F5344CB8AC3E}">
        <p14:creationId xmlns:p14="http://schemas.microsoft.com/office/powerpoint/2010/main" val="9237598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FE2824-C2A0-4931-BB32-60B24BDBB3CC}" type="datetimeFigureOut">
              <a:rPr lang="en-US" smtClean="0"/>
              <a:pPr/>
              <a:t>13-Feb-22</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3333A4-2EF1-4B79-B68C-AB20E66B4822}" type="slidenum">
              <a:rPr lang="en-US" smtClean="0"/>
              <a:pPr/>
              <a:t>‹#›</a:t>
            </a:fld>
            <a:endParaRPr lang="en-US"/>
          </a:p>
        </p:txBody>
      </p:sp>
    </p:spTree>
    <p:extLst>
      <p:ext uri="{BB962C8B-B14F-4D97-AF65-F5344CB8AC3E}">
        <p14:creationId xmlns:p14="http://schemas.microsoft.com/office/powerpoint/2010/main" val="5643047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FE2824-C2A0-4931-BB32-60B24BDBB3CC}" type="datetimeFigureOut">
              <a:rPr lang="en-US" smtClean="0"/>
              <a:pPr/>
              <a:t>13-Feb-22</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3333A4-2EF1-4B79-B68C-AB20E66B4822}" type="slidenum">
              <a:rPr lang="en-US" smtClean="0"/>
              <a:pPr/>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6985359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FE2824-C2A0-4931-BB32-60B24BDBB3CC}" type="datetimeFigureOut">
              <a:rPr lang="en-US" smtClean="0"/>
              <a:pPr/>
              <a:t>13-Feb-22</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3333A4-2EF1-4B79-B68C-AB20E66B4822}" type="slidenum">
              <a:rPr lang="en-US" smtClean="0"/>
              <a:pPr/>
              <a:t>‹#›</a:t>
            </a:fld>
            <a:endParaRPr lang="en-US"/>
          </a:p>
        </p:txBody>
      </p:sp>
    </p:spTree>
    <p:extLst>
      <p:ext uri="{BB962C8B-B14F-4D97-AF65-F5344CB8AC3E}">
        <p14:creationId xmlns:p14="http://schemas.microsoft.com/office/powerpoint/2010/main" val="21547006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0FE2824-C2A0-4931-BB32-60B24BDBB3CC}" type="datetimeFigureOut">
              <a:rPr lang="en-US" smtClean="0"/>
              <a:pPr/>
              <a:t>13-Feb-22</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13333A4-2EF1-4B79-B68C-AB20E66B4822}" type="slidenum">
              <a:rPr lang="en-US" smtClean="0"/>
              <a:pPr/>
              <a:t>‹#›</a:t>
            </a:fld>
            <a:endParaRPr lang="en-US"/>
          </a:p>
        </p:txBody>
      </p:sp>
    </p:spTree>
    <p:extLst>
      <p:ext uri="{BB962C8B-B14F-4D97-AF65-F5344CB8AC3E}">
        <p14:creationId xmlns:p14="http://schemas.microsoft.com/office/powerpoint/2010/main" val="36750789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0FE2824-C2A0-4931-BB32-60B24BDBB3CC}" type="datetimeFigureOut">
              <a:rPr lang="en-US" smtClean="0"/>
              <a:pPr/>
              <a:t>13-Feb-22</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13333A4-2EF1-4B79-B68C-AB20E66B4822}" type="slidenum">
              <a:rPr lang="en-US" smtClean="0"/>
              <a:pPr/>
              <a:t>‹#›</a:t>
            </a:fld>
            <a:endParaRPr lang="en-US"/>
          </a:p>
        </p:txBody>
      </p:sp>
    </p:spTree>
    <p:extLst>
      <p:ext uri="{BB962C8B-B14F-4D97-AF65-F5344CB8AC3E}">
        <p14:creationId xmlns:p14="http://schemas.microsoft.com/office/powerpoint/2010/main" val="29950278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FE2824-C2A0-4931-BB32-60B24BDBB3CC}" type="datetimeFigureOut">
              <a:rPr lang="en-US" smtClean="0"/>
              <a:t>13-Feb-22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374372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FE2824-C2A0-4931-BB32-60B24BDBB3CC}" type="datetimeFigureOut">
              <a:rPr lang="en-US" smtClean="0"/>
              <a:t>13-Feb-22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331420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itle, Sub-Title and Content">
    <p:spTree>
      <p:nvGrpSpPr>
        <p:cNvPr id="1" name=""/>
        <p:cNvGrpSpPr/>
        <p:nvPr/>
      </p:nvGrpSpPr>
      <p:grpSpPr>
        <a:xfrm>
          <a:off x="0" y="0"/>
          <a:ext cx="0" cy="0"/>
          <a:chOff x="0" y="0"/>
          <a:chExt cx="0" cy="0"/>
        </a:xfrm>
      </p:grpSpPr>
      <p:sp>
        <p:nvSpPr>
          <p:cNvPr id="2" name="Do not remove">
            <a:extLst>
              <a:ext uri="{FF2B5EF4-FFF2-40B4-BE49-F238E27FC236}">
                <a16:creationId xmlns:a16="http://schemas.microsoft.com/office/drawing/2014/main" id="{74A997BD-A04A-4B08-A4A8-F7A22440416E}"/>
              </a:ext>
            </a:extLst>
          </p:cNvPr>
          <p:cNvSpPr/>
          <p:nvPr>
            <p:custDataLst>
              <p:tags r:id="rId1"/>
            </p:custDataLst>
          </p:nvPr>
        </p:nvSpPr>
        <p:spPr>
          <a:xfrm>
            <a:off x="0" y="0"/>
            <a:ext cx="12700" cy="12700"/>
          </a:xfrm>
          <a:prstGeom prst="octagon">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itle 1"/>
          <p:cNvSpPr>
            <a:spLocks noGrp="1"/>
          </p:cNvSpPr>
          <p:nvPr>
            <p:ph type="title"/>
          </p:nvPr>
        </p:nvSpPr>
        <p:spPr>
          <a:xfrm>
            <a:off x="609600" y="274637"/>
            <a:ext cx="10972800" cy="706091"/>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lIns="91440" tIns="45720" rIns="91440" bIns="45720" anchor="ctr" anchorCtr="0">
            <a:normAutofit/>
          </a:bodyPr>
          <a:lstStyle>
            <a:lvl1pPr algn="l">
              <a:defRPr sz="3200" b="0" i="0" u="none" cap="none" baseline="0">
                <a:solidFill>
                  <a:srgbClr val="FF0000"/>
                </a:solidFill>
                <a:latin typeface="Calibri" panose="020F0502020204030204" pitchFamily="34" charset="0"/>
              </a:defRPr>
            </a:lvl1pPr>
          </a:lstStyle>
          <a:p>
            <a:r>
              <a:rPr lang="en-US" dirty="0"/>
              <a:t>Click to edit Master title style</a:t>
            </a:r>
            <a:endParaRPr lang="de-DE" dirty="0"/>
          </a:p>
        </p:txBody>
      </p:sp>
    </p:spTree>
    <p:extLst>
      <p:ext uri="{BB962C8B-B14F-4D97-AF65-F5344CB8AC3E}">
        <p14:creationId xmlns:p14="http://schemas.microsoft.com/office/powerpoint/2010/main" val="3203029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bwMode="ltGray">
          <a:xfrm>
            <a:off x="0" y="3276600"/>
            <a:ext cx="12192000" cy="27632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3429000"/>
            <a:ext cx="9601200" cy="1838519"/>
          </a:xfrm>
        </p:spPr>
        <p:txBody>
          <a:bodyPr anchor="b">
            <a:normAutofit/>
          </a:bodyPr>
          <a:lstStyle>
            <a:lvl1pPr>
              <a:defRPr sz="52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41248" y="5340096"/>
            <a:ext cx="9601200" cy="475488"/>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91735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45224"/>
          </a:xfrm>
        </p:spPr>
        <p:txBody>
          <a:bodyPr/>
          <a:lstStyle/>
          <a:p>
            <a:r>
              <a:rPr lang="en-US"/>
              <a:t>Click to edit Master title style</a:t>
            </a:r>
          </a:p>
        </p:txBody>
      </p:sp>
      <p:sp>
        <p:nvSpPr>
          <p:cNvPr id="3" name="Content Placeholder 2"/>
          <p:cNvSpPr>
            <a:spLocks noGrp="1"/>
          </p:cNvSpPr>
          <p:nvPr>
            <p:ph sz="half" idx="1"/>
          </p:nvPr>
        </p:nvSpPr>
        <p:spPr>
          <a:xfrm>
            <a:off x="838200" y="1825625"/>
            <a:ext cx="5029200" cy="4351338"/>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825625"/>
            <a:ext cx="5029200" cy="4351338"/>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4"/>
          <p:cNvSpPr>
            <a:spLocks noGrp="1"/>
          </p:cNvSpPr>
          <p:nvPr>
            <p:ph type="ftr" sz="quarter" idx="11"/>
          </p:nvPr>
        </p:nvSpPr>
        <p:spPr/>
        <p:txBody>
          <a:bodyPr/>
          <a:lstStyle/>
          <a:p>
            <a:endParaRPr lang="en-US"/>
          </a:p>
        </p:txBody>
      </p:sp>
      <p:sp>
        <p:nvSpPr>
          <p:cNvPr id="5" name="Date Placeholder 5"/>
          <p:cNvSpPr>
            <a:spLocks noGrp="1"/>
          </p:cNvSpPr>
          <p:nvPr>
            <p:ph type="dt" sz="half" idx="10"/>
          </p:nvPr>
        </p:nvSpPr>
        <p:spPr/>
        <p:txBody>
          <a:bodyPr/>
          <a:lstStyle/>
          <a:p>
            <a:fld id="{B0FE2824-C2A0-4931-BB32-60B24BDBB3CC}" type="datetimeFigureOut">
              <a:rPr lang="en-US" smtClean="0"/>
              <a:t>13-Feb-22</a:t>
            </a:fld>
            <a:endParaRPr lang="en-US"/>
          </a:p>
        </p:txBody>
      </p:sp>
      <p:sp>
        <p:nvSpPr>
          <p:cNvPr id="7" name="Slide Number Placeholder 6"/>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396317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839788" y="1828800"/>
            <a:ext cx="5029200" cy="685800"/>
          </a:xfrm>
        </p:spPr>
        <p:txBody>
          <a:bodyPr anchor="ctr">
            <a:normAutofit/>
          </a:bodyPr>
          <a:lstStyle>
            <a:lvl1pPr marL="0" indent="0">
              <a:spcBef>
                <a:spcPts val="100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14600"/>
            <a:ext cx="5029200" cy="3675063"/>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26188" y="1828800"/>
            <a:ext cx="5029200" cy="685800"/>
          </a:xfrm>
        </p:spPr>
        <p:txBody>
          <a:bodyPr anchor="ctr">
            <a:normAutofit/>
          </a:bodyPr>
          <a:lstStyle>
            <a:lvl1pPr marL="0" indent="0">
              <a:spcBef>
                <a:spcPts val="100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6188" y="2514600"/>
            <a:ext cx="5029200" cy="3675063"/>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6"/>
          <p:cNvSpPr>
            <a:spLocks noGrp="1"/>
          </p:cNvSpPr>
          <p:nvPr>
            <p:ph type="ftr" sz="quarter" idx="11"/>
          </p:nvPr>
        </p:nvSpPr>
        <p:spPr/>
        <p:txBody>
          <a:bodyPr/>
          <a:lstStyle/>
          <a:p>
            <a:endParaRPr lang="en-US"/>
          </a:p>
        </p:txBody>
      </p:sp>
      <p:sp>
        <p:nvSpPr>
          <p:cNvPr id="7" name="Date Placeholder 7"/>
          <p:cNvSpPr>
            <a:spLocks noGrp="1"/>
          </p:cNvSpPr>
          <p:nvPr>
            <p:ph type="dt" sz="half" idx="10"/>
          </p:nvPr>
        </p:nvSpPr>
        <p:spPr/>
        <p:txBody>
          <a:bodyPr/>
          <a:lstStyle/>
          <a:p>
            <a:fld id="{B0FE2824-C2A0-4931-BB32-60B24BDBB3CC}" type="datetimeFigureOut">
              <a:rPr lang="en-US" smtClean="0"/>
              <a:t>13-Feb-22</a:t>
            </a:fld>
            <a:endParaRPr lang="en-US"/>
          </a:p>
        </p:txBody>
      </p:sp>
      <p:sp>
        <p:nvSpPr>
          <p:cNvPr id="9" name="Slide Number Placeholder 8"/>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144799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2"/>
          <p:cNvSpPr>
            <a:spLocks noGrp="1"/>
          </p:cNvSpPr>
          <p:nvPr>
            <p:ph type="ftr" sz="quarter" idx="11"/>
          </p:nvPr>
        </p:nvSpPr>
        <p:spPr/>
        <p:txBody>
          <a:bodyPr/>
          <a:lstStyle/>
          <a:p>
            <a:endParaRPr lang="en-US"/>
          </a:p>
        </p:txBody>
      </p:sp>
      <p:sp>
        <p:nvSpPr>
          <p:cNvPr id="3" name="Date Placeholder 3"/>
          <p:cNvSpPr>
            <a:spLocks noGrp="1"/>
          </p:cNvSpPr>
          <p:nvPr>
            <p:ph type="dt" sz="half" idx="10"/>
          </p:nvPr>
        </p:nvSpPr>
        <p:spPr/>
        <p:txBody>
          <a:bodyPr/>
          <a:lstStyle/>
          <a:p>
            <a:fld id="{B0FE2824-C2A0-4931-BB32-60B24BDBB3CC}" type="datetimeFigureOut">
              <a:rPr lang="en-US" smtClean="0"/>
              <a:t>13-Feb-22</a:t>
            </a:fld>
            <a:endParaRPr lang="en-US"/>
          </a:p>
        </p:txBody>
      </p:sp>
      <p:sp>
        <p:nvSpPr>
          <p:cNvPr id="5" name="Slide Number Placeholder 4"/>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395634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1"/>
          <p:cNvSpPr>
            <a:spLocks noGrp="1"/>
          </p:cNvSpPr>
          <p:nvPr>
            <p:ph type="ftr" sz="quarter" idx="11"/>
          </p:nvPr>
        </p:nvSpPr>
        <p:spPr/>
        <p:txBody>
          <a:bodyPr/>
          <a:lstStyle/>
          <a:p>
            <a:endParaRPr lang="en-US"/>
          </a:p>
        </p:txBody>
      </p:sp>
      <p:sp>
        <p:nvSpPr>
          <p:cNvPr id="2" name="Date Placeholder 2"/>
          <p:cNvSpPr>
            <a:spLocks noGrp="1"/>
          </p:cNvSpPr>
          <p:nvPr>
            <p:ph type="dt" sz="half" idx="10"/>
          </p:nvPr>
        </p:nvSpPr>
        <p:spPr/>
        <p:txBody>
          <a:bodyPr/>
          <a:lstStyle/>
          <a:p>
            <a:fld id="{B0FE2824-C2A0-4931-BB32-60B24BDBB3CC}" type="datetimeFigureOut">
              <a:rPr lang="en-US" smtClean="0"/>
              <a:t>13-Feb-22</a:t>
            </a:fld>
            <a:endParaRPr lang="en-US"/>
          </a:p>
        </p:txBody>
      </p:sp>
      <p:sp>
        <p:nvSpPr>
          <p:cNvPr id="4" name="Slide Number Placeholder 3"/>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3667301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924800" y="1524000"/>
            <a:ext cx="3429000" cy="1905000"/>
          </a:xfrm>
        </p:spPr>
        <p:txBody>
          <a:bodyPr anchor="b">
            <a:normAutofit/>
          </a:bodyPr>
          <a:lstStyle>
            <a:lvl1pPr>
              <a:defRPr sz="3400"/>
            </a:lvl1pPr>
          </a:lstStyle>
          <a:p>
            <a:r>
              <a:rPr lang="en-US"/>
              <a:t>Click to edit Master title style</a:t>
            </a:r>
            <a:endParaRPr lang="en-US" dirty="0"/>
          </a:p>
        </p:txBody>
      </p:sp>
      <p:sp>
        <p:nvSpPr>
          <p:cNvPr id="3" name="Content Placeholder 2"/>
          <p:cNvSpPr>
            <a:spLocks noGrp="1"/>
          </p:cNvSpPr>
          <p:nvPr>
            <p:ph idx="1"/>
          </p:nvPr>
        </p:nvSpPr>
        <p:spPr>
          <a:xfrm>
            <a:off x="838200" y="685800"/>
            <a:ext cx="6400800" cy="52578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924800" y="3581400"/>
            <a:ext cx="3429000" cy="1828800"/>
          </a:xfrm>
        </p:spPr>
        <p:txBody>
          <a:bodyPr/>
          <a:lstStyle>
            <a:lvl1pPr marL="0" indent="0">
              <a:spcBef>
                <a:spcPts val="10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4"/>
          <p:cNvSpPr>
            <a:spLocks noGrp="1"/>
          </p:cNvSpPr>
          <p:nvPr>
            <p:ph type="ftr" sz="quarter" idx="11"/>
          </p:nvPr>
        </p:nvSpPr>
        <p:spPr/>
        <p:txBody>
          <a:bodyPr/>
          <a:lstStyle/>
          <a:p>
            <a:endParaRPr lang="en-US"/>
          </a:p>
        </p:txBody>
      </p:sp>
      <p:sp>
        <p:nvSpPr>
          <p:cNvPr id="5" name="Date Placeholder 5"/>
          <p:cNvSpPr>
            <a:spLocks noGrp="1"/>
          </p:cNvSpPr>
          <p:nvPr>
            <p:ph type="dt" sz="half" idx="10"/>
          </p:nvPr>
        </p:nvSpPr>
        <p:spPr/>
        <p:txBody>
          <a:bodyPr/>
          <a:lstStyle/>
          <a:p>
            <a:fld id="{B0FE2824-C2A0-4931-BB32-60B24BDBB3CC}" type="datetimeFigureOut">
              <a:rPr lang="en-US" smtClean="0"/>
              <a:t>13-Feb-22</a:t>
            </a:fld>
            <a:endParaRPr lang="en-US"/>
          </a:p>
        </p:txBody>
      </p:sp>
      <p:sp>
        <p:nvSpPr>
          <p:cNvPr id="7" name="Slide Number Placeholder 6"/>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97896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924800" y="1527048"/>
            <a:ext cx="3429000" cy="1901952"/>
          </a:xfrm>
        </p:spPr>
        <p:txBody>
          <a:bodyPr anchor="b">
            <a:normAutofit/>
          </a:bodyPr>
          <a:lstStyle>
            <a:lvl1pPr>
              <a:defRPr sz="3400"/>
            </a:lvl1pPr>
          </a:lstStyle>
          <a:p>
            <a:r>
              <a:rPr lang="en-US"/>
              <a:t>Click to edit Master title style</a:t>
            </a:r>
            <a:endParaRPr lang="en-US" dirty="0"/>
          </a:p>
        </p:txBody>
      </p:sp>
      <p:sp>
        <p:nvSpPr>
          <p:cNvPr id="3" name="Picture Placeholder 2" descr="An empty placeholder to add an image. Click on the placeholder and select the image that you wish to add"/>
          <p:cNvSpPr>
            <a:spLocks noGrp="1"/>
          </p:cNvSpPr>
          <p:nvPr>
            <p:ph type="pic" idx="1"/>
          </p:nvPr>
        </p:nvSpPr>
        <p:spPr>
          <a:xfrm>
            <a:off x="838198" y="685800"/>
            <a:ext cx="6400800" cy="5257800"/>
          </a:xfr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924800" y="3581400"/>
            <a:ext cx="3428999" cy="1828800"/>
          </a:xfrm>
        </p:spPr>
        <p:txBody>
          <a:bodyPr/>
          <a:lstStyle>
            <a:lvl1pPr marL="0" indent="0">
              <a:spcBef>
                <a:spcPts val="10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4"/>
          <p:cNvSpPr>
            <a:spLocks noGrp="1"/>
          </p:cNvSpPr>
          <p:nvPr>
            <p:ph type="ftr" sz="quarter" idx="11"/>
          </p:nvPr>
        </p:nvSpPr>
        <p:spPr/>
        <p:txBody>
          <a:bodyPr/>
          <a:lstStyle/>
          <a:p>
            <a:endParaRPr lang="en-US"/>
          </a:p>
        </p:txBody>
      </p:sp>
      <p:sp>
        <p:nvSpPr>
          <p:cNvPr id="5" name="Date Placeholder 5"/>
          <p:cNvSpPr>
            <a:spLocks noGrp="1"/>
          </p:cNvSpPr>
          <p:nvPr>
            <p:ph type="dt" sz="half" idx="10"/>
          </p:nvPr>
        </p:nvSpPr>
        <p:spPr/>
        <p:txBody>
          <a:bodyPr/>
          <a:lstStyle/>
          <a:p>
            <a:fld id="{B0FE2824-C2A0-4931-BB32-60B24BDBB3CC}" type="datetimeFigureOut">
              <a:rPr lang="en-US" smtClean="0"/>
              <a:t>13-Feb-22</a:t>
            </a:fld>
            <a:endParaRPr lang="en-US"/>
          </a:p>
        </p:txBody>
      </p:sp>
      <p:sp>
        <p:nvSpPr>
          <p:cNvPr id="7" name="Slide Number Placeholder 6"/>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322527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bwMode="invGray">
          <a:xfrm>
            <a:off x="0" y="6492239"/>
            <a:ext cx="12188825" cy="36576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6"/>
            <a:ext cx="10515600" cy="114522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3"/>
          <p:cNvSpPr>
            <a:spLocks noGrp="1"/>
          </p:cNvSpPr>
          <p:nvPr>
            <p:ph type="ftr" sz="quarter" idx="3"/>
          </p:nvPr>
        </p:nvSpPr>
        <p:spPr>
          <a:xfrm>
            <a:off x="381000" y="6549715"/>
            <a:ext cx="8442158" cy="229237"/>
          </a:xfrm>
          <a:prstGeom prst="rect">
            <a:avLst/>
          </a:prstGeom>
        </p:spPr>
        <p:txBody>
          <a:bodyPr vert="horz" lIns="91440" tIns="45720" rIns="91440" bIns="45720" rtlCol="0" anchor="ctr"/>
          <a:lstStyle>
            <a:lvl1pPr algn="l">
              <a:defRPr sz="1100">
                <a:solidFill>
                  <a:schemeClr val="bg1">
                    <a:lumMod val="40000"/>
                    <a:lumOff val="60000"/>
                  </a:schemeClr>
                </a:solidFill>
              </a:defRPr>
            </a:lvl1pPr>
          </a:lstStyle>
          <a:p>
            <a:endParaRPr lang="en-US" dirty="0"/>
          </a:p>
        </p:txBody>
      </p:sp>
      <p:sp>
        <p:nvSpPr>
          <p:cNvPr id="4" name="Date Placeholder 4"/>
          <p:cNvSpPr>
            <a:spLocks noGrp="1"/>
          </p:cNvSpPr>
          <p:nvPr>
            <p:ph type="dt" sz="half" idx="2"/>
          </p:nvPr>
        </p:nvSpPr>
        <p:spPr>
          <a:xfrm>
            <a:off x="9685939" y="6549715"/>
            <a:ext cx="1667860" cy="229237"/>
          </a:xfrm>
          <a:prstGeom prst="rect">
            <a:avLst/>
          </a:prstGeom>
        </p:spPr>
        <p:txBody>
          <a:bodyPr vert="horz" lIns="91440" tIns="45720" rIns="91440" bIns="45720" rtlCol="0" anchor="ctr"/>
          <a:lstStyle>
            <a:lvl1pPr algn="r">
              <a:defRPr sz="1100">
                <a:solidFill>
                  <a:schemeClr val="bg1">
                    <a:lumMod val="40000"/>
                    <a:lumOff val="60000"/>
                  </a:schemeClr>
                </a:solidFill>
              </a:defRPr>
            </a:lvl1pPr>
          </a:lstStyle>
          <a:p>
            <a:fld id="{B0FE2824-C2A0-4931-BB32-60B24BDBB3CC}" type="datetimeFigureOut">
              <a:rPr lang="en-US" smtClean="0"/>
              <a:pPr/>
              <a:t>13-Feb-22</a:t>
            </a:fld>
            <a:endParaRPr lang="en-US"/>
          </a:p>
        </p:txBody>
      </p:sp>
      <p:sp>
        <p:nvSpPr>
          <p:cNvPr id="6" name="Slide Number Placeholder 5"/>
          <p:cNvSpPr>
            <a:spLocks noGrp="1"/>
          </p:cNvSpPr>
          <p:nvPr>
            <p:ph type="sldNum" sz="quarter" idx="4"/>
          </p:nvPr>
        </p:nvSpPr>
        <p:spPr>
          <a:xfrm>
            <a:off x="11353799" y="6549715"/>
            <a:ext cx="446361" cy="229237"/>
          </a:xfrm>
          <a:prstGeom prst="rect">
            <a:avLst/>
          </a:prstGeom>
        </p:spPr>
        <p:txBody>
          <a:bodyPr vert="horz" lIns="91440" tIns="45720" rIns="91440" bIns="45720" rtlCol="0" anchor="ctr"/>
          <a:lstStyle>
            <a:lvl1pPr algn="r">
              <a:defRPr sz="1100">
                <a:solidFill>
                  <a:schemeClr val="bg1">
                    <a:lumMod val="40000"/>
                    <a:lumOff val="60000"/>
                  </a:schemeClr>
                </a:solidFill>
              </a:defRPr>
            </a:lvl1pPr>
          </a:lstStyle>
          <a:p>
            <a:fld id="{B13333A4-2EF1-4B79-B68C-AB20E66B4822}" type="slidenum">
              <a:rPr lang="en-US" smtClean="0"/>
              <a:pPr/>
              <a:t>‹#›</a:t>
            </a:fld>
            <a:endParaRPr lang="en-US"/>
          </a:p>
        </p:txBody>
      </p:sp>
    </p:spTree>
    <p:extLst>
      <p:ext uri="{BB962C8B-B14F-4D97-AF65-F5344CB8AC3E}">
        <p14:creationId xmlns:p14="http://schemas.microsoft.com/office/powerpoint/2010/main" val="115587165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0">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0FE2824-C2A0-4931-BB32-60B24BDBB3CC}" type="datetimeFigureOut">
              <a:rPr lang="en-US" smtClean="0"/>
              <a:pPr/>
              <a:t>13-Feb-22</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13333A4-2EF1-4B79-B68C-AB20E66B4822}" type="slidenum">
              <a:rPr lang="en-US" smtClean="0"/>
              <a:pPr/>
              <a:t>‹#›</a:t>
            </a:fld>
            <a:endParaRPr lang="en-US"/>
          </a:p>
        </p:txBody>
      </p:sp>
      <p:sp>
        <p:nvSpPr>
          <p:cNvPr id="48" name="Rectangle 47">
            <a:extLst>
              <a:ext uri="{FF2B5EF4-FFF2-40B4-BE49-F238E27FC236}">
                <a16:creationId xmlns:a16="http://schemas.microsoft.com/office/drawing/2014/main" id="{46ECE8D8-FEB3-4753-8EA8-7460DA1A7484}"/>
              </a:ext>
            </a:extLst>
          </p:cNvPr>
          <p:cNvSpPr/>
          <p:nvPr userDrawn="1"/>
        </p:nvSpPr>
        <p:spPr bwMode="invGray">
          <a:xfrm>
            <a:off x="0" y="6492239"/>
            <a:ext cx="12188825" cy="36576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4647625"/>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21.emf"/></Relationships>
</file>

<file path=ppt/slides/_rels/slide1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18" Type="http://schemas.openxmlformats.org/officeDocument/2006/relationships/tags" Target="../tags/tag20.xml"/><Relationship Id="rId26" Type="http://schemas.openxmlformats.org/officeDocument/2006/relationships/tags" Target="../tags/tag28.xml"/><Relationship Id="rId3" Type="http://schemas.openxmlformats.org/officeDocument/2006/relationships/tags" Target="../tags/tag5.xml"/><Relationship Id="rId21" Type="http://schemas.openxmlformats.org/officeDocument/2006/relationships/tags" Target="../tags/tag23.xml"/><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tags" Target="../tags/tag19.xml"/><Relationship Id="rId25" Type="http://schemas.openxmlformats.org/officeDocument/2006/relationships/tags" Target="../tags/tag27.xml"/><Relationship Id="rId2" Type="http://schemas.openxmlformats.org/officeDocument/2006/relationships/tags" Target="../tags/tag4.xml"/><Relationship Id="rId16" Type="http://schemas.openxmlformats.org/officeDocument/2006/relationships/tags" Target="../tags/tag18.xml"/><Relationship Id="rId20" Type="http://schemas.openxmlformats.org/officeDocument/2006/relationships/tags" Target="../tags/tag22.xml"/><Relationship Id="rId29" Type="http://schemas.openxmlformats.org/officeDocument/2006/relationships/tags" Target="../tags/tag31.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24" Type="http://schemas.openxmlformats.org/officeDocument/2006/relationships/tags" Target="../tags/tag26.xml"/><Relationship Id="rId5" Type="http://schemas.openxmlformats.org/officeDocument/2006/relationships/tags" Target="../tags/tag7.xml"/><Relationship Id="rId15" Type="http://schemas.openxmlformats.org/officeDocument/2006/relationships/tags" Target="../tags/tag17.xml"/><Relationship Id="rId23" Type="http://schemas.openxmlformats.org/officeDocument/2006/relationships/tags" Target="../tags/tag25.xml"/><Relationship Id="rId28" Type="http://schemas.openxmlformats.org/officeDocument/2006/relationships/tags" Target="../tags/tag30.xml"/><Relationship Id="rId10" Type="http://schemas.openxmlformats.org/officeDocument/2006/relationships/tags" Target="../tags/tag12.xml"/><Relationship Id="rId19" Type="http://schemas.openxmlformats.org/officeDocument/2006/relationships/tags" Target="../tags/tag21.xml"/><Relationship Id="rId31" Type="http://schemas.openxmlformats.org/officeDocument/2006/relationships/slideLayout" Target="../slideLayouts/slideLayout13.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 Id="rId22" Type="http://schemas.openxmlformats.org/officeDocument/2006/relationships/tags" Target="../tags/tag24.xml"/><Relationship Id="rId27" Type="http://schemas.openxmlformats.org/officeDocument/2006/relationships/tags" Target="../tags/tag29.xml"/><Relationship Id="rId30" Type="http://schemas.openxmlformats.org/officeDocument/2006/relationships/tags" Target="../tags/tag3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tags" Target="../tags/tag3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34.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xml"/><Relationship Id="rId1" Type="http://schemas.openxmlformats.org/officeDocument/2006/relationships/tags" Target="../tags/tag35.xm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tags" Target="../tags/tag38.xml"/><Relationship Id="rId7" Type="http://schemas.openxmlformats.org/officeDocument/2006/relationships/notesSlide" Target="../notesSlides/notesSlide5.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slideLayout" Target="../slideLayouts/slideLayout13.xml"/><Relationship Id="rId5" Type="http://schemas.openxmlformats.org/officeDocument/2006/relationships/tags" Target="../tags/tag40.xml"/><Relationship Id="rId4" Type="http://schemas.openxmlformats.org/officeDocument/2006/relationships/tags" Target="../tags/tag39.xml"/></Relationships>
</file>

<file path=ppt/slides/_rels/slide3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2B6F34-B54C-4395-AF06-29395423F65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 y="-76200"/>
            <a:ext cx="12192000" cy="6781800"/>
          </a:xfrm>
          <a:prstGeom prst="rect">
            <a:avLst/>
          </a:prstGeom>
        </p:spPr>
      </p:pic>
      <p:sp>
        <p:nvSpPr>
          <p:cNvPr id="3" name="Text Placeholder 2"/>
          <p:cNvSpPr>
            <a:spLocks noGrp="1"/>
          </p:cNvSpPr>
          <p:nvPr>
            <p:ph type="body" idx="1"/>
          </p:nvPr>
        </p:nvSpPr>
        <p:spPr>
          <a:xfrm>
            <a:off x="0" y="5568950"/>
            <a:ext cx="12192000" cy="1289050"/>
          </a:xfrm>
          <a:solidFill>
            <a:srgbClr val="B80000"/>
          </a:solidFill>
        </p:spPr>
        <p:txBody>
          <a:bodyPr/>
          <a:lstStyle/>
          <a:p>
            <a:r>
              <a:rPr lang="en-US" dirty="0">
                <a:solidFill>
                  <a:schemeClr val="tx1"/>
                </a:solidFill>
              </a:rPr>
              <a:t>	</a:t>
            </a:r>
          </a:p>
          <a:p>
            <a:r>
              <a:rPr lang="en-US" dirty="0">
                <a:solidFill>
                  <a:schemeClr val="tx1"/>
                </a:solidFill>
              </a:rPr>
              <a:t>	</a:t>
            </a:r>
          </a:p>
          <a:p>
            <a:r>
              <a:rPr lang="en-US" dirty="0">
                <a:solidFill>
                  <a:schemeClr val="tx1"/>
                </a:solidFill>
                <a:latin typeface="Arial" panose="020B0604020202020204" pitchFamily="34" charset="0"/>
                <a:cs typeface="Arial" panose="020B0604020202020204" pitchFamily="34" charset="0"/>
              </a:rPr>
              <a:t>       </a:t>
            </a:r>
            <a:r>
              <a:rPr lang="en-US" sz="3200" dirty="0">
                <a:solidFill>
                  <a:schemeClr val="tx1"/>
                </a:solidFill>
                <a:latin typeface="Arial" panose="020B0604020202020204" pitchFamily="34" charset="0"/>
                <a:cs typeface="Arial" panose="020B0604020202020204" pitchFamily="34" charset="0"/>
              </a:rPr>
              <a:t>Sarajevo</a:t>
            </a:r>
            <a:endParaRPr lang="en-US" dirty="0">
              <a:solidFill>
                <a:schemeClr val="tx1"/>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D460254E-6E8C-435A-8BF6-AF00988A5F41}"/>
              </a:ext>
            </a:extLst>
          </p:cNvPr>
          <p:cNvSpPr>
            <a:spLocks noGrp="1"/>
          </p:cNvSpPr>
          <p:nvPr>
            <p:ph type="title"/>
          </p:nvPr>
        </p:nvSpPr>
        <p:spPr>
          <a:xfrm>
            <a:off x="533400" y="5629275"/>
            <a:ext cx="9601200" cy="847725"/>
          </a:xfrm>
        </p:spPr>
        <p:txBody>
          <a:bodyPr/>
          <a:lstStyle/>
          <a:p>
            <a:r>
              <a:rPr lang="en-US" dirty="0" err="1">
                <a:solidFill>
                  <a:schemeClr val="tx1"/>
                </a:solidFill>
                <a:latin typeface="Century Gothic" panose="020B0502020202020204" pitchFamily="34" charset="0"/>
              </a:rPr>
              <a:t>MedCity</a:t>
            </a:r>
            <a:endParaRPr lang="en-US"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78379607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A1A35FA-1FA9-498A-9A55-B717F65268B2}"/>
              </a:ext>
            </a:extLst>
          </p:cNvPr>
          <p:cNvSpPr/>
          <p:nvPr/>
        </p:nvSpPr>
        <p:spPr>
          <a:xfrm>
            <a:off x="17878" y="5867400"/>
            <a:ext cx="31242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bs-Latn-BA"/>
          </a:p>
        </p:txBody>
      </p:sp>
      <p:pic>
        <p:nvPicPr>
          <p:cNvPr id="4" name="Picture 3">
            <a:extLst>
              <a:ext uri="{FF2B5EF4-FFF2-40B4-BE49-F238E27FC236}">
                <a16:creationId xmlns:a16="http://schemas.microsoft.com/office/drawing/2014/main" id="{1D8D4C66-6C85-40D1-A62F-A8DADCD2246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24200" y="-1"/>
            <a:ext cx="9059447" cy="6858001"/>
          </a:xfrm>
          <a:prstGeom prst="rect">
            <a:avLst/>
          </a:prstGeom>
        </p:spPr>
      </p:pic>
      <p:sp>
        <p:nvSpPr>
          <p:cNvPr id="8" name="Title 7">
            <a:extLst>
              <a:ext uri="{FF2B5EF4-FFF2-40B4-BE49-F238E27FC236}">
                <a16:creationId xmlns:a16="http://schemas.microsoft.com/office/drawing/2014/main" id="{B3773EE6-3DE6-422B-99F0-C1E5B83952FE}"/>
              </a:ext>
            </a:extLst>
          </p:cNvPr>
          <p:cNvSpPr>
            <a:spLocks noGrp="1"/>
          </p:cNvSpPr>
          <p:nvPr>
            <p:ph type="title"/>
          </p:nvPr>
        </p:nvSpPr>
        <p:spPr>
          <a:xfrm>
            <a:off x="152400" y="5943600"/>
            <a:ext cx="11658600" cy="762000"/>
          </a:xfrm>
        </p:spPr>
        <p:txBody>
          <a:bodyPr>
            <a:normAutofit/>
          </a:bodyPr>
          <a:lstStyle/>
          <a:p>
            <a:r>
              <a:rPr lang="en-US" dirty="0"/>
              <a:t>Medical</a:t>
            </a:r>
            <a:endParaRPr lang="bs-Latn-BA" dirty="0"/>
          </a:p>
        </p:txBody>
      </p:sp>
    </p:spTree>
    <p:extLst>
      <p:ext uri="{BB962C8B-B14F-4D97-AF65-F5344CB8AC3E}">
        <p14:creationId xmlns:p14="http://schemas.microsoft.com/office/powerpoint/2010/main" val="346465258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8D4C66-6C85-40D1-A62F-A8DADCD2246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904999" y="0"/>
            <a:ext cx="10287001" cy="6858001"/>
          </a:xfrm>
          <a:prstGeom prst="rect">
            <a:avLst/>
          </a:prstGeom>
        </p:spPr>
      </p:pic>
      <p:sp>
        <p:nvSpPr>
          <p:cNvPr id="5" name="Rectangle 4">
            <a:extLst>
              <a:ext uri="{FF2B5EF4-FFF2-40B4-BE49-F238E27FC236}">
                <a16:creationId xmlns:a16="http://schemas.microsoft.com/office/drawing/2014/main" id="{CA1A35FA-1FA9-498A-9A55-B717F65268B2}"/>
              </a:ext>
            </a:extLst>
          </p:cNvPr>
          <p:cNvSpPr/>
          <p:nvPr/>
        </p:nvSpPr>
        <p:spPr>
          <a:xfrm>
            <a:off x="0" y="5867400"/>
            <a:ext cx="1866899"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bs-Latn-BA"/>
          </a:p>
        </p:txBody>
      </p:sp>
      <p:sp>
        <p:nvSpPr>
          <p:cNvPr id="8" name="Title 7">
            <a:extLst>
              <a:ext uri="{FF2B5EF4-FFF2-40B4-BE49-F238E27FC236}">
                <a16:creationId xmlns:a16="http://schemas.microsoft.com/office/drawing/2014/main" id="{B3773EE6-3DE6-422B-99F0-C1E5B83952FE}"/>
              </a:ext>
            </a:extLst>
          </p:cNvPr>
          <p:cNvSpPr>
            <a:spLocks noGrp="1"/>
          </p:cNvSpPr>
          <p:nvPr>
            <p:ph type="title"/>
          </p:nvPr>
        </p:nvSpPr>
        <p:spPr>
          <a:xfrm>
            <a:off x="152400" y="5943600"/>
            <a:ext cx="11658600" cy="762000"/>
          </a:xfrm>
        </p:spPr>
        <p:txBody>
          <a:bodyPr>
            <a:normAutofit/>
          </a:bodyPr>
          <a:lstStyle/>
          <a:p>
            <a:r>
              <a:rPr lang="en-US" dirty="0"/>
              <a:t>Service</a:t>
            </a:r>
            <a:endParaRPr lang="bs-Latn-BA" dirty="0"/>
          </a:p>
        </p:txBody>
      </p:sp>
    </p:spTree>
    <p:extLst>
      <p:ext uri="{BB962C8B-B14F-4D97-AF65-F5344CB8AC3E}">
        <p14:creationId xmlns:p14="http://schemas.microsoft.com/office/powerpoint/2010/main" val="74321254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8D4C66-6C85-40D1-A62F-A8DADCD2246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907585" y="0"/>
            <a:ext cx="10281829" cy="6858001"/>
          </a:xfrm>
          <a:prstGeom prst="rect">
            <a:avLst/>
          </a:prstGeom>
        </p:spPr>
      </p:pic>
      <p:sp>
        <p:nvSpPr>
          <p:cNvPr id="5" name="Rectangle 4">
            <a:extLst>
              <a:ext uri="{FF2B5EF4-FFF2-40B4-BE49-F238E27FC236}">
                <a16:creationId xmlns:a16="http://schemas.microsoft.com/office/drawing/2014/main" id="{CA1A35FA-1FA9-498A-9A55-B717F65268B2}"/>
              </a:ext>
            </a:extLst>
          </p:cNvPr>
          <p:cNvSpPr/>
          <p:nvPr/>
        </p:nvSpPr>
        <p:spPr>
          <a:xfrm>
            <a:off x="0" y="5867400"/>
            <a:ext cx="1869485"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bs-Latn-BA"/>
          </a:p>
        </p:txBody>
      </p:sp>
      <p:sp>
        <p:nvSpPr>
          <p:cNvPr id="8" name="Title 7">
            <a:extLst>
              <a:ext uri="{FF2B5EF4-FFF2-40B4-BE49-F238E27FC236}">
                <a16:creationId xmlns:a16="http://schemas.microsoft.com/office/drawing/2014/main" id="{B3773EE6-3DE6-422B-99F0-C1E5B83952FE}"/>
              </a:ext>
            </a:extLst>
          </p:cNvPr>
          <p:cNvSpPr>
            <a:spLocks noGrp="1"/>
          </p:cNvSpPr>
          <p:nvPr>
            <p:ph type="title"/>
          </p:nvPr>
        </p:nvSpPr>
        <p:spPr>
          <a:xfrm>
            <a:off x="152400" y="5943600"/>
            <a:ext cx="11658600" cy="762000"/>
          </a:xfrm>
        </p:spPr>
        <p:txBody>
          <a:bodyPr>
            <a:normAutofit/>
          </a:bodyPr>
          <a:lstStyle/>
          <a:p>
            <a:r>
              <a:rPr lang="en-US" dirty="0"/>
              <a:t>Rooms</a:t>
            </a:r>
            <a:endParaRPr lang="bs-Latn-BA" dirty="0"/>
          </a:p>
        </p:txBody>
      </p:sp>
    </p:spTree>
    <p:extLst>
      <p:ext uri="{BB962C8B-B14F-4D97-AF65-F5344CB8AC3E}">
        <p14:creationId xmlns:p14="http://schemas.microsoft.com/office/powerpoint/2010/main" val="262504467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D8CE88-E68B-47F0-BEF0-9C85FB1AA89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21424" y="0"/>
            <a:ext cx="9370576" cy="6857999"/>
          </a:xfrm>
          <a:prstGeom prst="rect">
            <a:avLst/>
          </a:prstGeom>
        </p:spPr>
      </p:pic>
      <p:sp>
        <p:nvSpPr>
          <p:cNvPr id="5" name="Rectangle 4">
            <a:extLst>
              <a:ext uri="{FF2B5EF4-FFF2-40B4-BE49-F238E27FC236}">
                <a16:creationId xmlns:a16="http://schemas.microsoft.com/office/drawing/2014/main" id="{64066181-0195-46C1-8C5C-74311EF2A9BF}"/>
              </a:ext>
            </a:extLst>
          </p:cNvPr>
          <p:cNvSpPr/>
          <p:nvPr/>
        </p:nvSpPr>
        <p:spPr>
          <a:xfrm>
            <a:off x="0" y="5943600"/>
            <a:ext cx="2821424"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bs-Latn-BA"/>
          </a:p>
        </p:txBody>
      </p:sp>
      <p:sp>
        <p:nvSpPr>
          <p:cNvPr id="6" name="Title 1">
            <a:extLst>
              <a:ext uri="{FF2B5EF4-FFF2-40B4-BE49-F238E27FC236}">
                <a16:creationId xmlns:a16="http://schemas.microsoft.com/office/drawing/2014/main" id="{A0C92DDE-4590-4DFB-B876-F5ECF3CCF168}"/>
              </a:ext>
            </a:extLst>
          </p:cNvPr>
          <p:cNvSpPr txBox="1">
            <a:spLocks/>
          </p:cNvSpPr>
          <p:nvPr/>
        </p:nvSpPr>
        <p:spPr>
          <a:xfrm>
            <a:off x="143888" y="6056788"/>
            <a:ext cx="2590799" cy="6880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dirty="0"/>
              <a:t>location</a:t>
            </a:r>
          </a:p>
        </p:txBody>
      </p:sp>
      <p:sp>
        <p:nvSpPr>
          <p:cNvPr id="7" name="Content Placeholder 2">
            <a:extLst>
              <a:ext uri="{FF2B5EF4-FFF2-40B4-BE49-F238E27FC236}">
                <a16:creationId xmlns:a16="http://schemas.microsoft.com/office/drawing/2014/main" id="{C1ED766E-7C10-46BC-9970-7B741A49D2DF}"/>
              </a:ext>
            </a:extLst>
          </p:cNvPr>
          <p:cNvSpPr txBox="1">
            <a:spLocks/>
          </p:cNvSpPr>
          <p:nvPr/>
        </p:nvSpPr>
        <p:spPr>
          <a:xfrm>
            <a:off x="383025" y="2229642"/>
            <a:ext cx="2438399" cy="2398713"/>
          </a:xfrm>
          <a:prstGeom prst="rect">
            <a:avLst/>
          </a:prstGeom>
        </p:spPr>
        <p:txBody>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US" dirty="0"/>
              <a:t>3 km from Ilidza</a:t>
            </a:r>
          </a:p>
          <a:p>
            <a:r>
              <a:rPr lang="en-US" dirty="0"/>
              <a:t>5 km from the airport</a:t>
            </a:r>
          </a:p>
        </p:txBody>
      </p:sp>
    </p:spTree>
    <p:extLst>
      <p:ext uri="{BB962C8B-B14F-4D97-AF65-F5344CB8AC3E}">
        <p14:creationId xmlns:p14="http://schemas.microsoft.com/office/powerpoint/2010/main" val="307996420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Osjek3">
            <a:hlinkClick r:id="" action="ppaction://media"/>
            <a:extLst>
              <a:ext uri="{FF2B5EF4-FFF2-40B4-BE49-F238E27FC236}">
                <a16:creationId xmlns:a16="http://schemas.microsoft.com/office/drawing/2014/main" id="{624FC8CD-0D54-42F4-BFE3-92C76721248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677"/>
            <a:ext cx="12192000" cy="6852646"/>
          </a:xfrm>
          <a:prstGeom prst="rect">
            <a:avLst/>
          </a:prstGeom>
        </p:spPr>
      </p:pic>
    </p:spTree>
    <p:extLst>
      <p:ext uri="{BB962C8B-B14F-4D97-AF65-F5344CB8AC3E}">
        <p14:creationId xmlns:p14="http://schemas.microsoft.com/office/powerpoint/2010/main" val="1487439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4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D8CE88-E68B-47F0-BEF0-9C85FB1AA891}"/>
              </a:ext>
            </a:extLst>
          </p:cNvPr>
          <p:cNvPicPr>
            <a:picLocks noChangeAspect="1"/>
          </p:cNvPicPr>
          <p:nvPr/>
        </p:nvPicPr>
        <p:blipFill rotWithShape="1">
          <a:blip r:embed="rId2">
            <a:extLst>
              <a:ext uri="{28A0092B-C50C-407E-A947-70E740481C1C}">
                <a14:useLocalDpi xmlns:a14="http://schemas.microsoft.com/office/drawing/2010/main" val="0"/>
              </a:ext>
            </a:extLst>
          </a:blip>
          <a:srcRect t="34444" r="38750" b="1781"/>
          <a:stretch/>
        </p:blipFill>
        <p:spPr>
          <a:xfrm>
            <a:off x="4724400" y="0"/>
            <a:ext cx="7467600" cy="6858000"/>
          </a:xfrm>
          <a:prstGeom prst="rect">
            <a:avLst/>
          </a:prstGeom>
        </p:spPr>
      </p:pic>
      <p:sp>
        <p:nvSpPr>
          <p:cNvPr id="5" name="Rectangle 4">
            <a:extLst>
              <a:ext uri="{FF2B5EF4-FFF2-40B4-BE49-F238E27FC236}">
                <a16:creationId xmlns:a16="http://schemas.microsoft.com/office/drawing/2014/main" id="{64066181-0195-46C1-8C5C-74311EF2A9BF}"/>
              </a:ext>
            </a:extLst>
          </p:cNvPr>
          <p:cNvSpPr/>
          <p:nvPr/>
        </p:nvSpPr>
        <p:spPr>
          <a:xfrm>
            <a:off x="0" y="5943600"/>
            <a:ext cx="47244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bs-Latn-BA"/>
          </a:p>
        </p:txBody>
      </p:sp>
      <p:sp>
        <p:nvSpPr>
          <p:cNvPr id="6" name="Title 1">
            <a:extLst>
              <a:ext uri="{FF2B5EF4-FFF2-40B4-BE49-F238E27FC236}">
                <a16:creationId xmlns:a16="http://schemas.microsoft.com/office/drawing/2014/main" id="{A0C92DDE-4590-4DFB-B876-F5ECF3CCF168}"/>
              </a:ext>
            </a:extLst>
          </p:cNvPr>
          <p:cNvSpPr txBox="1">
            <a:spLocks/>
          </p:cNvSpPr>
          <p:nvPr/>
        </p:nvSpPr>
        <p:spPr>
          <a:xfrm>
            <a:off x="228599" y="6056788"/>
            <a:ext cx="4419601" cy="688024"/>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dirty="0"/>
              <a:t>CURRENT MASTER PLAN</a:t>
            </a:r>
          </a:p>
        </p:txBody>
      </p:sp>
    </p:spTree>
    <p:extLst>
      <p:ext uri="{BB962C8B-B14F-4D97-AF65-F5344CB8AC3E}">
        <p14:creationId xmlns:p14="http://schemas.microsoft.com/office/powerpoint/2010/main" val="98482683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4268787" cy="1478570"/>
          </a:xfrm>
        </p:spPr>
        <p:txBody>
          <a:bodyPr/>
          <a:lstStyle/>
          <a:p>
            <a:r>
              <a:rPr lang="en-US" dirty="0"/>
              <a:t>Areas</a:t>
            </a:r>
          </a:p>
        </p:txBody>
      </p:sp>
      <p:sp>
        <p:nvSpPr>
          <p:cNvPr id="3" name="Content Placeholder 2"/>
          <p:cNvSpPr>
            <a:spLocks noGrp="1"/>
          </p:cNvSpPr>
          <p:nvPr>
            <p:ph sz="half" idx="1"/>
          </p:nvPr>
        </p:nvSpPr>
        <p:spPr>
          <a:xfrm>
            <a:off x="1141411" y="2249486"/>
            <a:ext cx="3278190" cy="1712914"/>
          </a:xfrm>
        </p:spPr>
        <p:txBody>
          <a:bodyPr>
            <a:normAutofit/>
          </a:bodyPr>
          <a:lstStyle/>
          <a:p>
            <a:pPr>
              <a:tabLst>
                <a:tab pos="2798763" algn="dec"/>
              </a:tabLst>
            </a:pPr>
            <a:r>
              <a:rPr lang="en-US" sz="1600" dirty="0"/>
              <a:t>Net SM 	55,627</a:t>
            </a:r>
          </a:p>
          <a:p>
            <a:pPr>
              <a:tabLst>
                <a:tab pos="2798763" algn="dec"/>
              </a:tabLst>
            </a:pPr>
            <a:r>
              <a:rPr lang="en-US" sz="1600" dirty="0"/>
              <a:t>Gross SM	63,786</a:t>
            </a:r>
          </a:p>
          <a:p>
            <a:pPr>
              <a:tabLst>
                <a:tab pos="2630488" algn="dec"/>
              </a:tabLst>
            </a:pPr>
            <a:r>
              <a:rPr lang="en-US" sz="1600" dirty="0"/>
              <a:t>Net to Gross     	87%</a:t>
            </a:r>
          </a:p>
        </p:txBody>
      </p:sp>
      <p:graphicFrame>
        <p:nvGraphicFramePr>
          <p:cNvPr id="5" name="Content Placeholder 3"/>
          <p:cNvGraphicFramePr>
            <a:graphicFrameLocks noGrp="1"/>
          </p:cNvGraphicFramePr>
          <p:nvPr>
            <p:ph sz="half" idx="2"/>
            <p:extLst>
              <p:ext uri="{D42A27DB-BD31-4B8C-83A1-F6EECF244321}">
                <p14:modId xmlns:p14="http://schemas.microsoft.com/office/powerpoint/2010/main" val="2007580888"/>
              </p:ext>
            </p:extLst>
          </p:nvPr>
        </p:nvGraphicFramePr>
        <p:xfrm>
          <a:off x="4572000" y="664238"/>
          <a:ext cx="6858000" cy="5074920"/>
        </p:xfrm>
        <a:graphic>
          <a:graphicData uri="http://schemas.openxmlformats.org/drawingml/2006/table">
            <a:tbl>
              <a:tblPr firstRow="1" bandRow="1">
                <a:tableStyleId>{3B4B98B0-60AC-42C2-AFA5-B58CD77FA1E5}</a:tableStyleId>
              </a:tblPr>
              <a:tblGrid>
                <a:gridCol w="1396229">
                  <a:extLst>
                    <a:ext uri="{9D8B030D-6E8A-4147-A177-3AD203B41FA5}">
                      <a16:colId xmlns:a16="http://schemas.microsoft.com/office/drawing/2014/main" val="20001"/>
                    </a:ext>
                  </a:extLst>
                </a:gridCol>
                <a:gridCol w="576788">
                  <a:extLst>
                    <a:ext uri="{9D8B030D-6E8A-4147-A177-3AD203B41FA5}">
                      <a16:colId xmlns:a16="http://schemas.microsoft.com/office/drawing/2014/main" val="1062556941"/>
                    </a:ext>
                  </a:extLst>
                </a:gridCol>
                <a:gridCol w="576788">
                  <a:extLst>
                    <a:ext uri="{9D8B030D-6E8A-4147-A177-3AD203B41FA5}">
                      <a16:colId xmlns:a16="http://schemas.microsoft.com/office/drawing/2014/main" val="3116480494"/>
                    </a:ext>
                  </a:extLst>
                </a:gridCol>
                <a:gridCol w="576788">
                  <a:extLst>
                    <a:ext uri="{9D8B030D-6E8A-4147-A177-3AD203B41FA5}">
                      <a16:colId xmlns:a16="http://schemas.microsoft.com/office/drawing/2014/main" val="3964734885"/>
                    </a:ext>
                  </a:extLst>
                </a:gridCol>
                <a:gridCol w="576788">
                  <a:extLst>
                    <a:ext uri="{9D8B030D-6E8A-4147-A177-3AD203B41FA5}">
                      <a16:colId xmlns:a16="http://schemas.microsoft.com/office/drawing/2014/main" val="334935757"/>
                    </a:ext>
                  </a:extLst>
                </a:gridCol>
                <a:gridCol w="576788">
                  <a:extLst>
                    <a:ext uri="{9D8B030D-6E8A-4147-A177-3AD203B41FA5}">
                      <a16:colId xmlns:a16="http://schemas.microsoft.com/office/drawing/2014/main" val="20002"/>
                    </a:ext>
                  </a:extLst>
                </a:gridCol>
                <a:gridCol w="907916">
                  <a:extLst>
                    <a:ext uri="{9D8B030D-6E8A-4147-A177-3AD203B41FA5}">
                      <a16:colId xmlns:a16="http://schemas.microsoft.com/office/drawing/2014/main" val="1478533563"/>
                    </a:ext>
                  </a:extLst>
                </a:gridCol>
                <a:gridCol w="1669915">
                  <a:extLst>
                    <a:ext uri="{9D8B030D-6E8A-4147-A177-3AD203B41FA5}">
                      <a16:colId xmlns:a16="http://schemas.microsoft.com/office/drawing/2014/main" val="1949842251"/>
                    </a:ext>
                  </a:extLst>
                </a:gridCol>
              </a:tblGrid>
              <a:tr h="361950">
                <a:tc>
                  <a:txBody>
                    <a:bodyPr/>
                    <a:lstStyle/>
                    <a:p>
                      <a:pPr marL="0" algn="ctr" defTabSz="914400" rtl="0" eaLnBrk="1" fontAlgn="b" latinLnBrk="0" hangingPunct="1"/>
                      <a:r>
                        <a:rPr lang="en-US" sz="1800" kern="1200" dirty="0">
                          <a:solidFill>
                            <a:schemeClr val="tx1"/>
                          </a:solidFill>
                          <a:latin typeface="+mn-lt"/>
                          <a:ea typeface="+mn-ea"/>
                          <a:cs typeface="+mn-cs"/>
                        </a:rPr>
                        <a:t>Building No.</a:t>
                      </a:r>
                    </a:p>
                  </a:txBody>
                  <a:tcPr marL="0" marR="0" marT="0" marB="0" anchor="b"/>
                </a:tc>
                <a:tc>
                  <a:txBody>
                    <a:bodyPr/>
                    <a:lstStyle/>
                    <a:p>
                      <a:pPr algn="ctr" fontAlgn="b"/>
                      <a:r>
                        <a:rPr lang="en-US" sz="1800" b="1" kern="1200" dirty="0">
                          <a:solidFill>
                            <a:schemeClr val="tx1"/>
                          </a:solidFill>
                          <a:latin typeface="+mn-lt"/>
                          <a:ea typeface="+mn-ea"/>
                          <a:cs typeface="+mn-cs"/>
                        </a:rPr>
                        <a:t>1</a:t>
                      </a:r>
                    </a:p>
                  </a:txBody>
                  <a:tcPr marL="0" marR="0" marT="0" marB="0" anchor="b"/>
                </a:tc>
                <a:tc>
                  <a:txBody>
                    <a:bodyPr/>
                    <a:lstStyle/>
                    <a:p>
                      <a:pPr algn="ctr" fontAlgn="b"/>
                      <a:r>
                        <a:rPr lang="en-US" sz="1800" b="1" kern="1200">
                          <a:solidFill>
                            <a:schemeClr val="tx1"/>
                          </a:solidFill>
                          <a:latin typeface="+mn-lt"/>
                          <a:ea typeface="+mn-ea"/>
                          <a:cs typeface="+mn-cs"/>
                        </a:rPr>
                        <a:t>2</a:t>
                      </a:r>
                    </a:p>
                  </a:txBody>
                  <a:tcPr marL="0" marR="0" marT="0" marB="0" anchor="b"/>
                </a:tc>
                <a:tc>
                  <a:txBody>
                    <a:bodyPr/>
                    <a:lstStyle/>
                    <a:p>
                      <a:pPr algn="ctr" fontAlgn="b"/>
                      <a:r>
                        <a:rPr lang="en-US" sz="1800" b="1" kern="1200" dirty="0">
                          <a:solidFill>
                            <a:schemeClr val="tx1"/>
                          </a:solidFill>
                          <a:latin typeface="+mn-lt"/>
                          <a:ea typeface="+mn-ea"/>
                          <a:cs typeface="+mn-cs"/>
                        </a:rPr>
                        <a:t>3</a:t>
                      </a:r>
                    </a:p>
                  </a:txBody>
                  <a:tcPr marL="0" marR="0" marT="0" marB="0" anchor="b"/>
                </a:tc>
                <a:tc>
                  <a:txBody>
                    <a:bodyPr/>
                    <a:lstStyle/>
                    <a:p>
                      <a:pPr algn="ctr" fontAlgn="b"/>
                      <a:r>
                        <a:rPr lang="en-US" sz="1800" b="1" kern="1200" dirty="0">
                          <a:solidFill>
                            <a:schemeClr val="tx1"/>
                          </a:solidFill>
                          <a:latin typeface="+mn-lt"/>
                          <a:ea typeface="+mn-ea"/>
                          <a:cs typeface="+mn-cs"/>
                        </a:rPr>
                        <a:t>4</a:t>
                      </a:r>
                    </a:p>
                  </a:txBody>
                  <a:tcPr marL="0" marR="0" marT="0" marB="0" anchor="b"/>
                </a:tc>
                <a:tc>
                  <a:txBody>
                    <a:bodyPr/>
                    <a:lstStyle/>
                    <a:p>
                      <a:pPr algn="ctr" fontAlgn="b"/>
                      <a:r>
                        <a:rPr lang="en-US" sz="1800" b="1" kern="1200" dirty="0">
                          <a:solidFill>
                            <a:schemeClr val="tx1"/>
                          </a:solidFill>
                          <a:latin typeface="+mn-lt"/>
                          <a:ea typeface="+mn-ea"/>
                          <a:cs typeface="+mn-cs"/>
                        </a:rPr>
                        <a:t>5</a:t>
                      </a:r>
                    </a:p>
                  </a:txBody>
                  <a:tcPr marL="0" marR="0" marT="0" marB="0" anchor="b"/>
                </a:tc>
                <a:tc>
                  <a:txBody>
                    <a:bodyPr/>
                    <a:lstStyle/>
                    <a:p>
                      <a:pPr marL="0" algn="ctr" defTabSz="914400" rtl="0" eaLnBrk="1" fontAlgn="b" latinLnBrk="0" hangingPunct="1"/>
                      <a:r>
                        <a:rPr lang="en-US" sz="1800" b="1" kern="1200" dirty="0">
                          <a:solidFill>
                            <a:schemeClr val="tx1"/>
                          </a:solidFill>
                          <a:latin typeface="+mn-lt"/>
                          <a:ea typeface="+mn-ea"/>
                          <a:cs typeface="+mn-cs"/>
                        </a:rPr>
                        <a:t>TOTAL</a:t>
                      </a:r>
                    </a:p>
                  </a:txBody>
                  <a:tcPr marL="0" marR="0" marT="0" marB="0" anchor="b"/>
                </a:tc>
                <a:tc>
                  <a:txBody>
                    <a:bodyPr/>
                    <a:lstStyle/>
                    <a:p>
                      <a:pPr marL="0" algn="ctr" defTabSz="914400" rtl="0" eaLnBrk="1" fontAlgn="b" latinLnBrk="0" hangingPunct="1"/>
                      <a:r>
                        <a:rPr lang="en-US" sz="1800" b="1" kern="1200" dirty="0">
                          <a:solidFill>
                            <a:schemeClr val="tx1"/>
                          </a:solidFill>
                          <a:latin typeface="+mn-lt"/>
                          <a:ea typeface="+mn-ea"/>
                          <a:cs typeface="+mn-cs"/>
                        </a:rPr>
                        <a:t>GRAND TOTAL</a:t>
                      </a:r>
                    </a:p>
                  </a:txBody>
                  <a:tcPr marL="0" marR="0" marT="0" marB="0" anchor="b"/>
                </a:tc>
                <a:extLst>
                  <a:ext uri="{0D108BD9-81ED-4DB2-BD59-A6C34878D82A}">
                    <a16:rowId xmlns:a16="http://schemas.microsoft.com/office/drawing/2014/main" val="10000"/>
                  </a:ext>
                </a:extLst>
              </a:tr>
              <a:tr h="361950">
                <a:tc>
                  <a:txBody>
                    <a:bodyPr/>
                    <a:lstStyle/>
                    <a:p>
                      <a:pPr marL="0" algn="ctr" defTabSz="914400" rtl="0" eaLnBrk="1" fontAlgn="b" latinLnBrk="0" hangingPunct="1"/>
                      <a:r>
                        <a:rPr lang="en-US" sz="1200" kern="1200" dirty="0">
                          <a:solidFill>
                            <a:schemeClr val="tx1"/>
                          </a:solidFill>
                          <a:latin typeface="+mn-lt"/>
                          <a:ea typeface="+mn-ea"/>
                          <a:cs typeface="+mn-cs"/>
                        </a:rPr>
                        <a:t>-3. FLOOR </a:t>
                      </a: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a:t>
                      </a:r>
                    </a:p>
                  </a:txBody>
                  <a:tcPr marL="88640" marR="88640" anchor="ctr"/>
                </a:tc>
                <a:tc>
                  <a:txBody>
                    <a:bodyPr/>
                    <a:lstStyle/>
                    <a:p>
                      <a:pPr marL="0" algn="ctr" defTabSz="914400" rtl="0" eaLnBrk="1" fontAlgn="b" latinLnBrk="0" hangingPunct="1"/>
                      <a:r>
                        <a:rPr lang="en-US" sz="1200" kern="1200" dirty="0">
                          <a:solidFill>
                            <a:schemeClr val="tx1"/>
                          </a:solidFill>
                          <a:latin typeface="+mn-lt"/>
                          <a:ea typeface="+mn-ea"/>
                          <a:cs typeface="+mn-cs"/>
                        </a:rPr>
                        <a:t>-</a:t>
                      </a:r>
                    </a:p>
                  </a:txBody>
                  <a:tcPr marL="88640" marR="88640" anchor="ctr"/>
                </a:tc>
                <a:tc>
                  <a:txBody>
                    <a:bodyPr/>
                    <a:lstStyle/>
                    <a:p>
                      <a:pPr marL="0" algn="ctr" defTabSz="914400" rtl="0" eaLnBrk="1" fontAlgn="b" latinLnBrk="0" hangingPunct="1"/>
                      <a:r>
                        <a:rPr lang="en-US" sz="1200" kern="1200" dirty="0">
                          <a:solidFill>
                            <a:schemeClr val="tx1"/>
                          </a:solidFill>
                          <a:latin typeface="+mn-lt"/>
                          <a:ea typeface="+mn-ea"/>
                          <a:cs typeface="+mn-cs"/>
                        </a:rPr>
                        <a:t>-</a:t>
                      </a:r>
                    </a:p>
                  </a:txBody>
                  <a:tcPr marL="88640" marR="88640" anchor="ctr"/>
                </a:tc>
                <a:tc>
                  <a:txBody>
                    <a:bodyPr/>
                    <a:lstStyle/>
                    <a:p>
                      <a:pPr marL="0" algn="ctr" defTabSz="914400" rtl="0" eaLnBrk="1" fontAlgn="b" latinLnBrk="0" hangingPunct="1"/>
                      <a:r>
                        <a:rPr lang="en-US" sz="1200" kern="1200" dirty="0">
                          <a:solidFill>
                            <a:schemeClr val="tx1"/>
                          </a:solidFill>
                          <a:latin typeface="+mn-lt"/>
                          <a:ea typeface="+mn-ea"/>
                          <a:cs typeface="+mn-cs"/>
                        </a:rPr>
                        <a:t>-</a:t>
                      </a:r>
                    </a:p>
                  </a:txBody>
                  <a:tcPr marL="88640" marR="88640" anchor="ctr"/>
                </a:tc>
                <a:tc>
                  <a:txBody>
                    <a:bodyPr/>
                    <a:lstStyle/>
                    <a:p>
                      <a:pPr marL="0" algn="ctr" defTabSz="914400" rtl="0" eaLnBrk="1" fontAlgn="b" latinLnBrk="0" hangingPunct="1"/>
                      <a:r>
                        <a:rPr lang="en-US" sz="1200" kern="1200" dirty="0">
                          <a:solidFill>
                            <a:schemeClr val="tx1"/>
                          </a:solidFill>
                          <a:latin typeface="+mn-lt"/>
                          <a:ea typeface="+mn-ea"/>
                          <a:cs typeface="+mn-cs"/>
                        </a:rPr>
                        <a:t>-</a:t>
                      </a:r>
                    </a:p>
                  </a:txBody>
                  <a:tcPr marL="88640" marR="88640" anchor="ctr"/>
                </a:tc>
                <a:tc>
                  <a:txBody>
                    <a:bodyPr/>
                    <a:lstStyle/>
                    <a:p>
                      <a:pPr marL="0" algn="ctr" defTabSz="914400" rtl="0" eaLnBrk="1" fontAlgn="b" latinLnBrk="0" hangingPunct="1"/>
                      <a:r>
                        <a:rPr lang="en-US" sz="1200" kern="1200" dirty="0">
                          <a:solidFill>
                            <a:schemeClr val="tx1"/>
                          </a:solidFill>
                          <a:latin typeface="+mn-lt"/>
                          <a:ea typeface="+mn-ea"/>
                          <a:cs typeface="+mn-cs"/>
                        </a:rPr>
                        <a:t>-</a:t>
                      </a:r>
                    </a:p>
                  </a:txBody>
                  <a:tcPr marL="88640" marR="88640" anchor="ctr"/>
                </a:tc>
                <a:tc>
                  <a:txBody>
                    <a:bodyPr/>
                    <a:lstStyle/>
                    <a:p>
                      <a:pPr marL="0" algn="ctr" defTabSz="914400" rtl="0" eaLnBrk="1" fontAlgn="b" latinLnBrk="0" hangingPunct="1"/>
                      <a:r>
                        <a:rPr lang="en-US" sz="1200" kern="1200" dirty="0">
                          <a:solidFill>
                            <a:schemeClr val="tx1"/>
                          </a:solidFill>
                          <a:latin typeface="+mn-lt"/>
                          <a:ea typeface="+mn-ea"/>
                          <a:cs typeface="+mn-cs"/>
                        </a:rPr>
                        <a:t>8,860 </a:t>
                      </a:r>
                    </a:p>
                  </a:txBody>
                  <a:tcPr marL="0" marR="0" marT="0" marB="0" anchor="ctr"/>
                </a:tc>
                <a:extLst>
                  <a:ext uri="{0D108BD9-81ED-4DB2-BD59-A6C34878D82A}">
                    <a16:rowId xmlns:a16="http://schemas.microsoft.com/office/drawing/2014/main" val="2631116794"/>
                  </a:ext>
                </a:extLst>
              </a:tr>
              <a:tr h="361950">
                <a:tc>
                  <a:txBody>
                    <a:bodyPr/>
                    <a:lstStyle/>
                    <a:p>
                      <a:pPr marL="0" algn="ctr" defTabSz="914400" rtl="0" eaLnBrk="1" fontAlgn="b" latinLnBrk="0" hangingPunct="1"/>
                      <a:r>
                        <a:rPr lang="en-US" sz="1200" kern="1200" dirty="0">
                          <a:solidFill>
                            <a:schemeClr val="tx1"/>
                          </a:solidFill>
                          <a:latin typeface="+mn-lt"/>
                          <a:ea typeface="+mn-ea"/>
                          <a:cs typeface="+mn-cs"/>
                        </a:rPr>
                        <a:t>  -2. FLOOR </a:t>
                      </a: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a:t>
                      </a:r>
                    </a:p>
                  </a:txBody>
                  <a:tcPr marL="88640" marR="88640" anchor="ctr"/>
                </a:tc>
                <a:tc>
                  <a:txBody>
                    <a:bodyPr/>
                    <a:lstStyle/>
                    <a:p>
                      <a:pPr marL="0" algn="ctr" defTabSz="914400" rtl="0" eaLnBrk="1" fontAlgn="b" latinLnBrk="0" hangingPunct="1"/>
                      <a:r>
                        <a:rPr lang="en-US" sz="1200" kern="1200" dirty="0">
                          <a:solidFill>
                            <a:schemeClr val="tx1"/>
                          </a:solidFill>
                          <a:latin typeface="+mn-lt"/>
                          <a:ea typeface="+mn-ea"/>
                          <a:cs typeface="+mn-cs"/>
                        </a:rPr>
                        <a:t>-</a:t>
                      </a:r>
                    </a:p>
                  </a:txBody>
                  <a:tcPr marL="88640" marR="88640" anchor="ctr"/>
                </a:tc>
                <a:tc>
                  <a:txBody>
                    <a:bodyPr/>
                    <a:lstStyle/>
                    <a:p>
                      <a:pPr marL="0" algn="ctr" defTabSz="914400" rtl="0" eaLnBrk="1" fontAlgn="b" latinLnBrk="0" hangingPunct="1"/>
                      <a:r>
                        <a:rPr lang="en-US" sz="1200" kern="1200" dirty="0">
                          <a:solidFill>
                            <a:schemeClr val="tx1"/>
                          </a:solidFill>
                          <a:latin typeface="+mn-lt"/>
                          <a:ea typeface="+mn-ea"/>
                          <a:cs typeface="+mn-cs"/>
                        </a:rPr>
                        <a:t>-</a:t>
                      </a:r>
                    </a:p>
                  </a:txBody>
                  <a:tcPr marL="88640" marR="88640" anchor="ctr"/>
                </a:tc>
                <a:tc>
                  <a:txBody>
                    <a:bodyPr/>
                    <a:lstStyle/>
                    <a:p>
                      <a:pPr marL="0" algn="ctr" defTabSz="914400" rtl="0" eaLnBrk="1" fontAlgn="b" latinLnBrk="0" hangingPunct="1"/>
                      <a:r>
                        <a:rPr lang="en-US" sz="1200" kern="1200" dirty="0">
                          <a:solidFill>
                            <a:schemeClr val="tx1"/>
                          </a:solidFill>
                          <a:latin typeface="+mn-lt"/>
                          <a:ea typeface="+mn-ea"/>
                          <a:cs typeface="+mn-cs"/>
                        </a:rPr>
                        <a:t>-</a:t>
                      </a:r>
                    </a:p>
                  </a:txBody>
                  <a:tcPr marL="88640" marR="88640" anchor="ctr"/>
                </a:tc>
                <a:tc>
                  <a:txBody>
                    <a:bodyPr/>
                    <a:lstStyle/>
                    <a:p>
                      <a:pPr marL="0" algn="ctr" defTabSz="914400" rtl="0" eaLnBrk="1" fontAlgn="b" latinLnBrk="0" hangingPunct="1"/>
                      <a:r>
                        <a:rPr lang="en-US" sz="1200" kern="1200" dirty="0">
                          <a:solidFill>
                            <a:schemeClr val="tx1"/>
                          </a:solidFill>
                          <a:latin typeface="+mn-lt"/>
                          <a:ea typeface="+mn-ea"/>
                          <a:cs typeface="+mn-cs"/>
                        </a:rPr>
                        <a:t>-</a:t>
                      </a:r>
                    </a:p>
                  </a:txBody>
                  <a:tcPr marL="88640" marR="88640" anchor="ctr"/>
                </a:tc>
                <a:tc>
                  <a:txBody>
                    <a:bodyPr/>
                    <a:lstStyle/>
                    <a:p>
                      <a:pPr marL="0" algn="ctr" defTabSz="914400" rtl="0" eaLnBrk="1" fontAlgn="b" latinLnBrk="0" hangingPunct="1"/>
                      <a:r>
                        <a:rPr lang="en-US" sz="1200" kern="1200" dirty="0">
                          <a:solidFill>
                            <a:schemeClr val="tx1"/>
                          </a:solidFill>
                          <a:latin typeface="+mn-lt"/>
                          <a:ea typeface="+mn-ea"/>
                          <a:cs typeface="+mn-cs"/>
                        </a:rPr>
                        <a:t>-</a:t>
                      </a:r>
                    </a:p>
                  </a:txBody>
                  <a:tcPr marL="88640" marR="8864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w Cen MT" panose="020B0602020104020603"/>
                          <a:ea typeface="+mn-ea"/>
                          <a:cs typeface="+mn-cs"/>
                        </a:rPr>
                        <a:t>8,860 </a:t>
                      </a:r>
                      <a:endParaRPr kumimoji="0" lang="en-US" sz="1200" b="0" i="0" u="none" strike="noStrike" kern="1200" cap="none" spc="0" normalizeH="0" baseline="0" noProof="0" dirty="0">
                        <a:ln>
                          <a:noFill/>
                        </a:ln>
                        <a:solidFill>
                          <a:prstClr val="white"/>
                        </a:solidFill>
                        <a:effectLst/>
                        <a:uLnTx/>
                        <a:uFillTx/>
                        <a:latin typeface="Tw Cen MT" panose="020B0602020104020603"/>
                        <a:ea typeface="+mn-ea"/>
                        <a:cs typeface="+mn-cs"/>
                      </a:endParaRPr>
                    </a:p>
                  </a:txBody>
                  <a:tcPr marL="0" marR="0" marT="0" marB="0" anchor="ctr"/>
                </a:tc>
                <a:extLst>
                  <a:ext uri="{0D108BD9-81ED-4DB2-BD59-A6C34878D82A}">
                    <a16:rowId xmlns:a16="http://schemas.microsoft.com/office/drawing/2014/main" val="1373960848"/>
                  </a:ext>
                </a:extLst>
              </a:tr>
              <a:tr h="361950">
                <a:tc>
                  <a:txBody>
                    <a:bodyPr/>
                    <a:lstStyle/>
                    <a:p>
                      <a:pPr marL="0" algn="ctr" defTabSz="914400" rtl="0" eaLnBrk="1" fontAlgn="b" latinLnBrk="0" hangingPunct="1"/>
                      <a:r>
                        <a:rPr lang="en-US" sz="1200" kern="1200" dirty="0">
                          <a:solidFill>
                            <a:schemeClr val="tx1"/>
                          </a:solidFill>
                          <a:latin typeface="+mn-lt"/>
                          <a:ea typeface="+mn-ea"/>
                          <a:cs typeface="+mn-cs"/>
                        </a:rPr>
                        <a:t>  -1. FLOOR </a:t>
                      </a: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a:t>
                      </a:r>
                    </a:p>
                  </a:txBody>
                  <a:tcPr marL="88640" marR="88640" anchor="ctr"/>
                </a:tc>
                <a:tc>
                  <a:txBody>
                    <a:bodyPr/>
                    <a:lstStyle/>
                    <a:p>
                      <a:pPr marL="0" algn="ctr" defTabSz="914400" rtl="0" eaLnBrk="1" fontAlgn="b" latinLnBrk="0" hangingPunct="1"/>
                      <a:r>
                        <a:rPr lang="en-US" sz="1200" kern="1200" dirty="0">
                          <a:solidFill>
                            <a:schemeClr val="tx1"/>
                          </a:solidFill>
                          <a:latin typeface="+mn-lt"/>
                          <a:ea typeface="+mn-ea"/>
                          <a:cs typeface="+mn-cs"/>
                        </a:rPr>
                        <a:t>-</a:t>
                      </a:r>
                    </a:p>
                  </a:txBody>
                  <a:tcPr marL="88640" marR="88640" anchor="ctr"/>
                </a:tc>
                <a:tc>
                  <a:txBody>
                    <a:bodyPr/>
                    <a:lstStyle/>
                    <a:p>
                      <a:pPr marL="0" algn="ctr" defTabSz="914400" rtl="0" eaLnBrk="1" fontAlgn="b" latinLnBrk="0" hangingPunct="1"/>
                      <a:r>
                        <a:rPr lang="en-US" sz="1200" kern="1200" dirty="0">
                          <a:solidFill>
                            <a:schemeClr val="tx1"/>
                          </a:solidFill>
                          <a:latin typeface="+mn-lt"/>
                          <a:ea typeface="+mn-ea"/>
                          <a:cs typeface="+mn-cs"/>
                        </a:rPr>
                        <a:t>-</a:t>
                      </a:r>
                    </a:p>
                  </a:txBody>
                  <a:tcPr marL="88640" marR="88640" anchor="ctr"/>
                </a:tc>
                <a:tc>
                  <a:txBody>
                    <a:bodyPr/>
                    <a:lstStyle/>
                    <a:p>
                      <a:pPr marL="0" algn="ctr" defTabSz="914400" rtl="0" eaLnBrk="1" fontAlgn="b" latinLnBrk="0" hangingPunct="1"/>
                      <a:r>
                        <a:rPr lang="en-US" sz="1200" kern="1200" dirty="0">
                          <a:solidFill>
                            <a:schemeClr val="tx1"/>
                          </a:solidFill>
                          <a:latin typeface="+mn-lt"/>
                          <a:ea typeface="+mn-ea"/>
                          <a:cs typeface="+mn-cs"/>
                        </a:rPr>
                        <a:t>-</a:t>
                      </a:r>
                    </a:p>
                  </a:txBody>
                  <a:tcPr marL="88640" marR="88640" anchor="ctr"/>
                </a:tc>
                <a:tc>
                  <a:txBody>
                    <a:bodyPr/>
                    <a:lstStyle/>
                    <a:p>
                      <a:pPr marL="0" algn="ctr" defTabSz="914400" rtl="0" eaLnBrk="1" fontAlgn="b" latinLnBrk="0" hangingPunct="1"/>
                      <a:r>
                        <a:rPr lang="en-US" sz="1200" kern="1200" dirty="0">
                          <a:solidFill>
                            <a:schemeClr val="tx1"/>
                          </a:solidFill>
                          <a:latin typeface="+mn-lt"/>
                          <a:ea typeface="+mn-ea"/>
                          <a:cs typeface="+mn-cs"/>
                        </a:rPr>
                        <a:t>-</a:t>
                      </a:r>
                    </a:p>
                  </a:txBody>
                  <a:tcPr marL="88640" marR="88640" anchor="ctr"/>
                </a:tc>
                <a:tc>
                  <a:txBody>
                    <a:bodyPr/>
                    <a:lstStyle/>
                    <a:p>
                      <a:pPr marL="0" algn="ctr" defTabSz="914400" rtl="0" eaLnBrk="1" fontAlgn="b" latinLnBrk="0" hangingPunct="1"/>
                      <a:r>
                        <a:rPr lang="en-US" sz="1200" kern="1200" dirty="0">
                          <a:solidFill>
                            <a:schemeClr val="tx1"/>
                          </a:solidFill>
                          <a:latin typeface="+mn-lt"/>
                          <a:ea typeface="+mn-ea"/>
                          <a:cs typeface="+mn-cs"/>
                        </a:rPr>
                        <a:t>-</a:t>
                      </a:r>
                    </a:p>
                  </a:txBody>
                  <a:tcPr marL="88640" marR="8864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w Cen MT" panose="020B0602020104020603"/>
                          <a:ea typeface="+mn-ea"/>
                          <a:cs typeface="+mn-cs"/>
                        </a:rPr>
                        <a:t>8,860 </a:t>
                      </a:r>
                      <a:endParaRPr kumimoji="0" lang="en-US" sz="1200" b="0" i="0" u="none" strike="noStrike" kern="1200" cap="none" spc="0" normalizeH="0" baseline="0" noProof="0" dirty="0">
                        <a:ln>
                          <a:noFill/>
                        </a:ln>
                        <a:solidFill>
                          <a:prstClr val="white"/>
                        </a:solidFill>
                        <a:effectLst/>
                        <a:uLnTx/>
                        <a:uFillTx/>
                        <a:latin typeface="Tw Cen MT" panose="020B0602020104020603"/>
                        <a:ea typeface="+mn-ea"/>
                        <a:cs typeface="+mn-cs"/>
                      </a:endParaRPr>
                    </a:p>
                  </a:txBody>
                  <a:tcPr marL="0" marR="0" marT="0" marB="0" anchor="ctr"/>
                </a:tc>
                <a:extLst>
                  <a:ext uri="{0D108BD9-81ED-4DB2-BD59-A6C34878D82A}">
                    <a16:rowId xmlns:a16="http://schemas.microsoft.com/office/drawing/2014/main" val="3116121685"/>
                  </a:ext>
                </a:extLst>
              </a:tr>
              <a:tr h="361950">
                <a:tc>
                  <a:txBody>
                    <a:bodyPr/>
                    <a:lstStyle/>
                    <a:p>
                      <a:pPr marL="0" algn="ctr" defTabSz="914400" rtl="0" eaLnBrk="1" fontAlgn="b" latinLnBrk="0" hangingPunct="1"/>
                      <a:r>
                        <a:rPr lang="en-US" sz="1200" kern="1200" dirty="0">
                          <a:solidFill>
                            <a:schemeClr val="tx1"/>
                          </a:solidFill>
                          <a:latin typeface="+mn-lt"/>
                          <a:ea typeface="+mn-ea"/>
                          <a:cs typeface="+mn-cs"/>
                        </a:rPr>
                        <a:t>GROUND FLOOR </a:t>
                      </a: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   1,030 </a:t>
                      </a: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1,382 </a:t>
                      </a: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1,144 </a:t>
                      </a:r>
                    </a:p>
                  </a:txBody>
                  <a:tcPr marL="0" marR="0" marT="0" marB="0" anchor="ctr"/>
                </a:tc>
                <a:tc>
                  <a:txBody>
                    <a:bodyPr/>
                    <a:lstStyle/>
                    <a:p>
                      <a:pPr marL="0" algn="ctr" defTabSz="914400" rtl="0" eaLnBrk="1" fontAlgn="b" latinLnBrk="0" hangingPunct="1"/>
                      <a:r>
                        <a:rPr lang="en-US" sz="1200" kern="1200">
                          <a:solidFill>
                            <a:schemeClr val="tx1"/>
                          </a:solidFill>
                          <a:latin typeface="+mn-lt"/>
                          <a:ea typeface="+mn-ea"/>
                          <a:cs typeface="+mn-cs"/>
                        </a:rPr>
                        <a:t>240</a:t>
                      </a:r>
                      <a:endParaRPr lang="en-US" sz="1200" kern="1200" dirty="0">
                        <a:solidFill>
                          <a:schemeClr val="tx1"/>
                        </a:solidFill>
                        <a:latin typeface="+mn-lt"/>
                        <a:ea typeface="+mn-ea"/>
                        <a:cs typeface="+mn-cs"/>
                      </a:endParaRPr>
                    </a:p>
                  </a:txBody>
                  <a:tcPr marL="0" marR="0" marT="0" marB="0" anchor="ctr"/>
                </a:tc>
                <a:tc>
                  <a:txBody>
                    <a:bodyPr/>
                    <a:lstStyle/>
                    <a:p>
                      <a:pPr marL="0" algn="ctr" defTabSz="914400" rtl="0" eaLnBrk="1" fontAlgn="b" latinLnBrk="0" hangingPunct="1"/>
                      <a:r>
                        <a:rPr lang="en-US" sz="1200" kern="1200">
                          <a:solidFill>
                            <a:schemeClr val="tx1"/>
                          </a:solidFill>
                          <a:latin typeface="+mn-lt"/>
                          <a:ea typeface="+mn-ea"/>
                          <a:cs typeface="+mn-cs"/>
                        </a:rPr>
                        <a:t>300</a:t>
                      </a:r>
                      <a:endParaRPr lang="en-US" sz="1200" kern="1200" dirty="0">
                        <a:solidFill>
                          <a:schemeClr val="tx1"/>
                        </a:solidFill>
                        <a:latin typeface="+mn-lt"/>
                        <a:ea typeface="+mn-ea"/>
                        <a:cs typeface="+mn-cs"/>
                      </a:endParaRP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4,096 </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Tw Cen MT" panose="020B0602020104020603"/>
                        <a:ea typeface="+mn-ea"/>
                        <a:cs typeface="+mn-cs"/>
                      </a:endParaRPr>
                    </a:p>
                  </a:txBody>
                  <a:tcPr marL="88640" marR="88640" anchor="ctr"/>
                </a:tc>
                <a:extLst>
                  <a:ext uri="{0D108BD9-81ED-4DB2-BD59-A6C34878D82A}">
                    <a16:rowId xmlns:a16="http://schemas.microsoft.com/office/drawing/2014/main" val="51243156"/>
                  </a:ext>
                </a:extLst>
              </a:tr>
              <a:tr h="361950">
                <a:tc>
                  <a:txBody>
                    <a:bodyPr/>
                    <a:lstStyle/>
                    <a:p>
                      <a:pPr marL="0" algn="ctr" defTabSz="914400" rtl="0" eaLnBrk="1" fontAlgn="b" latinLnBrk="0" hangingPunct="1"/>
                      <a:r>
                        <a:rPr lang="en-US" sz="1200" kern="1200" dirty="0">
                          <a:solidFill>
                            <a:schemeClr val="tx1"/>
                          </a:solidFill>
                          <a:latin typeface="+mn-lt"/>
                          <a:ea typeface="+mn-ea"/>
                          <a:cs typeface="+mn-cs"/>
                        </a:rPr>
                        <a:t>1ST FLOOR </a:t>
                      </a: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   2,213 </a:t>
                      </a: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1,528 </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w Cen MT" panose="020B0602020104020603"/>
                          <a:ea typeface="+mn-ea"/>
                          <a:cs typeface="+mn-cs"/>
                        </a:rPr>
                        <a:t>1,144 </a:t>
                      </a:r>
                      <a:endParaRPr kumimoji="0" lang="en-US" sz="1200" b="0" i="0" u="none" strike="noStrike" kern="1200" cap="none" spc="0" normalizeH="0" baseline="0" noProof="0" dirty="0">
                        <a:ln>
                          <a:noFill/>
                        </a:ln>
                        <a:solidFill>
                          <a:prstClr val="white"/>
                        </a:solidFill>
                        <a:effectLst/>
                        <a:uLnTx/>
                        <a:uFillTx/>
                        <a:latin typeface="Tw Cen MT" panose="020B0602020104020603"/>
                        <a:ea typeface="+mn-ea"/>
                        <a:cs typeface="+mn-cs"/>
                      </a:endParaRPr>
                    </a:p>
                  </a:txBody>
                  <a:tcPr marL="0" marR="0" marT="0" marB="0" anchor="ctr"/>
                </a:tc>
                <a:tc>
                  <a:txBody>
                    <a:bodyPr/>
                    <a:lstStyle/>
                    <a:p>
                      <a:pPr marL="0" algn="ctr" defTabSz="914400" rtl="0" eaLnBrk="1" fontAlgn="b" latinLnBrk="0" hangingPunct="1"/>
                      <a:r>
                        <a:rPr lang="en-US" sz="1200" kern="1200">
                          <a:solidFill>
                            <a:schemeClr val="tx1"/>
                          </a:solidFill>
                          <a:latin typeface="+mn-lt"/>
                          <a:ea typeface="+mn-ea"/>
                          <a:cs typeface="+mn-cs"/>
                        </a:rPr>
                        <a:t>240</a:t>
                      </a:r>
                      <a:endParaRPr lang="en-US" sz="1200" kern="1200" dirty="0">
                        <a:solidFill>
                          <a:schemeClr val="tx1"/>
                        </a:solidFill>
                        <a:latin typeface="+mn-lt"/>
                        <a:ea typeface="+mn-ea"/>
                        <a:cs typeface="+mn-cs"/>
                      </a:endParaRPr>
                    </a:p>
                  </a:txBody>
                  <a:tcPr marL="0" marR="0" marT="0" marB="0" anchor="ctr"/>
                </a:tc>
                <a:tc>
                  <a:txBody>
                    <a:bodyPr/>
                    <a:lstStyle/>
                    <a:p>
                      <a:pPr marL="0" algn="ctr" defTabSz="914400" rtl="0" eaLnBrk="1" fontAlgn="b" latinLnBrk="0" hangingPunct="1"/>
                      <a:r>
                        <a:rPr lang="en-US" sz="1200" kern="1200">
                          <a:solidFill>
                            <a:schemeClr val="tx1"/>
                          </a:solidFill>
                          <a:latin typeface="+mn-lt"/>
                          <a:ea typeface="+mn-ea"/>
                          <a:cs typeface="+mn-cs"/>
                        </a:rPr>
                        <a:t>300</a:t>
                      </a:r>
                      <a:endParaRPr lang="en-US" sz="1200" kern="1200" dirty="0">
                        <a:solidFill>
                          <a:schemeClr val="tx1"/>
                        </a:solidFill>
                        <a:latin typeface="+mn-lt"/>
                        <a:ea typeface="+mn-ea"/>
                        <a:cs typeface="+mn-cs"/>
                      </a:endParaRP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5,425 </a:t>
                      </a:r>
                    </a:p>
                  </a:txBody>
                  <a:tcPr marL="0" marR="0" marT="0" marB="0" anchor="ctr"/>
                </a:tc>
                <a:tc>
                  <a:txBody>
                    <a:bodyPr/>
                    <a:lstStyle/>
                    <a:p>
                      <a:pPr marL="0" algn="ctr" defTabSz="914400" rtl="0" eaLnBrk="1" latinLnBrk="0" hangingPunct="1"/>
                      <a:endParaRPr lang="en-US" sz="1200" kern="1200" dirty="0">
                        <a:solidFill>
                          <a:schemeClr val="tx1"/>
                        </a:solidFill>
                        <a:latin typeface="+mn-lt"/>
                        <a:ea typeface="+mn-ea"/>
                        <a:cs typeface="+mn-cs"/>
                      </a:endParaRPr>
                    </a:p>
                  </a:txBody>
                  <a:tcPr marL="88640" marR="88640" anchor="ctr"/>
                </a:tc>
                <a:extLst>
                  <a:ext uri="{0D108BD9-81ED-4DB2-BD59-A6C34878D82A}">
                    <a16:rowId xmlns:a16="http://schemas.microsoft.com/office/drawing/2014/main" val="10001"/>
                  </a:ext>
                </a:extLst>
              </a:tr>
              <a:tr h="361950">
                <a:tc>
                  <a:txBody>
                    <a:bodyPr/>
                    <a:lstStyle/>
                    <a:p>
                      <a:pPr marL="0" algn="ctr" defTabSz="914400" rtl="0" eaLnBrk="1" fontAlgn="b" latinLnBrk="0" hangingPunct="1"/>
                      <a:r>
                        <a:rPr lang="en-US" sz="1200" kern="1200" dirty="0">
                          <a:solidFill>
                            <a:schemeClr val="tx1"/>
                          </a:solidFill>
                          <a:latin typeface="+mn-lt"/>
                          <a:ea typeface="+mn-ea"/>
                          <a:cs typeface="+mn-cs"/>
                        </a:rPr>
                        <a:t>2ND FLOOR </a:t>
                      </a: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   1,994 </a:t>
                      </a: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1,725 </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w Cen MT" panose="020B0602020104020603"/>
                          <a:ea typeface="+mn-ea"/>
                          <a:cs typeface="+mn-cs"/>
                        </a:rPr>
                        <a:t>1,144 </a:t>
                      </a:r>
                      <a:endParaRPr kumimoji="0" lang="en-US" sz="1200" b="0" i="0" u="none" strike="noStrike" kern="1200" cap="none" spc="0" normalizeH="0" baseline="0" noProof="0" dirty="0">
                        <a:ln>
                          <a:noFill/>
                        </a:ln>
                        <a:solidFill>
                          <a:prstClr val="white"/>
                        </a:solidFill>
                        <a:effectLst/>
                        <a:uLnTx/>
                        <a:uFillTx/>
                        <a:latin typeface="Tw Cen MT" panose="020B0602020104020603"/>
                        <a:ea typeface="+mn-ea"/>
                        <a:cs typeface="+mn-cs"/>
                      </a:endParaRPr>
                    </a:p>
                  </a:txBody>
                  <a:tcPr marL="0" marR="0" marT="0" marB="0" anchor="ctr"/>
                </a:tc>
                <a:tc>
                  <a:txBody>
                    <a:bodyPr/>
                    <a:lstStyle/>
                    <a:p>
                      <a:pPr marL="0" algn="ctr" defTabSz="914400" rtl="0" eaLnBrk="1" fontAlgn="b" latinLnBrk="0" hangingPunct="1"/>
                      <a:r>
                        <a:rPr lang="en-US" sz="1200" kern="1200">
                          <a:solidFill>
                            <a:schemeClr val="tx1"/>
                          </a:solidFill>
                          <a:latin typeface="+mn-lt"/>
                          <a:ea typeface="+mn-ea"/>
                          <a:cs typeface="+mn-cs"/>
                        </a:rPr>
                        <a:t>240</a:t>
                      </a:r>
                      <a:endParaRPr lang="en-US" sz="1200" kern="1200" dirty="0">
                        <a:solidFill>
                          <a:schemeClr val="tx1"/>
                        </a:solidFill>
                        <a:latin typeface="+mn-lt"/>
                        <a:ea typeface="+mn-ea"/>
                        <a:cs typeface="+mn-cs"/>
                      </a:endParaRP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300</a:t>
                      </a: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5,403 </a:t>
                      </a:r>
                    </a:p>
                  </a:txBody>
                  <a:tcPr marL="0" marR="0" marT="0" marB="0" anchor="ctr"/>
                </a:tc>
                <a:tc>
                  <a:txBody>
                    <a:bodyPr/>
                    <a:lstStyle/>
                    <a:p>
                      <a:pPr marL="0" algn="ctr" defTabSz="914400" rtl="0" eaLnBrk="1" latinLnBrk="0" hangingPunct="1"/>
                      <a:endParaRPr lang="en-US" sz="1200" kern="1200" dirty="0">
                        <a:solidFill>
                          <a:schemeClr val="tx1"/>
                        </a:solidFill>
                        <a:latin typeface="+mn-lt"/>
                        <a:ea typeface="+mn-ea"/>
                        <a:cs typeface="+mn-cs"/>
                      </a:endParaRPr>
                    </a:p>
                  </a:txBody>
                  <a:tcPr marL="88640" marR="88640" anchor="ctr"/>
                </a:tc>
                <a:extLst>
                  <a:ext uri="{0D108BD9-81ED-4DB2-BD59-A6C34878D82A}">
                    <a16:rowId xmlns:a16="http://schemas.microsoft.com/office/drawing/2014/main" val="10002"/>
                  </a:ext>
                </a:extLst>
              </a:tr>
              <a:tr h="361950">
                <a:tc>
                  <a:txBody>
                    <a:bodyPr/>
                    <a:lstStyle/>
                    <a:p>
                      <a:pPr marL="0" algn="ctr" defTabSz="914400" rtl="0" eaLnBrk="1" fontAlgn="b" latinLnBrk="0" hangingPunct="1"/>
                      <a:r>
                        <a:rPr lang="en-US" sz="1200" kern="1200" dirty="0">
                          <a:solidFill>
                            <a:schemeClr val="tx1"/>
                          </a:solidFill>
                          <a:latin typeface="+mn-lt"/>
                          <a:ea typeface="+mn-ea"/>
                          <a:cs typeface="+mn-cs"/>
                        </a:rPr>
                        <a:t>3RD FLOOR </a:t>
                      </a: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   1,844 </a:t>
                      </a: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1,878 </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w Cen MT" panose="020B0602020104020603"/>
                          <a:ea typeface="+mn-ea"/>
                          <a:cs typeface="+mn-cs"/>
                        </a:rPr>
                        <a:t>1,144 </a:t>
                      </a:r>
                      <a:endParaRPr kumimoji="0" lang="en-US" sz="1200" b="0" i="0" u="none" strike="noStrike" kern="1200" cap="none" spc="0" normalizeH="0" baseline="0" noProof="0" dirty="0">
                        <a:ln>
                          <a:noFill/>
                        </a:ln>
                        <a:solidFill>
                          <a:prstClr val="white"/>
                        </a:solidFill>
                        <a:effectLst/>
                        <a:uLnTx/>
                        <a:uFillTx/>
                        <a:latin typeface="Tw Cen MT" panose="020B0602020104020603"/>
                        <a:ea typeface="+mn-ea"/>
                        <a:cs typeface="+mn-cs"/>
                      </a:endParaRP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a:t>
                      </a: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300</a:t>
                      </a: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5,166 </a:t>
                      </a:r>
                    </a:p>
                  </a:txBody>
                  <a:tcPr marL="0" marR="0" marT="0" marB="0" anchor="ctr"/>
                </a:tc>
                <a:tc>
                  <a:txBody>
                    <a:bodyPr/>
                    <a:lstStyle/>
                    <a:p>
                      <a:pPr marL="0" algn="ctr" defTabSz="914400" rtl="0" eaLnBrk="1" latinLnBrk="0" hangingPunct="1"/>
                      <a:endParaRPr lang="en-US" sz="1200" kern="1200" dirty="0">
                        <a:solidFill>
                          <a:schemeClr val="tx1"/>
                        </a:solidFill>
                        <a:latin typeface="+mn-lt"/>
                        <a:ea typeface="+mn-ea"/>
                        <a:cs typeface="+mn-cs"/>
                      </a:endParaRPr>
                    </a:p>
                  </a:txBody>
                  <a:tcPr marL="88640" marR="88640" anchor="ctr"/>
                </a:tc>
                <a:extLst>
                  <a:ext uri="{0D108BD9-81ED-4DB2-BD59-A6C34878D82A}">
                    <a16:rowId xmlns:a16="http://schemas.microsoft.com/office/drawing/2014/main" val="2112204395"/>
                  </a:ext>
                </a:extLst>
              </a:tr>
              <a:tr h="361950">
                <a:tc>
                  <a:txBody>
                    <a:bodyPr/>
                    <a:lstStyle/>
                    <a:p>
                      <a:pPr marL="0" algn="ctr" defTabSz="914400" rtl="0" eaLnBrk="1" fontAlgn="b" latinLnBrk="0" hangingPunct="1"/>
                      <a:r>
                        <a:rPr lang="en-US" sz="1200" kern="1200" dirty="0">
                          <a:solidFill>
                            <a:schemeClr val="tx1"/>
                          </a:solidFill>
                          <a:latin typeface="+mn-lt"/>
                          <a:ea typeface="+mn-ea"/>
                          <a:cs typeface="+mn-cs"/>
                        </a:rPr>
                        <a:t>4TH FLOOR </a:t>
                      </a: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1,638 </a:t>
                      </a: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1,952 </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w Cen MT" panose="020B0602020104020603"/>
                          <a:ea typeface="+mn-ea"/>
                          <a:cs typeface="+mn-cs"/>
                        </a:rPr>
                        <a:t>1,144 </a:t>
                      </a:r>
                      <a:endParaRPr kumimoji="0" lang="en-US" sz="1200" b="0" i="0" u="none" strike="noStrike" kern="1200" cap="none" spc="0" normalizeH="0" baseline="0" noProof="0" dirty="0">
                        <a:ln>
                          <a:noFill/>
                        </a:ln>
                        <a:solidFill>
                          <a:prstClr val="white"/>
                        </a:solidFill>
                        <a:effectLst/>
                        <a:uLnTx/>
                        <a:uFillTx/>
                        <a:latin typeface="Tw Cen MT" panose="020B0602020104020603"/>
                        <a:ea typeface="+mn-ea"/>
                        <a:cs typeface="+mn-cs"/>
                      </a:endParaRP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a:t>
                      </a: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a:t>
                      </a: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4,734 </a:t>
                      </a:r>
                    </a:p>
                  </a:txBody>
                  <a:tcPr marL="0" marR="0" marT="0" marB="0" anchor="ctr"/>
                </a:tc>
                <a:tc>
                  <a:txBody>
                    <a:bodyPr/>
                    <a:lstStyle/>
                    <a:p>
                      <a:pPr marL="0" algn="ctr" defTabSz="914400" rtl="0" eaLnBrk="1" latinLnBrk="0" hangingPunct="1"/>
                      <a:endParaRPr lang="en-US" sz="1200" kern="1200" dirty="0">
                        <a:solidFill>
                          <a:schemeClr val="tx1"/>
                        </a:solidFill>
                        <a:latin typeface="+mn-lt"/>
                        <a:ea typeface="+mn-ea"/>
                        <a:cs typeface="+mn-cs"/>
                      </a:endParaRPr>
                    </a:p>
                  </a:txBody>
                  <a:tcPr marL="88640" marR="88640" anchor="ctr"/>
                </a:tc>
                <a:extLst>
                  <a:ext uri="{0D108BD9-81ED-4DB2-BD59-A6C34878D82A}">
                    <a16:rowId xmlns:a16="http://schemas.microsoft.com/office/drawing/2014/main" val="616071022"/>
                  </a:ext>
                </a:extLst>
              </a:tr>
              <a:tr h="361950">
                <a:tc>
                  <a:txBody>
                    <a:bodyPr/>
                    <a:lstStyle/>
                    <a:p>
                      <a:pPr marL="0" algn="ctr" defTabSz="914400" rtl="0" eaLnBrk="1" fontAlgn="b" latinLnBrk="0" hangingPunct="1"/>
                      <a:r>
                        <a:rPr lang="en-US" sz="1200" kern="1200" dirty="0">
                          <a:solidFill>
                            <a:schemeClr val="tx1"/>
                          </a:solidFill>
                          <a:latin typeface="+mn-lt"/>
                          <a:ea typeface="+mn-ea"/>
                          <a:cs typeface="+mn-cs"/>
                        </a:rPr>
                        <a:t>5TH FLOOR </a:t>
                      </a: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      1,613 </a:t>
                      </a: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      1,726 </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w Cen MT" panose="020B0602020104020603"/>
                          <a:ea typeface="+mn-ea"/>
                          <a:cs typeface="+mn-cs"/>
                        </a:rPr>
                        <a:t>1,144 </a:t>
                      </a:r>
                      <a:endParaRPr kumimoji="0" lang="en-US" sz="1200" b="0" i="0" u="none" strike="noStrike" kern="1200" cap="none" spc="0" normalizeH="0" baseline="0" noProof="0" dirty="0">
                        <a:ln>
                          <a:noFill/>
                        </a:ln>
                        <a:solidFill>
                          <a:prstClr val="white"/>
                        </a:solidFill>
                        <a:effectLst/>
                        <a:uLnTx/>
                        <a:uFillTx/>
                        <a:latin typeface="Tw Cen MT" panose="020B0602020104020603"/>
                        <a:ea typeface="+mn-ea"/>
                        <a:cs typeface="+mn-cs"/>
                      </a:endParaRP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a:t>
                      </a: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a:t>
                      </a: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4,483 </a:t>
                      </a:r>
                    </a:p>
                  </a:txBody>
                  <a:tcPr marL="0" marR="0" marT="0" marB="0" anchor="ctr"/>
                </a:tc>
                <a:tc>
                  <a:txBody>
                    <a:bodyPr/>
                    <a:lstStyle/>
                    <a:p>
                      <a:pPr marL="0" algn="ctr" defTabSz="914400" rtl="0" eaLnBrk="1" latinLnBrk="0" hangingPunct="1"/>
                      <a:endParaRPr lang="en-US" sz="1200" kern="1200" dirty="0">
                        <a:solidFill>
                          <a:schemeClr val="tx1"/>
                        </a:solidFill>
                        <a:latin typeface="+mn-lt"/>
                        <a:ea typeface="+mn-ea"/>
                        <a:cs typeface="+mn-cs"/>
                      </a:endParaRPr>
                    </a:p>
                  </a:txBody>
                  <a:tcPr marL="88640" marR="88640" anchor="ctr"/>
                </a:tc>
                <a:extLst>
                  <a:ext uri="{0D108BD9-81ED-4DB2-BD59-A6C34878D82A}">
                    <a16:rowId xmlns:a16="http://schemas.microsoft.com/office/drawing/2014/main" val="3876860435"/>
                  </a:ext>
                </a:extLst>
              </a:tr>
              <a:tr h="361950">
                <a:tc>
                  <a:txBody>
                    <a:bodyPr/>
                    <a:lstStyle/>
                    <a:p>
                      <a:pPr marL="0" algn="ctr" defTabSz="914400" rtl="0" eaLnBrk="1" fontAlgn="b" latinLnBrk="0" hangingPunct="1"/>
                      <a:r>
                        <a:rPr lang="en-US" sz="1200" kern="1200" dirty="0">
                          <a:solidFill>
                            <a:schemeClr val="tx1"/>
                          </a:solidFill>
                          <a:latin typeface="+mn-lt"/>
                          <a:ea typeface="+mn-ea"/>
                          <a:cs typeface="+mn-cs"/>
                        </a:rPr>
                        <a:t>6TH FLOOR </a:t>
                      </a: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1,769 </a:t>
                      </a: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1,598 </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w Cen MT" panose="020B0602020104020603"/>
                          <a:ea typeface="+mn-ea"/>
                          <a:cs typeface="+mn-cs"/>
                        </a:rPr>
                        <a:t>1,144 </a:t>
                      </a:r>
                      <a:endParaRPr kumimoji="0" lang="en-US" sz="1200" b="0" i="0" u="none" strike="noStrike" kern="1200" cap="none" spc="0" normalizeH="0" baseline="0" noProof="0" dirty="0">
                        <a:ln>
                          <a:noFill/>
                        </a:ln>
                        <a:solidFill>
                          <a:prstClr val="white"/>
                        </a:solidFill>
                        <a:effectLst/>
                        <a:uLnTx/>
                        <a:uFillTx/>
                        <a:latin typeface="Tw Cen MT" panose="020B0602020104020603"/>
                        <a:ea typeface="+mn-ea"/>
                        <a:cs typeface="+mn-cs"/>
                      </a:endParaRP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a:t>
                      </a: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a:t>
                      </a: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4,511 </a:t>
                      </a:r>
                    </a:p>
                  </a:txBody>
                  <a:tcPr marL="0" marR="0" marT="0" marB="0" anchor="ctr"/>
                </a:tc>
                <a:tc>
                  <a:txBody>
                    <a:bodyPr/>
                    <a:lstStyle/>
                    <a:p>
                      <a:pPr marL="0" algn="ctr" defTabSz="914400" rtl="0" eaLnBrk="1" latinLnBrk="0" hangingPunct="1"/>
                      <a:endParaRPr lang="en-US" sz="1200" kern="1200" dirty="0">
                        <a:solidFill>
                          <a:schemeClr val="tx1"/>
                        </a:solidFill>
                        <a:latin typeface="+mn-lt"/>
                        <a:ea typeface="+mn-ea"/>
                        <a:cs typeface="+mn-cs"/>
                      </a:endParaRPr>
                    </a:p>
                  </a:txBody>
                  <a:tcPr marL="88640" marR="88640" anchor="ctr"/>
                </a:tc>
                <a:extLst>
                  <a:ext uri="{0D108BD9-81ED-4DB2-BD59-A6C34878D82A}">
                    <a16:rowId xmlns:a16="http://schemas.microsoft.com/office/drawing/2014/main" val="355818731"/>
                  </a:ext>
                </a:extLst>
              </a:tr>
              <a:tr h="361950">
                <a:tc>
                  <a:txBody>
                    <a:bodyPr/>
                    <a:lstStyle/>
                    <a:p>
                      <a:pPr marL="0" algn="ctr" defTabSz="914400" rtl="0" eaLnBrk="1" fontAlgn="b" latinLnBrk="0" hangingPunct="1"/>
                      <a:r>
                        <a:rPr lang="en-US" sz="1200" kern="1200" dirty="0">
                          <a:solidFill>
                            <a:schemeClr val="tx1"/>
                          </a:solidFill>
                          <a:latin typeface="+mn-lt"/>
                          <a:ea typeface="+mn-ea"/>
                          <a:cs typeface="+mn-cs"/>
                        </a:rPr>
                        <a:t>7TH FLOOR </a:t>
                      </a: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1,969 </a:t>
                      </a: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50 </a:t>
                      </a: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w Cen MT" panose="020B0602020104020603"/>
                          <a:ea typeface="+mn-ea"/>
                          <a:cs typeface="+mn-cs"/>
                        </a:rPr>
                        <a:t>1,144 </a:t>
                      </a: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a:t>
                      </a: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a:t>
                      </a: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3,163 </a:t>
                      </a:r>
                    </a:p>
                  </a:txBody>
                  <a:tcPr marL="0" marR="0" marT="0" marB="0" anchor="ctr"/>
                </a:tc>
                <a:tc>
                  <a:txBody>
                    <a:bodyPr/>
                    <a:lstStyle/>
                    <a:p>
                      <a:pPr marL="0" algn="ctr" defTabSz="914400" rtl="0" eaLnBrk="1" latinLnBrk="0" hangingPunct="1"/>
                      <a:endParaRPr lang="en-US" sz="1200" kern="1200" dirty="0">
                        <a:solidFill>
                          <a:schemeClr val="tx1"/>
                        </a:solidFill>
                        <a:latin typeface="+mn-lt"/>
                        <a:ea typeface="+mn-ea"/>
                        <a:cs typeface="+mn-cs"/>
                      </a:endParaRPr>
                    </a:p>
                  </a:txBody>
                  <a:tcPr marL="88640" marR="88640" anchor="ctr"/>
                </a:tc>
                <a:extLst>
                  <a:ext uri="{0D108BD9-81ED-4DB2-BD59-A6C34878D82A}">
                    <a16:rowId xmlns:a16="http://schemas.microsoft.com/office/drawing/2014/main" val="1384278107"/>
                  </a:ext>
                </a:extLst>
              </a:tr>
              <a:tr h="361950">
                <a:tc>
                  <a:txBody>
                    <a:bodyPr/>
                    <a:lstStyle/>
                    <a:p>
                      <a:pPr marL="0" algn="ctr" defTabSz="914400" rtl="0" eaLnBrk="1" fontAlgn="b" latinLnBrk="0" hangingPunct="1"/>
                      <a:r>
                        <a:rPr lang="en-US" sz="1200" kern="1200" dirty="0">
                          <a:solidFill>
                            <a:schemeClr val="tx1"/>
                          </a:solidFill>
                          <a:latin typeface="+mn-lt"/>
                          <a:ea typeface="+mn-ea"/>
                          <a:cs typeface="+mn-cs"/>
                        </a:rPr>
                        <a:t>8TH FLOOR </a:t>
                      </a: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164 </a:t>
                      </a: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             -   </a:t>
                      </a: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61</a:t>
                      </a: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a:t>
                      </a: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a:t>
                      </a: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225 </a:t>
                      </a:r>
                    </a:p>
                  </a:txBody>
                  <a:tcPr marL="0" marR="0" marT="0" marB="0" anchor="ctr"/>
                </a:tc>
                <a:tc>
                  <a:txBody>
                    <a:bodyPr/>
                    <a:lstStyle/>
                    <a:p>
                      <a:pPr marL="0" algn="ctr" defTabSz="914400" rtl="0" eaLnBrk="1" latinLnBrk="0" hangingPunct="1"/>
                      <a:endParaRPr lang="en-US" sz="1200" kern="1200" dirty="0">
                        <a:solidFill>
                          <a:schemeClr val="tx1"/>
                        </a:solidFill>
                        <a:latin typeface="+mn-lt"/>
                        <a:ea typeface="+mn-ea"/>
                        <a:cs typeface="+mn-cs"/>
                      </a:endParaRPr>
                    </a:p>
                  </a:txBody>
                  <a:tcPr marL="88640" marR="88640" anchor="ctr"/>
                </a:tc>
                <a:extLst>
                  <a:ext uri="{0D108BD9-81ED-4DB2-BD59-A6C34878D82A}">
                    <a16:rowId xmlns:a16="http://schemas.microsoft.com/office/drawing/2014/main" val="3873968739"/>
                  </a:ext>
                </a:extLst>
              </a:tr>
              <a:tr h="361950">
                <a:tc>
                  <a:txBody>
                    <a:bodyPr/>
                    <a:lstStyle/>
                    <a:p>
                      <a:pPr marL="0" algn="ctr" defTabSz="914400" rtl="0" eaLnBrk="1" fontAlgn="b" latinLnBrk="0" hangingPunct="1"/>
                      <a:r>
                        <a:rPr lang="en-US" sz="1200" kern="1200" dirty="0">
                          <a:solidFill>
                            <a:schemeClr val="tx1"/>
                          </a:solidFill>
                          <a:latin typeface="+mn-lt"/>
                          <a:ea typeface="+mn-ea"/>
                          <a:cs typeface="+mn-cs"/>
                        </a:rPr>
                        <a:t> TOTAL </a:t>
                      </a: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14,234 </a:t>
                      </a: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11,839 </a:t>
                      </a: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9,213</a:t>
                      </a:r>
                    </a:p>
                  </a:txBody>
                  <a:tcPr marL="0" marR="0" marT="0" marB="0" anchor="ctr"/>
                </a:tc>
                <a:tc>
                  <a:txBody>
                    <a:bodyPr/>
                    <a:lstStyle/>
                    <a:p>
                      <a:pPr marL="0" algn="ctr" defTabSz="914400" rtl="0" eaLnBrk="1" fontAlgn="b" latinLnBrk="0" hangingPunct="1"/>
                      <a:r>
                        <a:rPr lang="en-US" sz="1200" kern="1200">
                          <a:solidFill>
                            <a:schemeClr val="tx1"/>
                          </a:solidFill>
                          <a:latin typeface="+mn-lt"/>
                          <a:ea typeface="+mn-ea"/>
                          <a:cs typeface="+mn-cs"/>
                        </a:rPr>
                        <a:t>720</a:t>
                      </a:r>
                      <a:endParaRPr lang="en-US" sz="1200" kern="1200" dirty="0">
                        <a:solidFill>
                          <a:schemeClr val="tx1"/>
                        </a:solidFill>
                        <a:latin typeface="+mn-lt"/>
                        <a:ea typeface="+mn-ea"/>
                        <a:cs typeface="+mn-cs"/>
                      </a:endParaRP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1,200</a:t>
                      </a:r>
                    </a:p>
                  </a:txBody>
                  <a:tcPr marL="0" marR="0" marT="0" marB="0" anchor="ctr"/>
                </a:tc>
                <a:tc>
                  <a:txBody>
                    <a:bodyPr/>
                    <a:lstStyle/>
                    <a:p>
                      <a:pPr marL="0" algn="ctr" defTabSz="914400" rtl="0" eaLnBrk="1" fontAlgn="b" latinLnBrk="0" hangingPunct="1"/>
                      <a:r>
                        <a:rPr lang="en-US" sz="1200" kern="1200" dirty="0">
                          <a:solidFill>
                            <a:schemeClr val="tx1"/>
                          </a:solidFill>
                          <a:latin typeface="+mn-lt"/>
                          <a:ea typeface="+mn-ea"/>
                          <a:cs typeface="+mn-cs"/>
                        </a:rPr>
                        <a:t>37,206</a:t>
                      </a:r>
                    </a:p>
                  </a:txBody>
                  <a:tcPr marL="0" marR="0" marT="0" marB="0" anchor="ctr"/>
                </a:tc>
                <a:tc>
                  <a:txBody>
                    <a:bodyPr/>
                    <a:lstStyle/>
                    <a:p>
                      <a:pPr marL="0" algn="ctr" defTabSz="914400" rtl="0" eaLnBrk="1" latinLnBrk="0" hangingPunct="1"/>
                      <a:r>
                        <a:rPr lang="en-US" sz="1200" kern="1200" dirty="0">
                          <a:solidFill>
                            <a:schemeClr val="tx1"/>
                          </a:solidFill>
                          <a:latin typeface="+mn-lt"/>
                          <a:ea typeface="+mn-ea"/>
                          <a:cs typeface="+mn-cs"/>
                        </a:rPr>
                        <a:t> 63,786</a:t>
                      </a:r>
                    </a:p>
                  </a:txBody>
                  <a:tcPr marL="88640" marR="88640" anchor="ctr"/>
                </a:tc>
                <a:extLst>
                  <a:ext uri="{0D108BD9-81ED-4DB2-BD59-A6C34878D82A}">
                    <a16:rowId xmlns:a16="http://schemas.microsoft.com/office/drawing/2014/main" val="2634045433"/>
                  </a:ext>
                </a:extLst>
              </a:tr>
            </a:tbl>
          </a:graphicData>
        </a:graphic>
      </p:graphicFrame>
    </p:spTree>
    <p:extLst>
      <p:ext uri="{BB962C8B-B14F-4D97-AF65-F5344CB8AC3E}">
        <p14:creationId xmlns:p14="http://schemas.microsoft.com/office/powerpoint/2010/main" val="118058910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 PHASED approach</a:t>
            </a:r>
            <a:br>
              <a:rPr lang="en-US" dirty="0"/>
            </a:br>
            <a:r>
              <a:rPr lang="en-US" sz="2000" dirty="0"/>
              <a:t>Incremental investment</a:t>
            </a:r>
            <a:endParaRPr lang="en-US" dirty="0"/>
          </a:p>
        </p:txBody>
      </p:sp>
      <p:graphicFrame>
        <p:nvGraphicFramePr>
          <p:cNvPr id="6" name="Content Placeholder 2" descr="Clustered column chart showing the values of 3 series for 4 categories"/>
          <p:cNvGraphicFramePr>
            <a:graphicFrameLocks noGrp="1"/>
          </p:cNvGraphicFramePr>
          <p:nvPr>
            <p:ph idx="1"/>
            <p:extLst>
              <p:ext uri="{D42A27DB-BD31-4B8C-83A1-F6EECF244321}">
                <p14:modId xmlns:p14="http://schemas.microsoft.com/office/powerpoint/2010/main" val="455990111"/>
              </p:ext>
            </p:extLst>
          </p:nvPr>
        </p:nvGraphicFramePr>
        <p:xfrm>
          <a:off x="1141413" y="2249488"/>
          <a:ext cx="9906000" cy="35417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0048629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4E98E-9CE4-41BB-8C44-CC8A842283A6}"/>
              </a:ext>
            </a:extLst>
          </p:cNvPr>
          <p:cNvSpPr>
            <a:spLocks noGrp="1"/>
          </p:cNvSpPr>
          <p:nvPr>
            <p:ph type="title"/>
          </p:nvPr>
        </p:nvSpPr>
        <p:spPr>
          <a:xfrm>
            <a:off x="1141413" y="618518"/>
            <a:ext cx="3582987" cy="1478570"/>
          </a:xfrm>
        </p:spPr>
        <p:txBody>
          <a:bodyPr/>
          <a:lstStyle/>
          <a:p>
            <a:r>
              <a:rPr lang="en-US" dirty="0"/>
              <a:t>dynamics</a:t>
            </a:r>
          </a:p>
        </p:txBody>
      </p:sp>
      <p:graphicFrame>
        <p:nvGraphicFramePr>
          <p:cNvPr id="91" name="Table 90">
            <a:extLst>
              <a:ext uri="{FF2B5EF4-FFF2-40B4-BE49-F238E27FC236}">
                <a16:creationId xmlns:a16="http://schemas.microsoft.com/office/drawing/2014/main" id="{10BD55DF-E653-44F7-B1B1-B88C5616E4DB}"/>
              </a:ext>
            </a:extLst>
          </p:cNvPr>
          <p:cNvGraphicFramePr>
            <a:graphicFrameLocks noGrp="1"/>
          </p:cNvGraphicFramePr>
          <p:nvPr>
            <p:extLst>
              <p:ext uri="{D42A27DB-BD31-4B8C-83A1-F6EECF244321}">
                <p14:modId xmlns:p14="http://schemas.microsoft.com/office/powerpoint/2010/main" val="1685623569"/>
              </p:ext>
            </p:extLst>
          </p:nvPr>
        </p:nvGraphicFramePr>
        <p:xfrm>
          <a:off x="3200400" y="1676400"/>
          <a:ext cx="6934200" cy="1280160"/>
        </p:xfrm>
        <a:graphic>
          <a:graphicData uri="http://schemas.openxmlformats.org/drawingml/2006/table">
            <a:tbl>
              <a:tblPr>
                <a:tableStyleId>{0E3FDE45-AF77-4B5C-9715-49D594BDF05E}</a:tableStyleId>
              </a:tblPr>
              <a:tblGrid>
                <a:gridCol w="6934200">
                  <a:extLst>
                    <a:ext uri="{9D8B030D-6E8A-4147-A177-3AD203B41FA5}">
                      <a16:colId xmlns:a16="http://schemas.microsoft.com/office/drawing/2014/main" val="3023507322"/>
                    </a:ext>
                  </a:extLst>
                </a:gridCol>
              </a:tblGrid>
              <a:tr h="171450">
                <a:tc>
                  <a:txBody>
                    <a:bodyPr/>
                    <a:lstStyle/>
                    <a:p>
                      <a:pPr marL="285750" indent="-285750" algn="l" fontAlgn="ctr">
                        <a:buFont typeface="Arial" panose="020B0604020202020204" pitchFamily="34" charset="0"/>
                        <a:buChar char="•"/>
                      </a:pPr>
                      <a:r>
                        <a:rPr kumimoji="0" lang="en-US" sz="1400" u="none" strike="noStrike" kern="0" cap="none" spc="0" normalizeH="0" baseline="0">
                          <a:ln>
                            <a:noFill/>
                          </a:ln>
                          <a:effectLst/>
                          <a:uLnTx/>
                          <a:uFillTx/>
                        </a:rPr>
                        <a:t>Development begins in December 2021</a:t>
                      </a:r>
                      <a:endParaRPr kumimoji="0" lang="en-US" sz="1400" b="0" i="0" u="none" strike="noStrike" kern="0" cap="none" spc="0" normalizeH="0" baseline="0">
                        <a:ln>
                          <a:noFill/>
                        </a:ln>
                        <a:solidFill>
                          <a:prstClr val="black">
                            <a:lumMod val="50000"/>
                            <a:lumOff val="50000"/>
                          </a:prstClr>
                        </a:solidFill>
                        <a:effectLst/>
                        <a:uLnTx/>
                        <a:uFillTx/>
                        <a:latin typeface="Calibri"/>
                        <a:ea typeface="+mn-ea"/>
                        <a:cs typeface="+mn-cs"/>
                      </a:endParaRPr>
                    </a:p>
                  </a:txBody>
                  <a:tcPr marL="0" marR="0" marT="0" marB="0" anchor="ctr">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972921542"/>
                  </a:ext>
                </a:extLst>
              </a:tr>
              <a:tr h="131445">
                <a:tc>
                  <a:txBody>
                    <a:bodyPr/>
                    <a:lstStyle/>
                    <a:p>
                      <a:pPr marL="285750" indent="-285750" algn="l" fontAlgn="ctr">
                        <a:buFont typeface="Arial" panose="020B0604020202020204" pitchFamily="34" charset="0"/>
                        <a:buChar char="•"/>
                      </a:pPr>
                      <a:r>
                        <a:rPr kumimoji="0" lang="en-US" sz="1400" u="none" strike="noStrike" kern="0" cap="none" spc="0" normalizeH="0" baseline="0" dirty="0">
                          <a:ln>
                            <a:noFill/>
                          </a:ln>
                          <a:effectLst/>
                          <a:uLnTx/>
                          <a:uFillTx/>
                        </a:rPr>
                        <a:t>Construction begins in May 2022</a:t>
                      </a:r>
                      <a:endParaRPr kumimoji="0" lang="en-US" sz="1400" b="0" i="0" u="none" strike="noStrike" kern="0" cap="none" spc="0" normalizeH="0" baseline="0" dirty="0">
                        <a:ln>
                          <a:noFill/>
                        </a:ln>
                        <a:solidFill>
                          <a:prstClr val="black">
                            <a:lumMod val="50000"/>
                            <a:lumOff val="50000"/>
                          </a:prstClr>
                        </a:solidFill>
                        <a:effectLst/>
                        <a:uLnTx/>
                        <a:uFillTx/>
                        <a:latin typeface="Calibri"/>
                        <a:ea typeface="+mn-ea"/>
                        <a:cs typeface="+mn-cs"/>
                      </a:endParaRPr>
                    </a:p>
                  </a:txBody>
                  <a:tcPr marL="0" marR="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910866682"/>
                  </a:ext>
                </a:extLst>
              </a:tr>
              <a:tr h="131445">
                <a:tc>
                  <a:txBody>
                    <a:bodyPr/>
                    <a:lstStyle/>
                    <a:p>
                      <a:pPr marL="285750" indent="-285750" algn="l" fontAlgn="ctr">
                        <a:buFont typeface="Arial" panose="020B0604020202020204" pitchFamily="34" charset="0"/>
                        <a:buChar char="•"/>
                      </a:pPr>
                      <a:r>
                        <a:rPr kumimoji="0" lang="en-US" sz="1400" u="none" strike="noStrike" kern="0" cap="none" spc="0" normalizeH="0" baseline="0">
                          <a:ln>
                            <a:noFill/>
                          </a:ln>
                          <a:effectLst/>
                          <a:uLnTx/>
                          <a:uFillTx/>
                        </a:rPr>
                        <a:t>Construction ends in May 2025 after 36 months.</a:t>
                      </a:r>
                      <a:endParaRPr kumimoji="0" lang="en-US" sz="1400" b="0" i="0" u="none" strike="noStrike" kern="0" cap="none" spc="0" normalizeH="0" baseline="0">
                        <a:ln>
                          <a:noFill/>
                        </a:ln>
                        <a:solidFill>
                          <a:prstClr val="black">
                            <a:lumMod val="50000"/>
                            <a:lumOff val="50000"/>
                          </a:prstClr>
                        </a:solidFill>
                        <a:effectLst/>
                        <a:uLnTx/>
                        <a:uFillTx/>
                        <a:latin typeface="Calibri"/>
                        <a:ea typeface="+mn-ea"/>
                        <a:cs typeface="+mn-cs"/>
                      </a:endParaRPr>
                    </a:p>
                  </a:txBody>
                  <a:tcPr marL="0" marR="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81825640"/>
                  </a:ext>
                </a:extLst>
              </a:tr>
              <a:tr h="131445">
                <a:tc>
                  <a:txBody>
                    <a:bodyPr/>
                    <a:lstStyle/>
                    <a:p>
                      <a:pPr marL="285750" indent="-285750" algn="l" fontAlgn="ctr">
                        <a:buFont typeface="Arial" panose="020B0604020202020204" pitchFamily="34" charset="0"/>
                        <a:buChar char="•"/>
                      </a:pPr>
                      <a:r>
                        <a:rPr kumimoji="0" lang="en-US" sz="1400" u="none" strike="noStrike" kern="0" cap="none" spc="0" normalizeH="0" baseline="0" dirty="0">
                          <a:ln>
                            <a:noFill/>
                          </a:ln>
                          <a:effectLst/>
                          <a:uLnTx/>
                          <a:uFillTx/>
                        </a:rPr>
                        <a:t>Leasing begins in November 2023, 18 months after construction starts.</a:t>
                      </a:r>
                      <a:endParaRPr kumimoji="0" lang="en-US" sz="1400" b="0" i="0" u="none" strike="noStrike" kern="0" cap="none" spc="0" normalizeH="0" baseline="0" dirty="0">
                        <a:ln>
                          <a:noFill/>
                        </a:ln>
                        <a:solidFill>
                          <a:prstClr val="black">
                            <a:lumMod val="50000"/>
                            <a:lumOff val="50000"/>
                          </a:prstClr>
                        </a:solidFill>
                        <a:effectLst/>
                        <a:uLnTx/>
                        <a:uFillTx/>
                        <a:latin typeface="Calibri"/>
                        <a:ea typeface="+mn-ea"/>
                        <a:cs typeface="+mn-cs"/>
                      </a:endParaRPr>
                    </a:p>
                  </a:txBody>
                  <a:tcPr marL="0" marR="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579816382"/>
                  </a:ext>
                </a:extLst>
              </a:tr>
              <a:tr h="131445">
                <a:tc>
                  <a:txBody>
                    <a:bodyPr/>
                    <a:lstStyle/>
                    <a:p>
                      <a:pPr marL="285750" indent="-285750" algn="l" fontAlgn="ctr">
                        <a:buFont typeface="Arial" panose="020B0604020202020204" pitchFamily="34" charset="0"/>
                        <a:buChar char="•"/>
                      </a:pPr>
                      <a:r>
                        <a:rPr kumimoji="0" lang="en-US" sz="1400" u="none" strike="noStrike" kern="0" cap="none" spc="0" normalizeH="0" baseline="0" dirty="0">
                          <a:ln>
                            <a:noFill/>
                          </a:ln>
                          <a:effectLst/>
                          <a:uLnTx/>
                          <a:uFillTx/>
                        </a:rPr>
                        <a:t>Units are fully leased (per Occupancy Rate) in June 2025, 1 months after construction ends</a:t>
                      </a:r>
                      <a:endParaRPr kumimoji="0" lang="en-US" sz="1400" b="0" i="0" u="none" strike="noStrike" kern="0" cap="none" spc="0" normalizeH="0" baseline="0" dirty="0">
                        <a:ln>
                          <a:noFill/>
                        </a:ln>
                        <a:solidFill>
                          <a:prstClr val="black">
                            <a:lumMod val="50000"/>
                            <a:lumOff val="50000"/>
                          </a:prstClr>
                        </a:solidFill>
                        <a:effectLst/>
                        <a:uLnTx/>
                        <a:uFillTx/>
                        <a:latin typeface="Calibri"/>
                        <a:ea typeface="+mn-ea"/>
                        <a:cs typeface="+mn-cs"/>
                      </a:endParaRPr>
                    </a:p>
                  </a:txBody>
                  <a:tcPr marL="0" marR="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829332749"/>
                  </a:ext>
                </a:extLst>
              </a:tr>
              <a:tr h="131445">
                <a:tc>
                  <a:txBody>
                    <a:bodyPr/>
                    <a:lstStyle/>
                    <a:p>
                      <a:pPr marL="285750" indent="-285750" algn="l" fontAlgn="ctr">
                        <a:buFont typeface="Arial" panose="020B0604020202020204" pitchFamily="34" charset="0"/>
                        <a:buChar char="•"/>
                      </a:pPr>
                      <a:r>
                        <a:rPr kumimoji="0" lang="en-US" sz="1400" u="none" strike="noStrike" kern="0" cap="none" spc="0" normalizeH="0" baseline="0" dirty="0">
                          <a:ln>
                            <a:noFill/>
                          </a:ln>
                          <a:effectLst/>
                          <a:uLnTx/>
                          <a:uFillTx/>
                        </a:rPr>
                        <a:t>Exit sale is in November 2025</a:t>
                      </a:r>
                      <a:endParaRPr kumimoji="0" lang="en-US" sz="1400" b="0" i="0" u="none" strike="noStrike" kern="0" cap="none" spc="0" normalizeH="0" baseline="0" dirty="0">
                        <a:ln>
                          <a:noFill/>
                        </a:ln>
                        <a:solidFill>
                          <a:prstClr val="black">
                            <a:lumMod val="50000"/>
                            <a:lumOff val="50000"/>
                          </a:prstClr>
                        </a:solidFill>
                        <a:effectLst/>
                        <a:uLnTx/>
                        <a:uFillTx/>
                        <a:latin typeface="Calibri"/>
                        <a:ea typeface="+mn-ea"/>
                        <a:cs typeface="+mn-cs"/>
                      </a:endParaRPr>
                    </a:p>
                  </a:txBody>
                  <a:tcPr marL="0" marR="0" marT="0" marB="0" anchor="ctr">
                    <a:lnL>
                      <a:noFill/>
                    </a:lnL>
                    <a:lnR>
                      <a:noFill/>
                    </a:lnR>
                    <a:lnT>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76654493"/>
                  </a:ext>
                </a:extLst>
              </a:tr>
            </a:tbl>
          </a:graphicData>
        </a:graphic>
      </p:graphicFrame>
      <p:pic>
        <p:nvPicPr>
          <p:cNvPr id="35" name="Picture 34">
            <a:extLst>
              <a:ext uri="{FF2B5EF4-FFF2-40B4-BE49-F238E27FC236}">
                <a16:creationId xmlns:a16="http://schemas.microsoft.com/office/drawing/2014/main" id="{072A061E-D13D-41D2-B633-BDE890F4DE8A}"/>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35087"/>
          <a:stretch/>
        </p:blipFill>
        <p:spPr bwMode="auto">
          <a:xfrm>
            <a:off x="1600200" y="3186723"/>
            <a:ext cx="9677400" cy="3148379"/>
          </a:xfrm>
          <a:prstGeom prst="rect">
            <a:avLst/>
          </a:prstGeom>
          <a:noFill/>
          <a:ln>
            <a:noFill/>
          </a:ln>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638170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Financing</a:t>
            </a:r>
            <a:br>
              <a:rPr lang="en-US" dirty="0"/>
            </a:br>
            <a:r>
              <a:rPr lang="en-US" sz="2000" dirty="0"/>
              <a:t>thousand euros</a:t>
            </a:r>
            <a:endParaRPr lang="en-US" dirty="0"/>
          </a:p>
        </p:txBody>
      </p:sp>
      <p:graphicFrame>
        <p:nvGraphicFramePr>
          <p:cNvPr id="6" name="Content Placeholder 2" descr="Clustered column chart showing the values of 3 series for 4 categories"/>
          <p:cNvGraphicFramePr>
            <a:graphicFrameLocks noGrp="1"/>
          </p:cNvGraphicFramePr>
          <p:nvPr>
            <p:ph idx="1"/>
            <p:extLst>
              <p:ext uri="{D42A27DB-BD31-4B8C-83A1-F6EECF244321}">
                <p14:modId xmlns:p14="http://schemas.microsoft.com/office/powerpoint/2010/main" val="2196805386"/>
              </p:ext>
            </p:extLst>
          </p:nvPr>
        </p:nvGraphicFramePr>
        <p:xfrm>
          <a:off x="1141413" y="2249488"/>
          <a:ext cx="9906000" cy="354171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EEF6AECE-B3DF-4E5C-959D-4727D350C3D6}"/>
              </a:ext>
            </a:extLst>
          </p:cNvPr>
          <p:cNvSpPr txBox="1"/>
          <p:nvPr/>
        </p:nvSpPr>
        <p:spPr>
          <a:xfrm>
            <a:off x="7414260" y="990600"/>
            <a:ext cx="3656011" cy="2246769"/>
          </a:xfrm>
          <a:prstGeom prst="rect">
            <a:avLst/>
          </a:prstGeom>
          <a:noFill/>
        </p:spPr>
        <p:txBody>
          <a:bodyPr wrap="square" rtlCol="0">
            <a:spAutoFit/>
          </a:bodyPr>
          <a:lstStyle/>
          <a:p>
            <a:pPr marL="285750" indent="-285750">
              <a:buFont typeface="Arial" panose="020B0604020202020204" pitchFamily="34" charset="0"/>
              <a:buChar char="•"/>
              <a:tabLst>
                <a:tab pos="3314700" algn="dec"/>
              </a:tabLst>
            </a:pPr>
            <a:r>
              <a:rPr lang="en-US" sz="1400" dirty="0"/>
              <a:t>Project Cost</a:t>
            </a:r>
            <a:r>
              <a:rPr lang="en-US" sz="1400"/>
              <a:t>	52,285,907 </a:t>
            </a:r>
            <a:endParaRPr lang="en-US" sz="1400" dirty="0"/>
          </a:p>
          <a:p>
            <a:pPr marL="285750" indent="-285750">
              <a:buFont typeface="Arial" panose="020B0604020202020204" pitchFamily="34" charset="0"/>
              <a:buChar char="•"/>
              <a:tabLst>
                <a:tab pos="3314700" algn="dec"/>
              </a:tabLst>
            </a:pPr>
            <a:endParaRPr lang="en-US" sz="1400" dirty="0"/>
          </a:p>
          <a:p>
            <a:pPr marL="285750" indent="-285750">
              <a:buFont typeface="Arial" panose="020B0604020202020204" pitchFamily="34" charset="0"/>
              <a:buChar char="•"/>
              <a:tabLst>
                <a:tab pos="3314700" algn="dec"/>
              </a:tabLst>
            </a:pPr>
            <a:r>
              <a:rPr lang="en-US" sz="1400" dirty="0"/>
              <a:t>Required Equity </a:t>
            </a:r>
            <a:r>
              <a:rPr lang="en-US" sz="1400"/>
              <a:t>	24,817,015</a:t>
            </a:r>
            <a:endParaRPr lang="en-US" sz="1400" dirty="0"/>
          </a:p>
          <a:p>
            <a:pPr>
              <a:tabLst>
                <a:tab pos="3314700" algn="dec"/>
              </a:tabLst>
            </a:pPr>
            <a:r>
              <a:rPr lang="en-US" sz="1400" dirty="0"/>
              <a:t> </a:t>
            </a:r>
          </a:p>
          <a:p>
            <a:pPr marL="285750" indent="-285750">
              <a:buFont typeface="Arial" panose="020B0604020202020204" pitchFamily="34" charset="0"/>
              <a:buChar char="•"/>
              <a:tabLst>
                <a:tab pos="3314700" algn="dec"/>
              </a:tabLst>
            </a:pPr>
            <a:r>
              <a:rPr lang="en-US" sz="1400" dirty="0"/>
              <a:t>Loan Amount </a:t>
            </a:r>
            <a:r>
              <a:rPr lang="en-US" sz="1400"/>
              <a:t>	22,420,657 </a:t>
            </a: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Equity share is 53% of total investment</a:t>
            </a:r>
          </a:p>
          <a:p>
            <a:r>
              <a:rPr lang="en-US" sz="1400" dirty="0"/>
              <a:t>	</a:t>
            </a:r>
          </a:p>
          <a:p>
            <a:pPr marL="285750" indent="-285750">
              <a:buFont typeface="Arial" panose="020B0604020202020204" pitchFamily="34" charset="0"/>
              <a:buChar char="•"/>
            </a:pPr>
            <a:r>
              <a:rPr lang="en-US" sz="1400" dirty="0"/>
              <a:t>Debt share is 47% of total investment</a:t>
            </a:r>
          </a:p>
          <a:p>
            <a:r>
              <a:rPr lang="en-US" sz="1400" dirty="0"/>
              <a:t>	</a:t>
            </a:r>
          </a:p>
        </p:txBody>
      </p:sp>
    </p:spTree>
    <p:extLst>
      <p:ext uri="{BB962C8B-B14F-4D97-AF65-F5344CB8AC3E}">
        <p14:creationId xmlns:p14="http://schemas.microsoft.com/office/powerpoint/2010/main" val="329162123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8D4C66-6C85-40D1-A62F-A8DADCD224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204"/>
          <a:stretch/>
        </p:blipFill>
        <p:spPr>
          <a:xfrm>
            <a:off x="0" y="-1"/>
            <a:ext cx="12192000" cy="6934201"/>
          </a:xfrm>
          <a:prstGeom prst="rect">
            <a:avLst/>
          </a:prstGeom>
        </p:spPr>
      </p:pic>
      <p:sp>
        <p:nvSpPr>
          <p:cNvPr id="2" name="Rectangle 1">
            <a:extLst>
              <a:ext uri="{FF2B5EF4-FFF2-40B4-BE49-F238E27FC236}">
                <a16:creationId xmlns:a16="http://schemas.microsoft.com/office/drawing/2014/main" id="{8CED3F2A-C877-4C01-BB13-575D8136B7B5}"/>
              </a:ext>
            </a:extLst>
          </p:cNvPr>
          <p:cNvSpPr/>
          <p:nvPr/>
        </p:nvSpPr>
        <p:spPr>
          <a:xfrm>
            <a:off x="0" y="5791200"/>
            <a:ext cx="2971800" cy="1143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bs-Latn-BA"/>
          </a:p>
        </p:txBody>
      </p:sp>
      <p:sp>
        <p:nvSpPr>
          <p:cNvPr id="8" name="Title 7">
            <a:extLst>
              <a:ext uri="{FF2B5EF4-FFF2-40B4-BE49-F238E27FC236}">
                <a16:creationId xmlns:a16="http://schemas.microsoft.com/office/drawing/2014/main" id="{B3773EE6-3DE6-422B-99F0-C1E5B83952FE}"/>
              </a:ext>
            </a:extLst>
          </p:cNvPr>
          <p:cNvSpPr>
            <a:spLocks noGrp="1"/>
          </p:cNvSpPr>
          <p:nvPr>
            <p:ph type="title"/>
          </p:nvPr>
        </p:nvSpPr>
        <p:spPr>
          <a:xfrm>
            <a:off x="152400" y="5943600"/>
            <a:ext cx="11658600" cy="762000"/>
          </a:xfrm>
        </p:spPr>
        <p:txBody>
          <a:bodyPr>
            <a:normAutofit/>
          </a:bodyPr>
          <a:lstStyle/>
          <a:p>
            <a:r>
              <a:rPr lang="en-US" dirty="0"/>
              <a:t>Landscape</a:t>
            </a:r>
            <a:endParaRPr lang="bs-Latn-BA" dirty="0"/>
          </a:p>
        </p:txBody>
      </p:sp>
    </p:spTree>
    <p:extLst>
      <p:ext uri="{BB962C8B-B14F-4D97-AF65-F5344CB8AC3E}">
        <p14:creationId xmlns:p14="http://schemas.microsoft.com/office/powerpoint/2010/main" val="317642450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8" name="POWER_USER_DATA_MAP" descr="{&quot;IsGrandientColor&quot;:false,&quot;GradientColor&quot;:&quot;#D9D9D9&quot;,&quot;IsRangesColor&quot;:true,&quot;RangesSettings&quot;:[{&quot;RangeColorHexa&quot;:&quot;#D34817&quot;,&quot;ComparisonValue&quot;:1.0,&quot;RangeOperator&quot;:1,&quot;RangeComparison&quot;:0},{&quot;RangeColorHexa&quot;:&quot;#9B2D1F&quot;,&quot;ComparisonValue&quot;:1.0,&quot;RangeOperator&quot;:1,&quot;RangeComparison&quot;:0}],&quot;RangeName&quot;:&quot;POWER_USER_EXCEL_MAP_CF48D9CF_2D68_41A9_A03C_41843FD8464D&quot;,&quot;Version&quot;:&quot;1.6.1023.0&quot;}">
            <a:extLst>
              <a:ext uri="{FF2B5EF4-FFF2-40B4-BE49-F238E27FC236}">
                <a16:creationId xmlns:a16="http://schemas.microsoft.com/office/drawing/2014/main" id="{E761380D-38E3-42A4-BDF9-406B71E61EAA}"/>
              </a:ext>
            </a:extLst>
          </p:cNvPr>
          <p:cNvGrpSpPr>
            <a:grpSpLocks noChangeAspect="1"/>
          </p:cNvGrpSpPr>
          <p:nvPr/>
        </p:nvGrpSpPr>
        <p:grpSpPr>
          <a:xfrm>
            <a:off x="7647384" y="1848814"/>
            <a:ext cx="3371452" cy="3149061"/>
            <a:chOff x="3417573" y="1077913"/>
            <a:chExt cx="6480357" cy="6052893"/>
          </a:xfrm>
        </p:grpSpPr>
        <p:grpSp>
          <p:nvGrpSpPr>
            <p:cNvPr id="206" name="Serbia_with_Kosovo">
              <a:extLst>
                <a:ext uri="{FF2B5EF4-FFF2-40B4-BE49-F238E27FC236}">
                  <a16:creationId xmlns:a16="http://schemas.microsoft.com/office/drawing/2014/main" id="{96DFF4BA-3702-4369-8CA1-404DDCD43A5A}"/>
                </a:ext>
              </a:extLst>
            </p:cNvPr>
            <p:cNvGrpSpPr>
              <a:grpSpLocks noChangeAspect="1"/>
            </p:cNvGrpSpPr>
            <p:nvPr/>
          </p:nvGrpSpPr>
          <p:grpSpPr>
            <a:xfrm>
              <a:off x="3417573" y="1077913"/>
              <a:ext cx="5356855" cy="6052893"/>
              <a:chOff x="4435931" y="725488"/>
              <a:chExt cx="5356855" cy="6052893"/>
            </a:xfrm>
          </p:grpSpPr>
          <p:grpSp>
            <p:nvGrpSpPr>
              <p:cNvPr id="207" name="Map">
                <a:extLst>
                  <a:ext uri="{FF2B5EF4-FFF2-40B4-BE49-F238E27FC236}">
                    <a16:creationId xmlns:a16="http://schemas.microsoft.com/office/drawing/2014/main" id="{A36F1E44-8734-48BE-A137-7920F73C98C3}"/>
                  </a:ext>
                </a:extLst>
              </p:cNvPr>
              <p:cNvGrpSpPr>
                <a:grpSpLocks noChangeAspect="1"/>
              </p:cNvGrpSpPr>
              <p:nvPr/>
            </p:nvGrpSpPr>
            <p:grpSpPr bwMode="auto">
              <a:xfrm>
                <a:off x="5693861" y="725488"/>
                <a:ext cx="4098925" cy="5972175"/>
                <a:chOff x="5578" y="573"/>
                <a:chExt cx="2582" cy="3762"/>
              </a:xfrm>
              <a:solidFill>
                <a:schemeClr val="bg1">
                  <a:lumMod val="85000"/>
                </a:schemeClr>
              </a:solidFill>
            </p:grpSpPr>
            <p:sp>
              <p:nvSpPr>
                <p:cNvPr id="266" name="Grad Beograd" descr="{&quot;Key&quot;:&quot;grad beograd&quot;,&quot;Name&quot;:&quot;Grad Beograd&quot;,&quot;Value&quot;:1.0,&quot;Formula&quot;:&quot;&quot;,&quot;Text&quot;:&quot;&quot;,&quot;OfficeApplication&quot;:1,&quot;HasValue&quot;:true}">
                  <a:extLst>
                    <a:ext uri="{FF2B5EF4-FFF2-40B4-BE49-F238E27FC236}">
                      <a16:creationId xmlns:a16="http://schemas.microsoft.com/office/drawing/2014/main" id="{C4570A63-3F49-4EC4-8ED1-D00AA21AF2BE}"/>
                    </a:ext>
                  </a:extLst>
                </p:cNvPr>
                <p:cNvSpPr>
                  <a:spLocks/>
                </p:cNvSpPr>
                <p:nvPr/>
              </p:nvSpPr>
              <p:spPr bwMode="auto">
                <a:xfrm>
                  <a:off x="6287" y="1541"/>
                  <a:ext cx="549" cy="715"/>
                </a:xfrm>
                <a:custGeom>
                  <a:avLst/>
                  <a:gdLst>
                    <a:gd name="T0" fmla="*/ 639 w 1444"/>
                    <a:gd name="T1" fmla="*/ 1802 h 1881"/>
                    <a:gd name="T2" fmla="*/ 515 w 1444"/>
                    <a:gd name="T3" fmla="*/ 1881 h 1881"/>
                    <a:gd name="T4" fmla="*/ 364 w 1444"/>
                    <a:gd name="T5" fmla="*/ 1684 h 1881"/>
                    <a:gd name="T6" fmla="*/ 388 w 1444"/>
                    <a:gd name="T7" fmla="*/ 1614 h 1881"/>
                    <a:gd name="T8" fmla="*/ 452 w 1444"/>
                    <a:gd name="T9" fmla="*/ 1514 h 1881"/>
                    <a:gd name="T10" fmla="*/ 452 w 1444"/>
                    <a:gd name="T11" fmla="*/ 1418 h 1881"/>
                    <a:gd name="T12" fmla="*/ 394 w 1444"/>
                    <a:gd name="T13" fmla="*/ 1230 h 1881"/>
                    <a:gd name="T14" fmla="*/ 267 w 1444"/>
                    <a:gd name="T15" fmla="*/ 1299 h 1881"/>
                    <a:gd name="T16" fmla="*/ 185 w 1444"/>
                    <a:gd name="T17" fmla="*/ 1239 h 1881"/>
                    <a:gd name="T18" fmla="*/ 107 w 1444"/>
                    <a:gd name="T19" fmla="*/ 1269 h 1881"/>
                    <a:gd name="T20" fmla="*/ 43 w 1444"/>
                    <a:gd name="T21" fmla="*/ 1184 h 1881"/>
                    <a:gd name="T22" fmla="*/ 13 w 1444"/>
                    <a:gd name="T23" fmla="*/ 1103 h 1881"/>
                    <a:gd name="T24" fmla="*/ 34 w 1444"/>
                    <a:gd name="T25" fmla="*/ 1016 h 1881"/>
                    <a:gd name="T26" fmla="*/ 244 w 1444"/>
                    <a:gd name="T27" fmla="*/ 873 h 1881"/>
                    <a:gd name="T28" fmla="*/ 230 w 1444"/>
                    <a:gd name="T29" fmla="*/ 758 h 1881"/>
                    <a:gd name="T30" fmla="*/ 231 w 1444"/>
                    <a:gd name="T31" fmla="*/ 643 h 1881"/>
                    <a:gd name="T32" fmla="*/ 344 w 1444"/>
                    <a:gd name="T33" fmla="*/ 574 h 1881"/>
                    <a:gd name="T34" fmla="*/ 328 w 1444"/>
                    <a:gd name="T35" fmla="*/ 435 h 1881"/>
                    <a:gd name="T36" fmla="*/ 523 w 1444"/>
                    <a:gd name="T37" fmla="*/ 267 h 1881"/>
                    <a:gd name="T38" fmla="*/ 609 w 1444"/>
                    <a:gd name="T39" fmla="*/ 193 h 1881"/>
                    <a:gd name="T40" fmla="*/ 636 w 1444"/>
                    <a:gd name="T41" fmla="*/ 85 h 1881"/>
                    <a:gd name="T42" fmla="*/ 586 w 1444"/>
                    <a:gd name="T43" fmla="*/ 44 h 1881"/>
                    <a:gd name="T44" fmla="*/ 674 w 1444"/>
                    <a:gd name="T45" fmla="*/ 2 h 1881"/>
                    <a:gd name="T46" fmla="*/ 722 w 1444"/>
                    <a:gd name="T47" fmla="*/ 0 h 1881"/>
                    <a:gd name="T48" fmla="*/ 822 w 1444"/>
                    <a:gd name="T49" fmla="*/ 219 h 1881"/>
                    <a:gd name="T50" fmla="*/ 943 w 1444"/>
                    <a:gd name="T51" fmla="*/ 376 h 1881"/>
                    <a:gd name="T52" fmla="*/ 1103 w 1444"/>
                    <a:gd name="T53" fmla="*/ 591 h 1881"/>
                    <a:gd name="T54" fmla="*/ 1156 w 1444"/>
                    <a:gd name="T55" fmla="*/ 809 h 1881"/>
                    <a:gd name="T56" fmla="*/ 1354 w 1444"/>
                    <a:gd name="T57" fmla="*/ 980 h 1881"/>
                    <a:gd name="T58" fmla="*/ 1360 w 1444"/>
                    <a:gd name="T59" fmla="*/ 980 h 1881"/>
                    <a:gd name="T60" fmla="*/ 1390 w 1444"/>
                    <a:gd name="T61" fmla="*/ 1104 h 1881"/>
                    <a:gd name="T62" fmla="*/ 1259 w 1444"/>
                    <a:gd name="T63" fmla="*/ 1210 h 1881"/>
                    <a:gd name="T64" fmla="*/ 1368 w 1444"/>
                    <a:gd name="T65" fmla="*/ 1289 h 1881"/>
                    <a:gd name="T66" fmla="*/ 1444 w 1444"/>
                    <a:gd name="T67" fmla="*/ 1449 h 1881"/>
                    <a:gd name="T68" fmla="*/ 1344 w 1444"/>
                    <a:gd name="T69" fmla="*/ 1452 h 1881"/>
                    <a:gd name="T70" fmla="*/ 1265 w 1444"/>
                    <a:gd name="T71" fmla="*/ 1567 h 1881"/>
                    <a:gd name="T72" fmla="*/ 1311 w 1444"/>
                    <a:gd name="T73" fmla="*/ 1670 h 1881"/>
                    <a:gd name="T74" fmla="*/ 1287 w 1444"/>
                    <a:gd name="T75" fmla="*/ 1708 h 1881"/>
                    <a:gd name="T76" fmla="*/ 1187 w 1444"/>
                    <a:gd name="T77" fmla="*/ 1660 h 1881"/>
                    <a:gd name="T78" fmla="*/ 1084 w 1444"/>
                    <a:gd name="T79" fmla="*/ 1639 h 1881"/>
                    <a:gd name="T80" fmla="*/ 1018 w 1444"/>
                    <a:gd name="T81" fmla="*/ 1587 h 1881"/>
                    <a:gd name="T82" fmla="*/ 918 w 1444"/>
                    <a:gd name="T83" fmla="*/ 1517 h 1881"/>
                    <a:gd name="T84" fmla="*/ 758 w 1444"/>
                    <a:gd name="T85" fmla="*/ 1466 h 1881"/>
                    <a:gd name="T86" fmla="*/ 742 w 1444"/>
                    <a:gd name="T87" fmla="*/ 1566 h 1881"/>
                    <a:gd name="T88" fmla="*/ 718 w 1444"/>
                    <a:gd name="T89" fmla="*/ 1708 h 1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44" h="1881">
                      <a:moveTo>
                        <a:pt x="713" y="1755"/>
                      </a:moveTo>
                      <a:lnTo>
                        <a:pt x="688" y="1760"/>
                      </a:lnTo>
                      <a:lnTo>
                        <a:pt x="639" y="1802"/>
                      </a:lnTo>
                      <a:lnTo>
                        <a:pt x="630" y="1844"/>
                      </a:lnTo>
                      <a:lnTo>
                        <a:pt x="558" y="1856"/>
                      </a:lnTo>
                      <a:lnTo>
                        <a:pt x="515" y="1881"/>
                      </a:lnTo>
                      <a:lnTo>
                        <a:pt x="422" y="1784"/>
                      </a:lnTo>
                      <a:lnTo>
                        <a:pt x="367" y="1705"/>
                      </a:lnTo>
                      <a:lnTo>
                        <a:pt x="364" y="1684"/>
                      </a:lnTo>
                      <a:lnTo>
                        <a:pt x="415" y="1678"/>
                      </a:lnTo>
                      <a:lnTo>
                        <a:pt x="425" y="1648"/>
                      </a:lnTo>
                      <a:lnTo>
                        <a:pt x="388" y="1614"/>
                      </a:lnTo>
                      <a:lnTo>
                        <a:pt x="418" y="1575"/>
                      </a:lnTo>
                      <a:lnTo>
                        <a:pt x="415" y="1536"/>
                      </a:lnTo>
                      <a:lnTo>
                        <a:pt x="452" y="1514"/>
                      </a:lnTo>
                      <a:lnTo>
                        <a:pt x="461" y="1466"/>
                      </a:lnTo>
                      <a:lnTo>
                        <a:pt x="434" y="1445"/>
                      </a:lnTo>
                      <a:lnTo>
                        <a:pt x="452" y="1418"/>
                      </a:lnTo>
                      <a:lnTo>
                        <a:pt x="458" y="1360"/>
                      </a:lnTo>
                      <a:lnTo>
                        <a:pt x="397" y="1312"/>
                      </a:lnTo>
                      <a:lnTo>
                        <a:pt x="394" y="1230"/>
                      </a:lnTo>
                      <a:lnTo>
                        <a:pt x="373" y="1197"/>
                      </a:lnTo>
                      <a:lnTo>
                        <a:pt x="303" y="1324"/>
                      </a:lnTo>
                      <a:lnTo>
                        <a:pt x="267" y="1299"/>
                      </a:lnTo>
                      <a:lnTo>
                        <a:pt x="252" y="1263"/>
                      </a:lnTo>
                      <a:lnTo>
                        <a:pt x="216" y="1236"/>
                      </a:lnTo>
                      <a:lnTo>
                        <a:pt x="185" y="1239"/>
                      </a:lnTo>
                      <a:lnTo>
                        <a:pt x="173" y="1287"/>
                      </a:lnTo>
                      <a:lnTo>
                        <a:pt x="134" y="1303"/>
                      </a:lnTo>
                      <a:lnTo>
                        <a:pt x="107" y="1269"/>
                      </a:lnTo>
                      <a:lnTo>
                        <a:pt x="61" y="1254"/>
                      </a:lnTo>
                      <a:lnTo>
                        <a:pt x="25" y="1224"/>
                      </a:lnTo>
                      <a:lnTo>
                        <a:pt x="43" y="1184"/>
                      </a:lnTo>
                      <a:lnTo>
                        <a:pt x="43" y="1184"/>
                      </a:lnTo>
                      <a:lnTo>
                        <a:pt x="46" y="1127"/>
                      </a:lnTo>
                      <a:lnTo>
                        <a:pt x="13" y="1103"/>
                      </a:lnTo>
                      <a:lnTo>
                        <a:pt x="0" y="1041"/>
                      </a:lnTo>
                      <a:lnTo>
                        <a:pt x="0" y="1041"/>
                      </a:lnTo>
                      <a:lnTo>
                        <a:pt x="34" y="1016"/>
                      </a:lnTo>
                      <a:lnTo>
                        <a:pt x="55" y="978"/>
                      </a:lnTo>
                      <a:lnTo>
                        <a:pt x="91" y="947"/>
                      </a:lnTo>
                      <a:lnTo>
                        <a:pt x="244" y="873"/>
                      </a:lnTo>
                      <a:lnTo>
                        <a:pt x="172" y="817"/>
                      </a:lnTo>
                      <a:lnTo>
                        <a:pt x="173" y="799"/>
                      </a:lnTo>
                      <a:lnTo>
                        <a:pt x="230" y="758"/>
                      </a:lnTo>
                      <a:lnTo>
                        <a:pt x="248" y="718"/>
                      </a:lnTo>
                      <a:lnTo>
                        <a:pt x="227" y="674"/>
                      </a:lnTo>
                      <a:lnTo>
                        <a:pt x="231" y="643"/>
                      </a:lnTo>
                      <a:lnTo>
                        <a:pt x="313" y="622"/>
                      </a:lnTo>
                      <a:lnTo>
                        <a:pt x="341" y="602"/>
                      </a:lnTo>
                      <a:lnTo>
                        <a:pt x="344" y="574"/>
                      </a:lnTo>
                      <a:lnTo>
                        <a:pt x="304" y="526"/>
                      </a:lnTo>
                      <a:lnTo>
                        <a:pt x="303" y="486"/>
                      </a:lnTo>
                      <a:lnTo>
                        <a:pt x="328" y="435"/>
                      </a:lnTo>
                      <a:lnTo>
                        <a:pt x="390" y="384"/>
                      </a:lnTo>
                      <a:lnTo>
                        <a:pt x="537" y="314"/>
                      </a:lnTo>
                      <a:lnTo>
                        <a:pt x="523" y="267"/>
                      </a:lnTo>
                      <a:lnTo>
                        <a:pt x="531" y="230"/>
                      </a:lnTo>
                      <a:lnTo>
                        <a:pt x="550" y="210"/>
                      </a:lnTo>
                      <a:lnTo>
                        <a:pt x="609" y="193"/>
                      </a:lnTo>
                      <a:lnTo>
                        <a:pt x="631" y="164"/>
                      </a:lnTo>
                      <a:lnTo>
                        <a:pt x="641" y="130"/>
                      </a:lnTo>
                      <a:lnTo>
                        <a:pt x="636" y="85"/>
                      </a:lnTo>
                      <a:lnTo>
                        <a:pt x="620" y="54"/>
                      </a:lnTo>
                      <a:lnTo>
                        <a:pt x="586" y="44"/>
                      </a:lnTo>
                      <a:lnTo>
                        <a:pt x="586" y="44"/>
                      </a:lnTo>
                      <a:lnTo>
                        <a:pt x="607" y="17"/>
                      </a:lnTo>
                      <a:lnTo>
                        <a:pt x="607" y="17"/>
                      </a:lnTo>
                      <a:lnTo>
                        <a:pt x="674" y="2"/>
                      </a:lnTo>
                      <a:lnTo>
                        <a:pt x="674" y="2"/>
                      </a:lnTo>
                      <a:lnTo>
                        <a:pt x="722" y="0"/>
                      </a:lnTo>
                      <a:lnTo>
                        <a:pt x="722" y="0"/>
                      </a:lnTo>
                      <a:lnTo>
                        <a:pt x="725" y="83"/>
                      </a:lnTo>
                      <a:lnTo>
                        <a:pt x="792" y="147"/>
                      </a:lnTo>
                      <a:lnTo>
                        <a:pt x="822" y="219"/>
                      </a:lnTo>
                      <a:lnTo>
                        <a:pt x="905" y="256"/>
                      </a:lnTo>
                      <a:lnTo>
                        <a:pt x="901" y="282"/>
                      </a:lnTo>
                      <a:lnTo>
                        <a:pt x="943" y="376"/>
                      </a:lnTo>
                      <a:lnTo>
                        <a:pt x="1027" y="373"/>
                      </a:lnTo>
                      <a:lnTo>
                        <a:pt x="1052" y="386"/>
                      </a:lnTo>
                      <a:lnTo>
                        <a:pt x="1103" y="591"/>
                      </a:lnTo>
                      <a:lnTo>
                        <a:pt x="1069" y="690"/>
                      </a:lnTo>
                      <a:lnTo>
                        <a:pt x="1089" y="763"/>
                      </a:lnTo>
                      <a:lnTo>
                        <a:pt x="1156" y="809"/>
                      </a:lnTo>
                      <a:lnTo>
                        <a:pt x="1242" y="932"/>
                      </a:lnTo>
                      <a:lnTo>
                        <a:pt x="1304" y="972"/>
                      </a:lnTo>
                      <a:lnTo>
                        <a:pt x="1354" y="980"/>
                      </a:lnTo>
                      <a:lnTo>
                        <a:pt x="1354" y="980"/>
                      </a:lnTo>
                      <a:lnTo>
                        <a:pt x="1360" y="980"/>
                      </a:lnTo>
                      <a:lnTo>
                        <a:pt x="1360" y="980"/>
                      </a:lnTo>
                      <a:lnTo>
                        <a:pt x="1350" y="1028"/>
                      </a:lnTo>
                      <a:lnTo>
                        <a:pt x="1356" y="1095"/>
                      </a:lnTo>
                      <a:lnTo>
                        <a:pt x="1390" y="1104"/>
                      </a:lnTo>
                      <a:lnTo>
                        <a:pt x="1426" y="1152"/>
                      </a:lnTo>
                      <a:lnTo>
                        <a:pt x="1311" y="1171"/>
                      </a:lnTo>
                      <a:lnTo>
                        <a:pt x="1259" y="1210"/>
                      </a:lnTo>
                      <a:lnTo>
                        <a:pt x="1302" y="1249"/>
                      </a:lnTo>
                      <a:lnTo>
                        <a:pt x="1323" y="1289"/>
                      </a:lnTo>
                      <a:lnTo>
                        <a:pt x="1368" y="1289"/>
                      </a:lnTo>
                      <a:lnTo>
                        <a:pt x="1365" y="1325"/>
                      </a:lnTo>
                      <a:lnTo>
                        <a:pt x="1426" y="1391"/>
                      </a:lnTo>
                      <a:lnTo>
                        <a:pt x="1444" y="1449"/>
                      </a:lnTo>
                      <a:lnTo>
                        <a:pt x="1411" y="1476"/>
                      </a:lnTo>
                      <a:lnTo>
                        <a:pt x="1377" y="1473"/>
                      </a:lnTo>
                      <a:lnTo>
                        <a:pt x="1344" y="1452"/>
                      </a:lnTo>
                      <a:lnTo>
                        <a:pt x="1314" y="1461"/>
                      </a:lnTo>
                      <a:lnTo>
                        <a:pt x="1296" y="1531"/>
                      </a:lnTo>
                      <a:lnTo>
                        <a:pt x="1265" y="1567"/>
                      </a:lnTo>
                      <a:lnTo>
                        <a:pt x="1350" y="1649"/>
                      </a:lnTo>
                      <a:lnTo>
                        <a:pt x="1311" y="1670"/>
                      </a:lnTo>
                      <a:lnTo>
                        <a:pt x="1311" y="1670"/>
                      </a:lnTo>
                      <a:lnTo>
                        <a:pt x="1314" y="1730"/>
                      </a:lnTo>
                      <a:lnTo>
                        <a:pt x="1314" y="1730"/>
                      </a:lnTo>
                      <a:lnTo>
                        <a:pt x="1287" y="1708"/>
                      </a:lnTo>
                      <a:lnTo>
                        <a:pt x="1245" y="1699"/>
                      </a:lnTo>
                      <a:lnTo>
                        <a:pt x="1233" y="1663"/>
                      </a:lnTo>
                      <a:lnTo>
                        <a:pt x="1187" y="1660"/>
                      </a:lnTo>
                      <a:lnTo>
                        <a:pt x="1163" y="1681"/>
                      </a:lnTo>
                      <a:lnTo>
                        <a:pt x="1112" y="1675"/>
                      </a:lnTo>
                      <a:lnTo>
                        <a:pt x="1084" y="1639"/>
                      </a:lnTo>
                      <a:lnTo>
                        <a:pt x="1081" y="1593"/>
                      </a:lnTo>
                      <a:lnTo>
                        <a:pt x="1048" y="1578"/>
                      </a:lnTo>
                      <a:lnTo>
                        <a:pt x="1018" y="1587"/>
                      </a:lnTo>
                      <a:lnTo>
                        <a:pt x="1003" y="1608"/>
                      </a:lnTo>
                      <a:lnTo>
                        <a:pt x="942" y="1623"/>
                      </a:lnTo>
                      <a:lnTo>
                        <a:pt x="918" y="1517"/>
                      </a:lnTo>
                      <a:lnTo>
                        <a:pt x="818" y="1499"/>
                      </a:lnTo>
                      <a:lnTo>
                        <a:pt x="800" y="1478"/>
                      </a:lnTo>
                      <a:lnTo>
                        <a:pt x="758" y="1466"/>
                      </a:lnTo>
                      <a:lnTo>
                        <a:pt x="748" y="1508"/>
                      </a:lnTo>
                      <a:lnTo>
                        <a:pt x="727" y="1533"/>
                      </a:lnTo>
                      <a:lnTo>
                        <a:pt x="742" y="1566"/>
                      </a:lnTo>
                      <a:lnTo>
                        <a:pt x="770" y="1581"/>
                      </a:lnTo>
                      <a:lnTo>
                        <a:pt x="788" y="1620"/>
                      </a:lnTo>
                      <a:lnTo>
                        <a:pt x="718" y="1708"/>
                      </a:lnTo>
                      <a:lnTo>
                        <a:pt x="718" y="1708"/>
                      </a:lnTo>
                      <a:lnTo>
                        <a:pt x="713" y="1755"/>
                      </a:lnTo>
                      <a:close/>
                    </a:path>
                  </a:pathLst>
                </a:custGeom>
                <a:solidFill>
                  <a:srgbClr val="D34817"/>
                </a:solid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800" dirty="0">
                    <a:solidFill>
                      <a:prstClr val="black"/>
                    </a:solidFill>
                  </a:endParaRPr>
                </a:p>
              </p:txBody>
            </p:sp>
            <p:sp>
              <p:nvSpPr>
                <p:cNvPr id="267" name="Severno-Backi" descr="{&quot;Key&quot;:&quot;severno-backi&quot;,&quot;Name&quot;:&quot;Severno-Backi&quot;,&quot;Value&quot;:1.0,&quot;Formula&quot;:&quot;&quot;,&quot;Text&quot;:&quot;&quot;,&quot;OfficeApplication&quot;:1,&quot;HasValue&quot;:true}">
                  <a:extLst>
                    <a:ext uri="{FF2B5EF4-FFF2-40B4-BE49-F238E27FC236}">
                      <a16:creationId xmlns:a16="http://schemas.microsoft.com/office/drawing/2014/main" id="{3A68DD57-A340-4C95-88FB-696C14244373}"/>
                    </a:ext>
                  </a:extLst>
                </p:cNvPr>
                <p:cNvSpPr>
                  <a:spLocks/>
                </p:cNvSpPr>
                <p:nvPr/>
              </p:nvSpPr>
              <p:spPr bwMode="auto">
                <a:xfrm>
                  <a:off x="5866" y="573"/>
                  <a:ext cx="377" cy="513"/>
                </a:xfrm>
                <a:custGeom>
                  <a:avLst/>
                  <a:gdLst>
                    <a:gd name="T0" fmla="*/ 842 w 990"/>
                    <a:gd name="T1" fmla="*/ 1058 h 1352"/>
                    <a:gd name="T2" fmla="*/ 766 w 990"/>
                    <a:gd name="T3" fmla="*/ 1107 h 1352"/>
                    <a:gd name="T4" fmla="*/ 794 w 990"/>
                    <a:gd name="T5" fmla="*/ 1176 h 1352"/>
                    <a:gd name="T6" fmla="*/ 727 w 990"/>
                    <a:gd name="T7" fmla="*/ 1316 h 1352"/>
                    <a:gd name="T8" fmla="*/ 654 w 990"/>
                    <a:gd name="T9" fmla="*/ 1349 h 1352"/>
                    <a:gd name="T10" fmla="*/ 521 w 990"/>
                    <a:gd name="T11" fmla="*/ 1276 h 1352"/>
                    <a:gd name="T12" fmla="*/ 467 w 990"/>
                    <a:gd name="T13" fmla="*/ 1273 h 1352"/>
                    <a:gd name="T14" fmla="*/ 518 w 990"/>
                    <a:gd name="T15" fmla="*/ 1179 h 1352"/>
                    <a:gd name="T16" fmla="*/ 464 w 990"/>
                    <a:gd name="T17" fmla="*/ 1101 h 1352"/>
                    <a:gd name="T18" fmla="*/ 367 w 990"/>
                    <a:gd name="T19" fmla="*/ 1019 h 1352"/>
                    <a:gd name="T20" fmla="*/ 246 w 990"/>
                    <a:gd name="T21" fmla="*/ 992 h 1352"/>
                    <a:gd name="T22" fmla="*/ 119 w 990"/>
                    <a:gd name="T23" fmla="*/ 822 h 1352"/>
                    <a:gd name="T24" fmla="*/ 104 w 990"/>
                    <a:gd name="T25" fmla="*/ 707 h 1352"/>
                    <a:gd name="T26" fmla="*/ 104 w 990"/>
                    <a:gd name="T27" fmla="*/ 610 h 1352"/>
                    <a:gd name="T28" fmla="*/ 143 w 990"/>
                    <a:gd name="T29" fmla="*/ 568 h 1352"/>
                    <a:gd name="T30" fmla="*/ 88 w 990"/>
                    <a:gd name="T31" fmla="*/ 532 h 1352"/>
                    <a:gd name="T32" fmla="*/ 26 w 990"/>
                    <a:gd name="T33" fmla="*/ 467 h 1352"/>
                    <a:gd name="T34" fmla="*/ 0 w 990"/>
                    <a:gd name="T35" fmla="*/ 408 h 1352"/>
                    <a:gd name="T36" fmla="*/ 159 w 990"/>
                    <a:gd name="T37" fmla="*/ 360 h 1352"/>
                    <a:gd name="T38" fmla="*/ 296 w 990"/>
                    <a:gd name="T39" fmla="*/ 255 h 1352"/>
                    <a:gd name="T40" fmla="*/ 392 w 990"/>
                    <a:gd name="T41" fmla="*/ 165 h 1352"/>
                    <a:gd name="T42" fmla="*/ 359 w 990"/>
                    <a:gd name="T43" fmla="*/ 107 h 1352"/>
                    <a:gd name="T44" fmla="*/ 397 w 990"/>
                    <a:gd name="T45" fmla="*/ 97 h 1352"/>
                    <a:gd name="T46" fmla="*/ 458 w 990"/>
                    <a:gd name="T47" fmla="*/ 28 h 1352"/>
                    <a:gd name="T48" fmla="*/ 615 w 990"/>
                    <a:gd name="T49" fmla="*/ 0 h 1352"/>
                    <a:gd name="T50" fmla="*/ 669 w 990"/>
                    <a:gd name="T51" fmla="*/ 6 h 1352"/>
                    <a:gd name="T52" fmla="*/ 727 w 990"/>
                    <a:gd name="T53" fmla="*/ 47 h 1352"/>
                    <a:gd name="T54" fmla="*/ 865 w 990"/>
                    <a:gd name="T55" fmla="*/ 145 h 1352"/>
                    <a:gd name="T56" fmla="*/ 972 w 990"/>
                    <a:gd name="T57" fmla="*/ 84 h 1352"/>
                    <a:gd name="T58" fmla="*/ 990 w 990"/>
                    <a:gd name="T59" fmla="*/ 147 h 1352"/>
                    <a:gd name="T60" fmla="*/ 948 w 990"/>
                    <a:gd name="T61" fmla="*/ 205 h 1352"/>
                    <a:gd name="T62" fmla="*/ 854 w 990"/>
                    <a:gd name="T63" fmla="*/ 492 h 1352"/>
                    <a:gd name="T64" fmla="*/ 866 w 990"/>
                    <a:gd name="T65" fmla="*/ 662 h 1352"/>
                    <a:gd name="T66" fmla="*/ 830 w 990"/>
                    <a:gd name="T67" fmla="*/ 704 h 1352"/>
                    <a:gd name="T68" fmla="*/ 854 w 990"/>
                    <a:gd name="T69" fmla="*/ 801 h 1352"/>
                    <a:gd name="T70" fmla="*/ 869 w 990"/>
                    <a:gd name="T71" fmla="*/ 889 h 1352"/>
                    <a:gd name="T72" fmla="*/ 912 w 990"/>
                    <a:gd name="T73" fmla="*/ 952 h 1352"/>
                    <a:gd name="T74" fmla="*/ 921 w 990"/>
                    <a:gd name="T75" fmla="*/ 980 h 1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90" h="1352">
                      <a:moveTo>
                        <a:pt x="946" y="988"/>
                      </a:moveTo>
                      <a:lnTo>
                        <a:pt x="842" y="1058"/>
                      </a:lnTo>
                      <a:lnTo>
                        <a:pt x="791" y="1073"/>
                      </a:lnTo>
                      <a:lnTo>
                        <a:pt x="766" y="1107"/>
                      </a:lnTo>
                      <a:lnTo>
                        <a:pt x="794" y="1128"/>
                      </a:lnTo>
                      <a:lnTo>
                        <a:pt x="794" y="1176"/>
                      </a:lnTo>
                      <a:lnTo>
                        <a:pt x="727" y="1255"/>
                      </a:lnTo>
                      <a:lnTo>
                        <a:pt x="727" y="1316"/>
                      </a:lnTo>
                      <a:lnTo>
                        <a:pt x="700" y="1352"/>
                      </a:lnTo>
                      <a:lnTo>
                        <a:pt x="654" y="1349"/>
                      </a:lnTo>
                      <a:lnTo>
                        <a:pt x="521" y="1276"/>
                      </a:lnTo>
                      <a:lnTo>
                        <a:pt x="521" y="1276"/>
                      </a:lnTo>
                      <a:lnTo>
                        <a:pt x="467" y="1273"/>
                      </a:lnTo>
                      <a:lnTo>
                        <a:pt x="467" y="1273"/>
                      </a:lnTo>
                      <a:lnTo>
                        <a:pt x="539" y="1222"/>
                      </a:lnTo>
                      <a:lnTo>
                        <a:pt x="518" y="1179"/>
                      </a:lnTo>
                      <a:lnTo>
                        <a:pt x="437" y="1125"/>
                      </a:lnTo>
                      <a:lnTo>
                        <a:pt x="464" y="1101"/>
                      </a:lnTo>
                      <a:lnTo>
                        <a:pt x="467" y="1070"/>
                      </a:lnTo>
                      <a:lnTo>
                        <a:pt x="367" y="1019"/>
                      </a:lnTo>
                      <a:lnTo>
                        <a:pt x="331" y="1073"/>
                      </a:lnTo>
                      <a:lnTo>
                        <a:pt x="246" y="992"/>
                      </a:lnTo>
                      <a:lnTo>
                        <a:pt x="216" y="922"/>
                      </a:lnTo>
                      <a:lnTo>
                        <a:pt x="119" y="822"/>
                      </a:lnTo>
                      <a:lnTo>
                        <a:pt x="94" y="756"/>
                      </a:lnTo>
                      <a:lnTo>
                        <a:pt x="104" y="707"/>
                      </a:lnTo>
                      <a:lnTo>
                        <a:pt x="73" y="647"/>
                      </a:lnTo>
                      <a:lnTo>
                        <a:pt x="104" y="610"/>
                      </a:lnTo>
                      <a:lnTo>
                        <a:pt x="131" y="601"/>
                      </a:lnTo>
                      <a:lnTo>
                        <a:pt x="143" y="568"/>
                      </a:lnTo>
                      <a:lnTo>
                        <a:pt x="85" y="586"/>
                      </a:lnTo>
                      <a:lnTo>
                        <a:pt x="88" y="532"/>
                      </a:lnTo>
                      <a:lnTo>
                        <a:pt x="26" y="467"/>
                      </a:lnTo>
                      <a:lnTo>
                        <a:pt x="26" y="467"/>
                      </a:lnTo>
                      <a:lnTo>
                        <a:pt x="32" y="460"/>
                      </a:lnTo>
                      <a:lnTo>
                        <a:pt x="0" y="408"/>
                      </a:lnTo>
                      <a:lnTo>
                        <a:pt x="132" y="324"/>
                      </a:lnTo>
                      <a:lnTo>
                        <a:pt x="159" y="360"/>
                      </a:lnTo>
                      <a:lnTo>
                        <a:pt x="215" y="336"/>
                      </a:lnTo>
                      <a:lnTo>
                        <a:pt x="296" y="255"/>
                      </a:lnTo>
                      <a:lnTo>
                        <a:pt x="295" y="221"/>
                      </a:lnTo>
                      <a:lnTo>
                        <a:pt x="392" y="165"/>
                      </a:lnTo>
                      <a:lnTo>
                        <a:pt x="365" y="133"/>
                      </a:lnTo>
                      <a:lnTo>
                        <a:pt x="359" y="107"/>
                      </a:lnTo>
                      <a:lnTo>
                        <a:pt x="378" y="91"/>
                      </a:lnTo>
                      <a:lnTo>
                        <a:pt x="397" y="97"/>
                      </a:lnTo>
                      <a:lnTo>
                        <a:pt x="440" y="64"/>
                      </a:lnTo>
                      <a:lnTo>
                        <a:pt x="458" y="28"/>
                      </a:lnTo>
                      <a:lnTo>
                        <a:pt x="567" y="47"/>
                      </a:lnTo>
                      <a:lnTo>
                        <a:pt x="615" y="0"/>
                      </a:lnTo>
                      <a:lnTo>
                        <a:pt x="646" y="22"/>
                      </a:lnTo>
                      <a:lnTo>
                        <a:pt x="669" y="6"/>
                      </a:lnTo>
                      <a:lnTo>
                        <a:pt x="704" y="47"/>
                      </a:lnTo>
                      <a:lnTo>
                        <a:pt x="727" y="47"/>
                      </a:lnTo>
                      <a:lnTo>
                        <a:pt x="772" y="103"/>
                      </a:lnTo>
                      <a:lnTo>
                        <a:pt x="865" y="145"/>
                      </a:lnTo>
                      <a:lnTo>
                        <a:pt x="923" y="95"/>
                      </a:lnTo>
                      <a:lnTo>
                        <a:pt x="972" y="84"/>
                      </a:lnTo>
                      <a:lnTo>
                        <a:pt x="972" y="84"/>
                      </a:lnTo>
                      <a:lnTo>
                        <a:pt x="990" y="147"/>
                      </a:lnTo>
                      <a:lnTo>
                        <a:pt x="975" y="180"/>
                      </a:lnTo>
                      <a:lnTo>
                        <a:pt x="948" y="205"/>
                      </a:lnTo>
                      <a:lnTo>
                        <a:pt x="930" y="332"/>
                      </a:lnTo>
                      <a:lnTo>
                        <a:pt x="854" y="492"/>
                      </a:lnTo>
                      <a:lnTo>
                        <a:pt x="839" y="613"/>
                      </a:lnTo>
                      <a:lnTo>
                        <a:pt x="866" y="662"/>
                      </a:lnTo>
                      <a:lnTo>
                        <a:pt x="866" y="695"/>
                      </a:lnTo>
                      <a:lnTo>
                        <a:pt x="830" y="704"/>
                      </a:lnTo>
                      <a:lnTo>
                        <a:pt x="824" y="743"/>
                      </a:lnTo>
                      <a:lnTo>
                        <a:pt x="854" y="801"/>
                      </a:lnTo>
                      <a:lnTo>
                        <a:pt x="851" y="865"/>
                      </a:lnTo>
                      <a:lnTo>
                        <a:pt x="869" y="889"/>
                      </a:lnTo>
                      <a:lnTo>
                        <a:pt x="878" y="931"/>
                      </a:lnTo>
                      <a:lnTo>
                        <a:pt x="912" y="952"/>
                      </a:lnTo>
                      <a:lnTo>
                        <a:pt x="921" y="980"/>
                      </a:lnTo>
                      <a:lnTo>
                        <a:pt x="921" y="980"/>
                      </a:lnTo>
                      <a:lnTo>
                        <a:pt x="946" y="988"/>
                      </a:lnTo>
                      <a:close/>
                    </a:path>
                  </a:pathLst>
                </a:custGeom>
                <a:solidFill>
                  <a:srgbClr val="D34817"/>
                </a:solid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800" dirty="0">
                    <a:solidFill>
                      <a:prstClr val="black"/>
                    </a:solidFill>
                  </a:endParaRPr>
                </a:p>
              </p:txBody>
            </p:sp>
            <p:sp>
              <p:nvSpPr>
                <p:cNvPr id="268" name="Srednje-Banatski" descr="{&quot;Key&quot;:&quot;srednje-banatski&quot;,&quot;Name&quot;:&quot;Srednje-Banatski&quot;,&quot;Value&quot;:1.0,&quot;Formula&quot;:&quot;&quot;,&quot;Text&quot;:&quot;&quot;,&quot;OfficeApplication&quot;:1,&quot;HasValue&quot;:true}">
                  <a:extLst>
                    <a:ext uri="{FF2B5EF4-FFF2-40B4-BE49-F238E27FC236}">
                      <a16:creationId xmlns:a16="http://schemas.microsoft.com/office/drawing/2014/main" id="{5814B9A7-F73C-45B3-BDD3-CE215356E976}"/>
                    </a:ext>
                  </a:extLst>
                </p:cNvPr>
                <p:cNvSpPr>
                  <a:spLocks/>
                </p:cNvSpPr>
                <p:nvPr/>
              </p:nvSpPr>
              <p:spPr bwMode="auto">
                <a:xfrm>
                  <a:off x="6318" y="922"/>
                  <a:ext cx="615" cy="629"/>
                </a:xfrm>
                <a:custGeom>
                  <a:avLst/>
                  <a:gdLst>
                    <a:gd name="T0" fmla="*/ 439 w 1617"/>
                    <a:gd name="T1" fmla="*/ 1561 h 1654"/>
                    <a:gd name="T2" fmla="*/ 427 w 1617"/>
                    <a:gd name="T3" fmla="*/ 1500 h 1654"/>
                    <a:gd name="T4" fmla="*/ 467 w 1617"/>
                    <a:gd name="T5" fmla="*/ 1406 h 1654"/>
                    <a:gd name="T6" fmla="*/ 318 w 1617"/>
                    <a:gd name="T7" fmla="*/ 1146 h 1654"/>
                    <a:gd name="T8" fmla="*/ 373 w 1617"/>
                    <a:gd name="T9" fmla="*/ 1040 h 1654"/>
                    <a:gd name="T10" fmla="*/ 288 w 1617"/>
                    <a:gd name="T11" fmla="*/ 925 h 1654"/>
                    <a:gd name="T12" fmla="*/ 303 w 1617"/>
                    <a:gd name="T13" fmla="*/ 822 h 1654"/>
                    <a:gd name="T14" fmla="*/ 228 w 1617"/>
                    <a:gd name="T15" fmla="*/ 771 h 1654"/>
                    <a:gd name="T16" fmla="*/ 158 w 1617"/>
                    <a:gd name="T17" fmla="*/ 680 h 1654"/>
                    <a:gd name="T18" fmla="*/ 55 w 1617"/>
                    <a:gd name="T19" fmla="*/ 765 h 1654"/>
                    <a:gd name="T20" fmla="*/ 61 w 1617"/>
                    <a:gd name="T21" fmla="*/ 638 h 1654"/>
                    <a:gd name="T22" fmla="*/ 170 w 1617"/>
                    <a:gd name="T23" fmla="*/ 498 h 1654"/>
                    <a:gd name="T24" fmla="*/ 58 w 1617"/>
                    <a:gd name="T25" fmla="*/ 459 h 1654"/>
                    <a:gd name="T26" fmla="*/ 10 w 1617"/>
                    <a:gd name="T27" fmla="*/ 404 h 1654"/>
                    <a:gd name="T28" fmla="*/ 125 w 1617"/>
                    <a:gd name="T29" fmla="*/ 335 h 1654"/>
                    <a:gd name="T30" fmla="*/ 128 w 1617"/>
                    <a:gd name="T31" fmla="*/ 214 h 1654"/>
                    <a:gd name="T32" fmla="*/ 231 w 1617"/>
                    <a:gd name="T33" fmla="*/ 190 h 1654"/>
                    <a:gd name="T34" fmla="*/ 215 w 1617"/>
                    <a:gd name="T35" fmla="*/ 90 h 1654"/>
                    <a:gd name="T36" fmla="*/ 491 w 1617"/>
                    <a:gd name="T37" fmla="*/ 35 h 1654"/>
                    <a:gd name="T38" fmla="*/ 597 w 1617"/>
                    <a:gd name="T39" fmla="*/ 174 h 1654"/>
                    <a:gd name="T40" fmla="*/ 554 w 1617"/>
                    <a:gd name="T41" fmla="*/ 292 h 1654"/>
                    <a:gd name="T42" fmla="*/ 542 w 1617"/>
                    <a:gd name="T43" fmla="*/ 444 h 1654"/>
                    <a:gd name="T44" fmla="*/ 751 w 1617"/>
                    <a:gd name="T45" fmla="*/ 420 h 1654"/>
                    <a:gd name="T46" fmla="*/ 821 w 1617"/>
                    <a:gd name="T47" fmla="*/ 247 h 1654"/>
                    <a:gd name="T48" fmla="*/ 972 w 1617"/>
                    <a:gd name="T49" fmla="*/ 220 h 1654"/>
                    <a:gd name="T50" fmla="*/ 1015 w 1617"/>
                    <a:gd name="T51" fmla="*/ 17 h 1654"/>
                    <a:gd name="T52" fmla="*/ 1082 w 1617"/>
                    <a:gd name="T53" fmla="*/ 0 h 1654"/>
                    <a:gd name="T54" fmla="*/ 1131 w 1617"/>
                    <a:gd name="T55" fmla="*/ 114 h 1654"/>
                    <a:gd name="T56" fmla="*/ 1243 w 1617"/>
                    <a:gd name="T57" fmla="*/ 27 h 1654"/>
                    <a:gd name="T58" fmla="*/ 1283 w 1617"/>
                    <a:gd name="T59" fmla="*/ 115 h 1654"/>
                    <a:gd name="T60" fmla="*/ 1263 w 1617"/>
                    <a:gd name="T61" fmla="*/ 258 h 1654"/>
                    <a:gd name="T62" fmla="*/ 1252 w 1617"/>
                    <a:gd name="T63" fmla="*/ 351 h 1654"/>
                    <a:gd name="T64" fmla="*/ 1224 w 1617"/>
                    <a:gd name="T65" fmla="*/ 497 h 1654"/>
                    <a:gd name="T66" fmla="*/ 1282 w 1617"/>
                    <a:gd name="T67" fmla="*/ 649 h 1654"/>
                    <a:gd name="T68" fmla="*/ 1222 w 1617"/>
                    <a:gd name="T69" fmla="*/ 732 h 1654"/>
                    <a:gd name="T70" fmla="*/ 1401 w 1617"/>
                    <a:gd name="T71" fmla="*/ 811 h 1654"/>
                    <a:gd name="T72" fmla="*/ 1372 w 1617"/>
                    <a:gd name="T73" fmla="*/ 842 h 1654"/>
                    <a:gd name="T74" fmla="*/ 1489 w 1617"/>
                    <a:gd name="T75" fmla="*/ 931 h 1654"/>
                    <a:gd name="T76" fmla="*/ 1510 w 1617"/>
                    <a:gd name="T77" fmla="*/ 947 h 1654"/>
                    <a:gd name="T78" fmla="*/ 1588 w 1617"/>
                    <a:gd name="T79" fmla="*/ 1043 h 1654"/>
                    <a:gd name="T80" fmla="*/ 1617 w 1617"/>
                    <a:gd name="T81" fmla="*/ 1077 h 1654"/>
                    <a:gd name="T82" fmla="*/ 1391 w 1617"/>
                    <a:gd name="T83" fmla="*/ 1180 h 1654"/>
                    <a:gd name="T84" fmla="*/ 1346 w 1617"/>
                    <a:gd name="T85" fmla="*/ 1289 h 1654"/>
                    <a:gd name="T86" fmla="*/ 1152 w 1617"/>
                    <a:gd name="T87" fmla="*/ 1455 h 1654"/>
                    <a:gd name="T88" fmla="*/ 907 w 1617"/>
                    <a:gd name="T89" fmla="*/ 1292 h 1654"/>
                    <a:gd name="T90" fmla="*/ 783 w 1617"/>
                    <a:gd name="T91" fmla="*/ 1356 h 1654"/>
                    <a:gd name="T92" fmla="*/ 689 w 1617"/>
                    <a:gd name="T93" fmla="*/ 1468 h 1654"/>
                    <a:gd name="T94" fmla="*/ 649 w 1617"/>
                    <a:gd name="T95" fmla="*/ 1628 h 1654"/>
                    <a:gd name="T96" fmla="*/ 592 w 1617"/>
                    <a:gd name="T97" fmla="*/ 1631 h 1654"/>
                    <a:gd name="T98" fmla="*/ 520 w 1617"/>
                    <a:gd name="T99" fmla="*/ 1654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17" h="1654">
                      <a:moveTo>
                        <a:pt x="520" y="1654"/>
                      </a:moveTo>
                      <a:lnTo>
                        <a:pt x="476" y="1630"/>
                      </a:lnTo>
                      <a:lnTo>
                        <a:pt x="439" y="1561"/>
                      </a:lnTo>
                      <a:lnTo>
                        <a:pt x="394" y="1521"/>
                      </a:lnTo>
                      <a:lnTo>
                        <a:pt x="394" y="1521"/>
                      </a:lnTo>
                      <a:lnTo>
                        <a:pt x="427" y="1500"/>
                      </a:lnTo>
                      <a:lnTo>
                        <a:pt x="427" y="1500"/>
                      </a:lnTo>
                      <a:lnTo>
                        <a:pt x="409" y="1452"/>
                      </a:lnTo>
                      <a:lnTo>
                        <a:pt x="467" y="1406"/>
                      </a:lnTo>
                      <a:lnTo>
                        <a:pt x="497" y="1361"/>
                      </a:lnTo>
                      <a:lnTo>
                        <a:pt x="461" y="1294"/>
                      </a:lnTo>
                      <a:lnTo>
                        <a:pt x="318" y="1146"/>
                      </a:lnTo>
                      <a:lnTo>
                        <a:pt x="385" y="1101"/>
                      </a:lnTo>
                      <a:lnTo>
                        <a:pt x="403" y="1067"/>
                      </a:lnTo>
                      <a:lnTo>
                        <a:pt x="373" y="1040"/>
                      </a:lnTo>
                      <a:lnTo>
                        <a:pt x="315" y="1019"/>
                      </a:lnTo>
                      <a:lnTo>
                        <a:pt x="288" y="983"/>
                      </a:lnTo>
                      <a:lnTo>
                        <a:pt x="288" y="925"/>
                      </a:lnTo>
                      <a:lnTo>
                        <a:pt x="312" y="901"/>
                      </a:lnTo>
                      <a:lnTo>
                        <a:pt x="321" y="871"/>
                      </a:lnTo>
                      <a:lnTo>
                        <a:pt x="303" y="822"/>
                      </a:lnTo>
                      <a:lnTo>
                        <a:pt x="258" y="862"/>
                      </a:lnTo>
                      <a:lnTo>
                        <a:pt x="215" y="846"/>
                      </a:lnTo>
                      <a:lnTo>
                        <a:pt x="228" y="771"/>
                      </a:lnTo>
                      <a:lnTo>
                        <a:pt x="212" y="731"/>
                      </a:lnTo>
                      <a:lnTo>
                        <a:pt x="170" y="719"/>
                      </a:lnTo>
                      <a:lnTo>
                        <a:pt x="158" y="680"/>
                      </a:lnTo>
                      <a:lnTo>
                        <a:pt x="125" y="659"/>
                      </a:lnTo>
                      <a:lnTo>
                        <a:pt x="88" y="731"/>
                      </a:lnTo>
                      <a:lnTo>
                        <a:pt x="55" y="765"/>
                      </a:lnTo>
                      <a:lnTo>
                        <a:pt x="34" y="731"/>
                      </a:lnTo>
                      <a:lnTo>
                        <a:pt x="40" y="674"/>
                      </a:lnTo>
                      <a:lnTo>
                        <a:pt x="61" y="638"/>
                      </a:lnTo>
                      <a:lnTo>
                        <a:pt x="37" y="595"/>
                      </a:lnTo>
                      <a:lnTo>
                        <a:pt x="131" y="541"/>
                      </a:lnTo>
                      <a:lnTo>
                        <a:pt x="170" y="498"/>
                      </a:lnTo>
                      <a:lnTo>
                        <a:pt x="125" y="483"/>
                      </a:lnTo>
                      <a:lnTo>
                        <a:pt x="61" y="504"/>
                      </a:lnTo>
                      <a:lnTo>
                        <a:pt x="58" y="459"/>
                      </a:lnTo>
                      <a:lnTo>
                        <a:pt x="103" y="438"/>
                      </a:lnTo>
                      <a:lnTo>
                        <a:pt x="106" y="383"/>
                      </a:lnTo>
                      <a:lnTo>
                        <a:pt x="10" y="404"/>
                      </a:lnTo>
                      <a:lnTo>
                        <a:pt x="0" y="365"/>
                      </a:lnTo>
                      <a:lnTo>
                        <a:pt x="19" y="344"/>
                      </a:lnTo>
                      <a:lnTo>
                        <a:pt x="125" y="335"/>
                      </a:lnTo>
                      <a:lnTo>
                        <a:pt x="97" y="250"/>
                      </a:lnTo>
                      <a:lnTo>
                        <a:pt x="128" y="214"/>
                      </a:lnTo>
                      <a:lnTo>
                        <a:pt x="128" y="214"/>
                      </a:lnTo>
                      <a:lnTo>
                        <a:pt x="197" y="214"/>
                      </a:lnTo>
                      <a:lnTo>
                        <a:pt x="197" y="214"/>
                      </a:lnTo>
                      <a:lnTo>
                        <a:pt x="231" y="190"/>
                      </a:lnTo>
                      <a:lnTo>
                        <a:pt x="231" y="141"/>
                      </a:lnTo>
                      <a:lnTo>
                        <a:pt x="191" y="105"/>
                      </a:lnTo>
                      <a:lnTo>
                        <a:pt x="215" y="90"/>
                      </a:lnTo>
                      <a:lnTo>
                        <a:pt x="237" y="44"/>
                      </a:lnTo>
                      <a:lnTo>
                        <a:pt x="433" y="17"/>
                      </a:lnTo>
                      <a:lnTo>
                        <a:pt x="491" y="35"/>
                      </a:lnTo>
                      <a:lnTo>
                        <a:pt x="527" y="20"/>
                      </a:lnTo>
                      <a:lnTo>
                        <a:pt x="582" y="117"/>
                      </a:lnTo>
                      <a:lnTo>
                        <a:pt x="597" y="174"/>
                      </a:lnTo>
                      <a:lnTo>
                        <a:pt x="648" y="205"/>
                      </a:lnTo>
                      <a:lnTo>
                        <a:pt x="636" y="253"/>
                      </a:lnTo>
                      <a:lnTo>
                        <a:pt x="554" y="292"/>
                      </a:lnTo>
                      <a:lnTo>
                        <a:pt x="554" y="344"/>
                      </a:lnTo>
                      <a:lnTo>
                        <a:pt x="500" y="408"/>
                      </a:lnTo>
                      <a:lnTo>
                        <a:pt x="542" y="444"/>
                      </a:lnTo>
                      <a:lnTo>
                        <a:pt x="624" y="447"/>
                      </a:lnTo>
                      <a:lnTo>
                        <a:pt x="718" y="398"/>
                      </a:lnTo>
                      <a:lnTo>
                        <a:pt x="751" y="420"/>
                      </a:lnTo>
                      <a:lnTo>
                        <a:pt x="818" y="420"/>
                      </a:lnTo>
                      <a:lnTo>
                        <a:pt x="797" y="305"/>
                      </a:lnTo>
                      <a:lnTo>
                        <a:pt x="821" y="247"/>
                      </a:lnTo>
                      <a:lnTo>
                        <a:pt x="887" y="190"/>
                      </a:lnTo>
                      <a:lnTo>
                        <a:pt x="918" y="220"/>
                      </a:lnTo>
                      <a:lnTo>
                        <a:pt x="972" y="220"/>
                      </a:lnTo>
                      <a:lnTo>
                        <a:pt x="978" y="108"/>
                      </a:lnTo>
                      <a:lnTo>
                        <a:pt x="1008" y="62"/>
                      </a:lnTo>
                      <a:lnTo>
                        <a:pt x="1015" y="17"/>
                      </a:lnTo>
                      <a:lnTo>
                        <a:pt x="1047" y="5"/>
                      </a:lnTo>
                      <a:lnTo>
                        <a:pt x="1047" y="5"/>
                      </a:lnTo>
                      <a:lnTo>
                        <a:pt x="1082" y="0"/>
                      </a:lnTo>
                      <a:lnTo>
                        <a:pt x="1096" y="88"/>
                      </a:lnTo>
                      <a:lnTo>
                        <a:pt x="1108" y="109"/>
                      </a:lnTo>
                      <a:lnTo>
                        <a:pt x="1131" y="114"/>
                      </a:lnTo>
                      <a:lnTo>
                        <a:pt x="1161" y="97"/>
                      </a:lnTo>
                      <a:lnTo>
                        <a:pt x="1228" y="100"/>
                      </a:lnTo>
                      <a:lnTo>
                        <a:pt x="1243" y="27"/>
                      </a:lnTo>
                      <a:lnTo>
                        <a:pt x="1307" y="52"/>
                      </a:lnTo>
                      <a:lnTo>
                        <a:pt x="1295" y="113"/>
                      </a:lnTo>
                      <a:lnTo>
                        <a:pt x="1283" y="115"/>
                      </a:lnTo>
                      <a:lnTo>
                        <a:pt x="1274" y="141"/>
                      </a:lnTo>
                      <a:lnTo>
                        <a:pt x="1274" y="228"/>
                      </a:lnTo>
                      <a:lnTo>
                        <a:pt x="1263" y="258"/>
                      </a:lnTo>
                      <a:lnTo>
                        <a:pt x="1275" y="269"/>
                      </a:lnTo>
                      <a:lnTo>
                        <a:pt x="1277" y="326"/>
                      </a:lnTo>
                      <a:lnTo>
                        <a:pt x="1252" y="351"/>
                      </a:lnTo>
                      <a:lnTo>
                        <a:pt x="1236" y="405"/>
                      </a:lnTo>
                      <a:lnTo>
                        <a:pt x="1214" y="428"/>
                      </a:lnTo>
                      <a:lnTo>
                        <a:pt x="1224" y="497"/>
                      </a:lnTo>
                      <a:lnTo>
                        <a:pt x="1261" y="484"/>
                      </a:lnTo>
                      <a:lnTo>
                        <a:pt x="1322" y="605"/>
                      </a:lnTo>
                      <a:lnTo>
                        <a:pt x="1282" y="649"/>
                      </a:lnTo>
                      <a:lnTo>
                        <a:pt x="1218" y="687"/>
                      </a:lnTo>
                      <a:lnTo>
                        <a:pt x="1232" y="709"/>
                      </a:lnTo>
                      <a:lnTo>
                        <a:pt x="1222" y="732"/>
                      </a:lnTo>
                      <a:lnTo>
                        <a:pt x="1323" y="733"/>
                      </a:lnTo>
                      <a:lnTo>
                        <a:pt x="1379" y="768"/>
                      </a:lnTo>
                      <a:lnTo>
                        <a:pt x="1401" y="811"/>
                      </a:lnTo>
                      <a:lnTo>
                        <a:pt x="1391" y="810"/>
                      </a:lnTo>
                      <a:lnTo>
                        <a:pt x="1384" y="842"/>
                      </a:lnTo>
                      <a:lnTo>
                        <a:pt x="1372" y="842"/>
                      </a:lnTo>
                      <a:lnTo>
                        <a:pt x="1433" y="877"/>
                      </a:lnTo>
                      <a:lnTo>
                        <a:pt x="1464" y="876"/>
                      </a:lnTo>
                      <a:lnTo>
                        <a:pt x="1489" y="931"/>
                      </a:lnTo>
                      <a:lnTo>
                        <a:pt x="1480" y="932"/>
                      </a:lnTo>
                      <a:lnTo>
                        <a:pt x="1482" y="944"/>
                      </a:lnTo>
                      <a:lnTo>
                        <a:pt x="1510" y="947"/>
                      </a:lnTo>
                      <a:lnTo>
                        <a:pt x="1529" y="990"/>
                      </a:lnTo>
                      <a:lnTo>
                        <a:pt x="1565" y="1012"/>
                      </a:lnTo>
                      <a:lnTo>
                        <a:pt x="1588" y="1043"/>
                      </a:lnTo>
                      <a:lnTo>
                        <a:pt x="1611" y="1047"/>
                      </a:lnTo>
                      <a:lnTo>
                        <a:pt x="1617" y="1077"/>
                      </a:lnTo>
                      <a:lnTo>
                        <a:pt x="1617" y="1077"/>
                      </a:lnTo>
                      <a:lnTo>
                        <a:pt x="1594" y="1101"/>
                      </a:lnTo>
                      <a:lnTo>
                        <a:pt x="1461" y="1123"/>
                      </a:lnTo>
                      <a:lnTo>
                        <a:pt x="1391" y="1180"/>
                      </a:lnTo>
                      <a:lnTo>
                        <a:pt x="1291" y="1219"/>
                      </a:lnTo>
                      <a:lnTo>
                        <a:pt x="1358" y="1262"/>
                      </a:lnTo>
                      <a:lnTo>
                        <a:pt x="1346" y="1289"/>
                      </a:lnTo>
                      <a:lnTo>
                        <a:pt x="1303" y="1301"/>
                      </a:lnTo>
                      <a:lnTo>
                        <a:pt x="1222" y="1353"/>
                      </a:lnTo>
                      <a:lnTo>
                        <a:pt x="1152" y="1455"/>
                      </a:lnTo>
                      <a:lnTo>
                        <a:pt x="1034" y="1334"/>
                      </a:lnTo>
                      <a:lnTo>
                        <a:pt x="928" y="1316"/>
                      </a:lnTo>
                      <a:lnTo>
                        <a:pt x="907" y="1292"/>
                      </a:lnTo>
                      <a:lnTo>
                        <a:pt x="883" y="1304"/>
                      </a:lnTo>
                      <a:lnTo>
                        <a:pt x="861" y="1368"/>
                      </a:lnTo>
                      <a:lnTo>
                        <a:pt x="783" y="1356"/>
                      </a:lnTo>
                      <a:lnTo>
                        <a:pt x="755" y="1371"/>
                      </a:lnTo>
                      <a:lnTo>
                        <a:pt x="719" y="1410"/>
                      </a:lnTo>
                      <a:lnTo>
                        <a:pt x="689" y="1468"/>
                      </a:lnTo>
                      <a:lnTo>
                        <a:pt x="695" y="1564"/>
                      </a:lnTo>
                      <a:lnTo>
                        <a:pt x="662" y="1589"/>
                      </a:lnTo>
                      <a:lnTo>
                        <a:pt x="649" y="1628"/>
                      </a:lnTo>
                      <a:lnTo>
                        <a:pt x="649" y="1628"/>
                      </a:lnTo>
                      <a:lnTo>
                        <a:pt x="592" y="1631"/>
                      </a:lnTo>
                      <a:lnTo>
                        <a:pt x="592" y="1631"/>
                      </a:lnTo>
                      <a:lnTo>
                        <a:pt x="525" y="1646"/>
                      </a:lnTo>
                      <a:lnTo>
                        <a:pt x="525" y="1646"/>
                      </a:lnTo>
                      <a:lnTo>
                        <a:pt x="520" y="1654"/>
                      </a:lnTo>
                      <a:close/>
                    </a:path>
                  </a:pathLst>
                </a:custGeom>
                <a:solidFill>
                  <a:srgbClr val="D34817"/>
                </a:solid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800" dirty="0">
                    <a:solidFill>
                      <a:prstClr val="black"/>
                    </a:solidFill>
                  </a:endParaRPr>
                </a:p>
              </p:txBody>
            </p:sp>
            <p:sp>
              <p:nvSpPr>
                <p:cNvPr id="269" name="Severno-Banatski" descr="{&quot;Key&quot;:&quot;severno-banatski&quot;,&quot;Name&quot;:&quot;Severno-Banatski&quot;,&quot;Value&quot;:1.0,&quot;Formula&quot;:&quot;&quot;,&quot;Text&quot;:&quot;&quot;,&quot;OfficeApplication&quot;:1,&quot;HasValue&quot;:true}">
                  <a:extLst>
                    <a:ext uri="{FF2B5EF4-FFF2-40B4-BE49-F238E27FC236}">
                      <a16:creationId xmlns:a16="http://schemas.microsoft.com/office/drawing/2014/main" id="{47698B85-625C-459A-B8D9-E1EF2DACCF01}"/>
                    </a:ext>
                  </a:extLst>
                </p:cNvPr>
                <p:cNvSpPr>
                  <a:spLocks/>
                </p:cNvSpPr>
                <p:nvPr/>
              </p:nvSpPr>
              <p:spPr bwMode="auto">
                <a:xfrm>
                  <a:off x="6180" y="584"/>
                  <a:ext cx="536" cy="508"/>
                </a:xfrm>
                <a:custGeom>
                  <a:avLst/>
                  <a:gdLst>
                    <a:gd name="T0" fmla="*/ 536 w 1411"/>
                    <a:gd name="T1" fmla="*/ 1080 h 1336"/>
                    <a:gd name="T2" fmla="*/ 381 w 1411"/>
                    <a:gd name="T3" fmla="*/ 1004 h 1336"/>
                    <a:gd name="T4" fmla="*/ 248 w 1411"/>
                    <a:gd name="T5" fmla="*/ 971 h 1336"/>
                    <a:gd name="T6" fmla="*/ 133 w 1411"/>
                    <a:gd name="T7" fmla="*/ 962 h 1336"/>
                    <a:gd name="T8" fmla="*/ 97 w 1411"/>
                    <a:gd name="T9" fmla="*/ 950 h 1336"/>
                    <a:gd name="T10" fmla="*/ 54 w 1411"/>
                    <a:gd name="T11" fmla="*/ 901 h 1336"/>
                    <a:gd name="T12" fmla="*/ 27 w 1411"/>
                    <a:gd name="T13" fmla="*/ 835 h 1336"/>
                    <a:gd name="T14" fmla="*/ 0 w 1411"/>
                    <a:gd name="T15" fmla="*/ 713 h 1336"/>
                    <a:gd name="T16" fmla="*/ 42 w 1411"/>
                    <a:gd name="T17" fmla="*/ 665 h 1336"/>
                    <a:gd name="T18" fmla="*/ 15 w 1411"/>
                    <a:gd name="T19" fmla="*/ 583 h 1336"/>
                    <a:gd name="T20" fmla="*/ 106 w 1411"/>
                    <a:gd name="T21" fmla="*/ 302 h 1336"/>
                    <a:gd name="T22" fmla="*/ 151 w 1411"/>
                    <a:gd name="T23" fmla="*/ 150 h 1336"/>
                    <a:gd name="T24" fmla="*/ 148 w 1411"/>
                    <a:gd name="T25" fmla="*/ 54 h 1336"/>
                    <a:gd name="T26" fmla="*/ 227 w 1411"/>
                    <a:gd name="T27" fmla="*/ 5 h 1336"/>
                    <a:gd name="T28" fmla="*/ 376 w 1411"/>
                    <a:gd name="T29" fmla="*/ 13 h 1336"/>
                    <a:gd name="T30" fmla="*/ 434 w 1411"/>
                    <a:gd name="T31" fmla="*/ 66 h 1336"/>
                    <a:gd name="T32" fmla="*/ 498 w 1411"/>
                    <a:gd name="T33" fmla="*/ 0 h 1336"/>
                    <a:gd name="T34" fmla="*/ 564 w 1411"/>
                    <a:gd name="T35" fmla="*/ 76 h 1336"/>
                    <a:gd name="T36" fmla="*/ 631 w 1411"/>
                    <a:gd name="T37" fmla="*/ 43 h 1336"/>
                    <a:gd name="T38" fmla="*/ 739 w 1411"/>
                    <a:gd name="T39" fmla="*/ 111 h 1336"/>
                    <a:gd name="T40" fmla="*/ 771 w 1411"/>
                    <a:gd name="T41" fmla="*/ 119 h 1336"/>
                    <a:gd name="T42" fmla="*/ 795 w 1411"/>
                    <a:gd name="T43" fmla="*/ 144 h 1336"/>
                    <a:gd name="T44" fmla="*/ 779 w 1411"/>
                    <a:gd name="T45" fmla="*/ 188 h 1336"/>
                    <a:gd name="T46" fmla="*/ 838 w 1411"/>
                    <a:gd name="T47" fmla="*/ 249 h 1336"/>
                    <a:gd name="T48" fmla="*/ 886 w 1411"/>
                    <a:gd name="T49" fmla="*/ 327 h 1336"/>
                    <a:gd name="T50" fmla="*/ 898 w 1411"/>
                    <a:gd name="T51" fmla="*/ 417 h 1336"/>
                    <a:gd name="T52" fmla="*/ 1062 w 1411"/>
                    <a:gd name="T53" fmla="*/ 486 h 1336"/>
                    <a:gd name="T54" fmla="*/ 1173 w 1411"/>
                    <a:gd name="T55" fmla="*/ 669 h 1336"/>
                    <a:gd name="T56" fmla="*/ 1223 w 1411"/>
                    <a:gd name="T57" fmla="*/ 637 h 1336"/>
                    <a:gd name="T58" fmla="*/ 1280 w 1411"/>
                    <a:gd name="T59" fmla="*/ 723 h 1336"/>
                    <a:gd name="T60" fmla="*/ 1308 w 1411"/>
                    <a:gd name="T61" fmla="*/ 741 h 1336"/>
                    <a:gd name="T62" fmla="*/ 1408 w 1411"/>
                    <a:gd name="T63" fmla="*/ 816 h 1336"/>
                    <a:gd name="T64" fmla="*/ 1411 w 1411"/>
                    <a:gd name="T65" fmla="*/ 894 h 1336"/>
                    <a:gd name="T66" fmla="*/ 1379 w 1411"/>
                    <a:gd name="T67" fmla="*/ 906 h 1336"/>
                    <a:gd name="T68" fmla="*/ 1342 w 1411"/>
                    <a:gd name="T69" fmla="*/ 997 h 1336"/>
                    <a:gd name="T70" fmla="*/ 1282 w 1411"/>
                    <a:gd name="T71" fmla="*/ 1109 h 1336"/>
                    <a:gd name="T72" fmla="*/ 1185 w 1411"/>
                    <a:gd name="T73" fmla="*/ 1136 h 1336"/>
                    <a:gd name="T74" fmla="*/ 1182 w 1411"/>
                    <a:gd name="T75" fmla="*/ 1309 h 1336"/>
                    <a:gd name="T76" fmla="*/ 1082 w 1411"/>
                    <a:gd name="T77" fmla="*/ 1287 h 1336"/>
                    <a:gd name="T78" fmla="*/ 906 w 1411"/>
                    <a:gd name="T79" fmla="*/ 1333 h 1336"/>
                    <a:gd name="T80" fmla="*/ 918 w 1411"/>
                    <a:gd name="T81" fmla="*/ 1233 h 1336"/>
                    <a:gd name="T82" fmla="*/ 1000 w 1411"/>
                    <a:gd name="T83" fmla="*/ 1142 h 1336"/>
                    <a:gd name="T84" fmla="*/ 961 w 1411"/>
                    <a:gd name="T85" fmla="*/ 1063 h 1336"/>
                    <a:gd name="T86" fmla="*/ 891 w 1411"/>
                    <a:gd name="T87" fmla="*/ 909 h 1336"/>
                    <a:gd name="T88" fmla="*/ 797 w 1411"/>
                    <a:gd name="T89" fmla="*/ 906 h 1336"/>
                    <a:gd name="T90" fmla="*/ 579 w 1411"/>
                    <a:gd name="T91" fmla="*/ 979 h 1336"/>
                    <a:gd name="T92" fmla="*/ 595 w 1411"/>
                    <a:gd name="T93" fmla="*/ 1030 h 1336"/>
                    <a:gd name="T94" fmla="*/ 561 w 1411"/>
                    <a:gd name="T95" fmla="*/ 1103 h 1336"/>
                    <a:gd name="T96" fmla="*/ 536 w 1411"/>
                    <a:gd name="T97" fmla="*/ 1103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11" h="1336">
                      <a:moveTo>
                        <a:pt x="536" y="1103"/>
                      </a:moveTo>
                      <a:lnTo>
                        <a:pt x="536" y="1080"/>
                      </a:lnTo>
                      <a:lnTo>
                        <a:pt x="509" y="1040"/>
                      </a:lnTo>
                      <a:lnTo>
                        <a:pt x="381" y="1004"/>
                      </a:lnTo>
                      <a:lnTo>
                        <a:pt x="306" y="1004"/>
                      </a:lnTo>
                      <a:lnTo>
                        <a:pt x="248" y="971"/>
                      </a:lnTo>
                      <a:lnTo>
                        <a:pt x="133" y="962"/>
                      </a:lnTo>
                      <a:lnTo>
                        <a:pt x="133" y="962"/>
                      </a:lnTo>
                      <a:lnTo>
                        <a:pt x="97" y="950"/>
                      </a:lnTo>
                      <a:lnTo>
                        <a:pt x="97" y="950"/>
                      </a:lnTo>
                      <a:lnTo>
                        <a:pt x="88" y="922"/>
                      </a:lnTo>
                      <a:lnTo>
                        <a:pt x="54" y="901"/>
                      </a:lnTo>
                      <a:lnTo>
                        <a:pt x="45" y="859"/>
                      </a:lnTo>
                      <a:lnTo>
                        <a:pt x="27" y="835"/>
                      </a:lnTo>
                      <a:lnTo>
                        <a:pt x="30" y="771"/>
                      </a:lnTo>
                      <a:lnTo>
                        <a:pt x="0" y="713"/>
                      </a:lnTo>
                      <a:lnTo>
                        <a:pt x="6" y="674"/>
                      </a:lnTo>
                      <a:lnTo>
                        <a:pt x="42" y="665"/>
                      </a:lnTo>
                      <a:lnTo>
                        <a:pt x="42" y="632"/>
                      </a:lnTo>
                      <a:lnTo>
                        <a:pt x="15" y="583"/>
                      </a:lnTo>
                      <a:lnTo>
                        <a:pt x="30" y="462"/>
                      </a:lnTo>
                      <a:lnTo>
                        <a:pt x="106" y="302"/>
                      </a:lnTo>
                      <a:lnTo>
                        <a:pt x="124" y="175"/>
                      </a:lnTo>
                      <a:lnTo>
                        <a:pt x="151" y="150"/>
                      </a:lnTo>
                      <a:lnTo>
                        <a:pt x="166" y="117"/>
                      </a:lnTo>
                      <a:lnTo>
                        <a:pt x="148" y="54"/>
                      </a:lnTo>
                      <a:lnTo>
                        <a:pt x="148" y="54"/>
                      </a:lnTo>
                      <a:lnTo>
                        <a:pt x="227" y="5"/>
                      </a:lnTo>
                      <a:lnTo>
                        <a:pt x="328" y="4"/>
                      </a:lnTo>
                      <a:lnTo>
                        <a:pt x="376" y="13"/>
                      </a:lnTo>
                      <a:lnTo>
                        <a:pt x="398" y="72"/>
                      </a:lnTo>
                      <a:lnTo>
                        <a:pt x="434" y="66"/>
                      </a:lnTo>
                      <a:lnTo>
                        <a:pt x="442" y="75"/>
                      </a:lnTo>
                      <a:lnTo>
                        <a:pt x="498" y="0"/>
                      </a:lnTo>
                      <a:lnTo>
                        <a:pt x="517" y="44"/>
                      </a:lnTo>
                      <a:lnTo>
                        <a:pt x="564" y="76"/>
                      </a:lnTo>
                      <a:lnTo>
                        <a:pt x="599" y="67"/>
                      </a:lnTo>
                      <a:lnTo>
                        <a:pt x="631" y="43"/>
                      </a:lnTo>
                      <a:lnTo>
                        <a:pt x="711" y="128"/>
                      </a:lnTo>
                      <a:lnTo>
                        <a:pt x="739" y="111"/>
                      </a:lnTo>
                      <a:lnTo>
                        <a:pt x="745" y="145"/>
                      </a:lnTo>
                      <a:lnTo>
                        <a:pt x="771" y="119"/>
                      </a:lnTo>
                      <a:lnTo>
                        <a:pt x="764" y="143"/>
                      </a:lnTo>
                      <a:lnTo>
                        <a:pt x="795" y="144"/>
                      </a:lnTo>
                      <a:lnTo>
                        <a:pt x="767" y="159"/>
                      </a:lnTo>
                      <a:lnTo>
                        <a:pt x="779" y="188"/>
                      </a:lnTo>
                      <a:lnTo>
                        <a:pt x="825" y="215"/>
                      </a:lnTo>
                      <a:lnTo>
                        <a:pt x="838" y="249"/>
                      </a:lnTo>
                      <a:lnTo>
                        <a:pt x="892" y="302"/>
                      </a:lnTo>
                      <a:lnTo>
                        <a:pt x="886" y="327"/>
                      </a:lnTo>
                      <a:lnTo>
                        <a:pt x="914" y="401"/>
                      </a:lnTo>
                      <a:lnTo>
                        <a:pt x="898" y="417"/>
                      </a:lnTo>
                      <a:lnTo>
                        <a:pt x="994" y="498"/>
                      </a:lnTo>
                      <a:lnTo>
                        <a:pt x="1062" y="486"/>
                      </a:lnTo>
                      <a:lnTo>
                        <a:pt x="1120" y="526"/>
                      </a:lnTo>
                      <a:lnTo>
                        <a:pt x="1173" y="669"/>
                      </a:lnTo>
                      <a:lnTo>
                        <a:pt x="1228" y="651"/>
                      </a:lnTo>
                      <a:lnTo>
                        <a:pt x="1223" y="637"/>
                      </a:lnTo>
                      <a:lnTo>
                        <a:pt x="1260" y="627"/>
                      </a:lnTo>
                      <a:lnTo>
                        <a:pt x="1280" y="723"/>
                      </a:lnTo>
                      <a:lnTo>
                        <a:pt x="1301" y="717"/>
                      </a:lnTo>
                      <a:lnTo>
                        <a:pt x="1308" y="741"/>
                      </a:lnTo>
                      <a:lnTo>
                        <a:pt x="1329" y="735"/>
                      </a:lnTo>
                      <a:lnTo>
                        <a:pt x="1408" y="816"/>
                      </a:lnTo>
                      <a:lnTo>
                        <a:pt x="1392" y="857"/>
                      </a:lnTo>
                      <a:lnTo>
                        <a:pt x="1411" y="894"/>
                      </a:lnTo>
                      <a:lnTo>
                        <a:pt x="1411" y="894"/>
                      </a:lnTo>
                      <a:lnTo>
                        <a:pt x="1379" y="906"/>
                      </a:lnTo>
                      <a:lnTo>
                        <a:pt x="1372" y="951"/>
                      </a:lnTo>
                      <a:lnTo>
                        <a:pt x="1342" y="997"/>
                      </a:lnTo>
                      <a:lnTo>
                        <a:pt x="1336" y="1109"/>
                      </a:lnTo>
                      <a:lnTo>
                        <a:pt x="1282" y="1109"/>
                      </a:lnTo>
                      <a:lnTo>
                        <a:pt x="1251" y="1079"/>
                      </a:lnTo>
                      <a:lnTo>
                        <a:pt x="1185" y="1136"/>
                      </a:lnTo>
                      <a:lnTo>
                        <a:pt x="1161" y="1194"/>
                      </a:lnTo>
                      <a:lnTo>
                        <a:pt x="1182" y="1309"/>
                      </a:lnTo>
                      <a:lnTo>
                        <a:pt x="1115" y="1309"/>
                      </a:lnTo>
                      <a:lnTo>
                        <a:pt x="1082" y="1287"/>
                      </a:lnTo>
                      <a:lnTo>
                        <a:pt x="988" y="1336"/>
                      </a:lnTo>
                      <a:lnTo>
                        <a:pt x="906" y="1333"/>
                      </a:lnTo>
                      <a:lnTo>
                        <a:pt x="864" y="1297"/>
                      </a:lnTo>
                      <a:lnTo>
                        <a:pt x="918" y="1233"/>
                      </a:lnTo>
                      <a:lnTo>
                        <a:pt x="918" y="1181"/>
                      </a:lnTo>
                      <a:lnTo>
                        <a:pt x="1000" y="1142"/>
                      </a:lnTo>
                      <a:lnTo>
                        <a:pt x="1012" y="1094"/>
                      </a:lnTo>
                      <a:lnTo>
                        <a:pt x="961" y="1063"/>
                      </a:lnTo>
                      <a:lnTo>
                        <a:pt x="946" y="1006"/>
                      </a:lnTo>
                      <a:lnTo>
                        <a:pt x="891" y="909"/>
                      </a:lnTo>
                      <a:lnTo>
                        <a:pt x="855" y="924"/>
                      </a:lnTo>
                      <a:lnTo>
                        <a:pt x="797" y="906"/>
                      </a:lnTo>
                      <a:lnTo>
                        <a:pt x="601" y="933"/>
                      </a:lnTo>
                      <a:lnTo>
                        <a:pt x="579" y="979"/>
                      </a:lnTo>
                      <a:lnTo>
                        <a:pt x="555" y="994"/>
                      </a:lnTo>
                      <a:lnTo>
                        <a:pt x="595" y="1030"/>
                      </a:lnTo>
                      <a:lnTo>
                        <a:pt x="595" y="1079"/>
                      </a:lnTo>
                      <a:lnTo>
                        <a:pt x="561" y="1103"/>
                      </a:lnTo>
                      <a:lnTo>
                        <a:pt x="561" y="1103"/>
                      </a:lnTo>
                      <a:lnTo>
                        <a:pt x="536" y="1103"/>
                      </a:lnTo>
                      <a:close/>
                    </a:path>
                  </a:pathLst>
                </a:custGeom>
                <a:solidFill>
                  <a:srgbClr val="D34817"/>
                </a:solid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800" dirty="0">
                    <a:solidFill>
                      <a:prstClr val="black"/>
                    </a:solidFill>
                  </a:endParaRPr>
                </a:p>
              </p:txBody>
            </p:sp>
            <p:sp>
              <p:nvSpPr>
                <p:cNvPr id="270" name="Južno-Banatski" descr="{&quot;Key&quot;:&quot;južno-banatski&quot;,&quot;Name&quot;:&quot;Južno-Banatski&quot;,&quot;Value&quot;:1.0,&quot;Formula&quot;:&quot;&quot;,&quot;Text&quot;:&quot;&quot;,&quot;OfficeApplication&quot;:1,&quot;HasValue&quot;:true}">
                  <a:extLst>
                    <a:ext uri="{FF2B5EF4-FFF2-40B4-BE49-F238E27FC236}">
                      <a16:creationId xmlns:a16="http://schemas.microsoft.com/office/drawing/2014/main" id="{372FA6D3-DBF8-426A-8389-18B090740D96}"/>
                    </a:ext>
                  </a:extLst>
                </p:cNvPr>
                <p:cNvSpPr>
                  <a:spLocks/>
                </p:cNvSpPr>
                <p:nvPr/>
              </p:nvSpPr>
              <p:spPr bwMode="auto">
                <a:xfrm>
                  <a:off x="6561" y="1328"/>
                  <a:ext cx="706" cy="586"/>
                </a:xfrm>
                <a:custGeom>
                  <a:avLst/>
                  <a:gdLst>
                    <a:gd name="T0" fmla="*/ 582 w 1856"/>
                    <a:gd name="T1" fmla="*/ 1532 h 1541"/>
                    <a:gd name="T2" fmla="*/ 434 w 1856"/>
                    <a:gd name="T3" fmla="*/ 1369 h 1541"/>
                    <a:gd name="T4" fmla="*/ 347 w 1856"/>
                    <a:gd name="T5" fmla="*/ 1250 h 1541"/>
                    <a:gd name="T6" fmla="*/ 330 w 1856"/>
                    <a:gd name="T7" fmla="*/ 946 h 1541"/>
                    <a:gd name="T8" fmla="*/ 221 w 1856"/>
                    <a:gd name="T9" fmla="*/ 936 h 1541"/>
                    <a:gd name="T10" fmla="*/ 183 w 1856"/>
                    <a:gd name="T11" fmla="*/ 816 h 1541"/>
                    <a:gd name="T12" fmla="*/ 70 w 1856"/>
                    <a:gd name="T13" fmla="*/ 707 h 1541"/>
                    <a:gd name="T14" fmla="*/ 0 w 1856"/>
                    <a:gd name="T15" fmla="*/ 560 h 1541"/>
                    <a:gd name="T16" fmla="*/ 9 w 1856"/>
                    <a:gd name="T17" fmla="*/ 559 h 1541"/>
                    <a:gd name="T18" fmla="*/ 22 w 1856"/>
                    <a:gd name="T19" fmla="*/ 520 h 1541"/>
                    <a:gd name="T20" fmla="*/ 49 w 1856"/>
                    <a:gd name="T21" fmla="*/ 399 h 1541"/>
                    <a:gd name="T22" fmla="*/ 115 w 1856"/>
                    <a:gd name="T23" fmla="*/ 302 h 1541"/>
                    <a:gd name="T24" fmla="*/ 221 w 1856"/>
                    <a:gd name="T25" fmla="*/ 299 h 1541"/>
                    <a:gd name="T26" fmla="*/ 267 w 1856"/>
                    <a:gd name="T27" fmla="*/ 223 h 1541"/>
                    <a:gd name="T28" fmla="*/ 394 w 1856"/>
                    <a:gd name="T29" fmla="*/ 265 h 1541"/>
                    <a:gd name="T30" fmla="*/ 582 w 1856"/>
                    <a:gd name="T31" fmla="*/ 284 h 1541"/>
                    <a:gd name="T32" fmla="*/ 706 w 1856"/>
                    <a:gd name="T33" fmla="*/ 220 h 1541"/>
                    <a:gd name="T34" fmla="*/ 651 w 1856"/>
                    <a:gd name="T35" fmla="*/ 150 h 1541"/>
                    <a:gd name="T36" fmla="*/ 821 w 1856"/>
                    <a:gd name="T37" fmla="*/ 54 h 1541"/>
                    <a:gd name="T38" fmla="*/ 977 w 1856"/>
                    <a:gd name="T39" fmla="*/ 8 h 1541"/>
                    <a:gd name="T40" fmla="*/ 980 w 1856"/>
                    <a:gd name="T41" fmla="*/ 17 h 1541"/>
                    <a:gd name="T42" fmla="*/ 1051 w 1856"/>
                    <a:gd name="T43" fmla="*/ 35 h 1541"/>
                    <a:gd name="T44" fmla="*/ 1108 w 1856"/>
                    <a:gd name="T45" fmla="*/ 82 h 1541"/>
                    <a:gd name="T46" fmla="*/ 1211 w 1856"/>
                    <a:gd name="T47" fmla="*/ 16 h 1541"/>
                    <a:gd name="T48" fmla="*/ 1234 w 1856"/>
                    <a:gd name="T49" fmla="*/ 17 h 1541"/>
                    <a:gd name="T50" fmla="*/ 1243 w 1856"/>
                    <a:gd name="T51" fmla="*/ 55 h 1541"/>
                    <a:gd name="T52" fmla="*/ 1287 w 1856"/>
                    <a:gd name="T53" fmla="*/ 130 h 1541"/>
                    <a:gd name="T54" fmla="*/ 1303 w 1856"/>
                    <a:gd name="T55" fmla="*/ 188 h 1541"/>
                    <a:gd name="T56" fmla="*/ 1395 w 1856"/>
                    <a:gd name="T57" fmla="*/ 236 h 1541"/>
                    <a:gd name="T58" fmla="*/ 1477 w 1856"/>
                    <a:gd name="T59" fmla="*/ 213 h 1541"/>
                    <a:gd name="T60" fmla="*/ 1547 w 1856"/>
                    <a:gd name="T61" fmla="*/ 245 h 1541"/>
                    <a:gd name="T62" fmla="*/ 1609 w 1856"/>
                    <a:gd name="T63" fmla="*/ 239 h 1541"/>
                    <a:gd name="T64" fmla="*/ 1730 w 1856"/>
                    <a:gd name="T65" fmla="*/ 324 h 1541"/>
                    <a:gd name="T66" fmla="*/ 1787 w 1856"/>
                    <a:gd name="T67" fmla="*/ 377 h 1541"/>
                    <a:gd name="T68" fmla="*/ 1802 w 1856"/>
                    <a:gd name="T69" fmla="*/ 447 h 1541"/>
                    <a:gd name="T70" fmla="*/ 1711 w 1856"/>
                    <a:gd name="T71" fmla="*/ 520 h 1541"/>
                    <a:gd name="T72" fmla="*/ 1689 w 1856"/>
                    <a:gd name="T73" fmla="*/ 599 h 1541"/>
                    <a:gd name="T74" fmla="*/ 1686 w 1856"/>
                    <a:gd name="T75" fmla="*/ 671 h 1541"/>
                    <a:gd name="T76" fmla="*/ 1605 w 1856"/>
                    <a:gd name="T77" fmla="*/ 679 h 1541"/>
                    <a:gd name="T78" fmla="*/ 1561 w 1856"/>
                    <a:gd name="T79" fmla="*/ 697 h 1541"/>
                    <a:gd name="T80" fmla="*/ 1574 w 1856"/>
                    <a:gd name="T81" fmla="*/ 751 h 1541"/>
                    <a:gd name="T82" fmla="*/ 1619 w 1856"/>
                    <a:gd name="T83" fmla="*/ 791 h 1541"/>
                    <a:gd name="T84" fmla="*/ 1658 w 1856"/>
                    <a:gd name="T85" fmla="*/ 851 h 1541"/>
                    <a:gd name="T86" fmla="*/ 1832 w 1856"/>
                    <a:gd name="T87" fmla="*/ 918 h 1541"/>
                    <a:gd name="T88" fmla="*/ 1856 w 1856"/>
                    <a:gd name="T89" fmla="*/ 1014 h 1541"/>
                    <a:gd name="T90" fmla="*/ 1749 w 1856"/>
                    <a:gd name="T91" fmla="*/ 1054 h 1541"/>
                    <a:gd name="T92" fmla="*/ 1705 w 1856"/>
                    <a:gd name="T93" fmla="*/ 1062 h 1541"/>
                    <a:gd name="T94" fmla="*/ 1660 w 1856"/>
                    <a:gd name="T95" fmla="*/ 1056 h 1541"/>
                    <a:gd name="T96" fmla="*/ 1606 w 1856"/>
                    <a:gd name="T97" fmla="*/ 1061 h 1541"/>
                    <a:gd name="T98" fmla="*/ 1529 w 1856"/>
                    <a:gd name="T99" fmla="*/ 1096 h 1541"/>
                    <a:gd name="T100" fmla="*/ 1520 w 1856"/>
                    <a:gd name="T101" fmla="*/ 1118 h 1541"/>
                    <a:gd name="T102" fmla="*/ 1524 w 1856"/>
                    <a:gd name="T103" fmla="*/ 1137 h 1541"/>
                    <a:gd name="T104" fmla="*/ 1527 w 1856"/>
                    <a:gd name="T105" fmla="*/ 1148 h 1541"/>
                    <a:gd name="T106" fmla="*/ 1530 w 1856"/>
                    <a:gd name="T107" fmla="*/ 1161 h 1541"/>
                    <a:gd name="T108" fmla="*/ 1236 w 1856"/>
                    <a:gd name="T109" fmla="*/ 1306 h 1541"/>
                    <a:gd name="T110" fmla="*/ 1131 w 1856"/>
                    <a:gd name="T111" fmla="*/ 1371 h 1541"/>
                    <a:gd name="T112" fmla="*/ 1019 w 1856"/>
                    <a:gd name="T113" fmla="*/ 1402 h 1541"/>
                    <a:gd name="T114" fmla="*/ 994 w 1856"/>
                    <a:gd name="T115" fmla="*/ 1399 h 1541"/>
                    <a:gd name="T116" fmla="*/ 942 w 1856"/>
                    <a:gd name="T117" fmla="*/ 1406 h 1541"/>
                    <a:gd name="T118" fmla="*/ 740 w 1856"/>
                    <a:gd name="T119" fmla="*/ 1533 h 1541"/>
                    <a:gd name="T120" fmla="*/ 655 w 1856"/>
                    <a:gd name="T121" fmla="*/ 1541 h 1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56" h="1541">
                      <a:moveTo>
                        <a:pt x="632" y="1540"/>
                      </a:moveTo>
                      <a:lnTo>
                        <a:pt x="582" y="1532"/>
                      </a:lnTo>
                      <a:lnTo>
                        <a:pt x="520" y="1492"/>
                      </a:lnTo>
                      <a:lnTo>
                        <a:pt x="434" y="1369"/>
                      </a:lnTo>
                      <a:lnTo>
                        <a:pt x="367" y="1323"/>
                      </a:lnTo>
                      <a:lnTo>
                        <a:pt x="347" y="1250"/>
                      </a:lnTo>
                      <a:lnTo>
                        <a:pt x="381" y="1151"/>
                      </a:lnTo>
                      <a:lnTo>
                        <a:pt x="330" y="946"/>
                      </a:lnTo>
                      <a:lnTo>
                        <a:pt x="305" y="933"/>
                      </a:lnTo>
                      <a:lnTo>
                        <a:pt x="221" y="936"/>
                      </a:lnTo>
                      <a:lnTo>
                        <a:pt x="179" y="842"/>
                      </a:lnTo>
                      <a:lnTo>
                        <a:pt x="183" y="816"/>
                      </a:lnTo>
                      <a:lnTo>
                        <a:pt x="100" y="779"/>
                      </a:lnTo>
                      <a:lnTo>
                        <a:pt x="70" y="707"/>
                      </a:lnTo>
                      <a:lnTo>
                        <a:pt x="3" y="643"/>
                      </a:lnTo>
                      <a:lnTo>
                        <a:pt x="0" y="560"/>
                      </a:lnTo>
                      <a:lnTo>
                        <a:pt x="0" y="560"/>
                      </a:lnTo>
                      <a:lnTo>
                        <a:pt x="9" y="559"/>
                      </a:lnTo>
                      <a:lnTo>
                        <a:pt x="9" y="559"/>
                      </a:lnTo>
                      <a:lnTo>
                        <a:pt x="22" y="520"/>
                      </a:lnTo>
                      <a:lnTo>
                        <a:pt x="55" y="495"/>
                      </a:lnTo>
                      <a:lnTo>
                        <a:pt x="49" y="399"/>
                      </a:lnTo>
                      <a:lnTo>
                        <a:pt x="79" y="341"/>
                      </a:lnTo>
                      <a:lnTo>
                        <a:pt x="115" y="302"/>
                      </a:lnTo>
                      <a:lnTo>
                        <a:pt x="143" y="287"/>
                      </a:lnTo>
                      <a:lnTo>
                        <a:pt x="221" y="299"/>
                      </a:lnTo>
                      <a:lnTo>
                        <a:pt x="243" y="235"/>
                      </a:lnTo>
                      <a:lnTo>
                        <a:pt x="267" y="223"/>
                      </a:lnTo>
                      <a:lnTo>
                        <a:pt x="288" y="247"/>
                      </a:lnTo>
                      <a:lnTo>
                        <a:pt x="394" y="265"/>
                      </a:lnTo>
                      <a:lnTo>
                        <a:pt x="512" y="386"/>
                      </a:lnTo>
                      <a:lnTo>
                        <a:pt x="582" y="284"/>
                      </a:lnTo>
                      <a:lnTo>
                        <a:pt x="663" y="232"/>
                      </a:lnTo>
                      <a:lnTo>
                        <a:pt x="706" y="220"/>
                      </a:lnTo>
                      <a:lnTo>
                        <a:pt x="718" y="193"/>
                      </a:lnTo>
                      <a:lnTo>
                        <a:pt x="651" y="150"/>
                      </a:lnTo>
                      <a:lnTo>
                        <a:pt x="751" y="111"/>
                      </a:lnTo>
                      <a:lnTo>
                        <a:pt x="821" y="54"/>
                      </a:lnTo>
                      <a:lnTo>
                        <a:pt x="954" y="32"/>
                      </a:lnTo>
                      <a:lnTo>
                        <a:pt x="977" y="8"/>
                      </a:lnTo>
                      <a:lnTo>
                        <a:pt x="977" y="8"/>
                      </a:lnTo>
                      <a:lnTo>
                        <a:pt x="980" y="17"/>
                      </a:lnTo>
                      <a:lnTo>
                        <a:pt x="1054" y="0"/>
                      </a:lnTo>
                      <a:lnTo>
                        <a:pt x="1051" y="35"/>
                      </a:lnTo>
                      <a:lnTo>
                        <a:pt x="1083" y="33"/>
                      </a:lnTo>
                      <a:lnTo>
                        <a:pt x="1108" y="82"/>
                      </a:lnTo>
                      <a:lnTo>
                        <a:pt x="1186" y="60"/>
                      </a:lnTo>
                      <a:lnTo>
                        <a:pt x="1211" y="16"/>
                      </a:lnTo>
                      <a:lnTo>
                        <a:pt x="1220" y="28"/>
                      </a:lnTo>
                      <a:lnTo>
                        <a:pt x="1234" y="17"/>
                      </a:lnTo>
                      <a:lnTo>
                        <a:pt x="1248" y="26"/>
                      </a:lnTo>
                      <a:lnTo>
                        <a:pt x="1243" y="55"/>
                      </a:lnTo>
                      <a:lnTo>
                        <a:pt x="1259" y="102"/>
                      </a:lnTo>
                      <a:lnTo>
                        <a:pt x="1287" y="130"/>
                      </a:lnTo>
                      <a:lnTo>
                        <a:pt x="1279" y="152"/>
                      </a:lnTo>
                      <a:lnTo>
                        <a:pt x="1303" y="188"/>
                      </a:lnTo>
                      <a:lnTo>
                        <a:pt x="1318" y="184"/>
                      </a:lnTo>
                      <a:lnTo>
                        <a:pt x="1395" y="236"/>
                      </a:lnTo>
                      <a:lnTo>
                        <a:pt x="1422" y="207"/>
                      </a:lnTo>
                      <a:lnTo>
                        <a:pt x="1477" y="213"/>
                      </a:lnTo>
                      <a:lnTo>
                        <a:pt x="1531" y="253"/>
                      </a:lnTo>
                      <a:lnTo>
                        <a:pt x="1547" y="245"/>
                      </a:lnTo>
                      <a:lnTo>
                        <a:pt x="1588" y="263"/>
                      </a:lnTo>
                      <a:lnTo>
                        <a:pt x="1609" y="239"/>
                      </a:lnTo>
                      <a:lnTo>
                        <a:pt x="1655" y="295"/>
                      </a:lnTo>
                      <a:lnTo>
                        <a:pt x="1730" y="324"/>
                      </a:lnTo>
                      <a:lnTo>
                        <a:pt x="1751" y="371"/>
                      </a:lnTo>
                      <a:lnTo>
                        <a:pt x="1787" y="377"/>
                      </a:lnTo>
                      <a:lnTo>
                        <a:pt x="1804" y="419"/>
                      </a:lnTo>
                      <a:lnTo>
                        <a:pt x="1802" y="447"/>
                      </a:lnTo>
                      <a:lnTo>
                        <a:pt x="1723" y="485"/>
                      </a:lnTo>
                      <a:lnTo>
                        <a:pt x="1711" y="520"/>
                      </a:lnTo>
                      <a:lnTo>
                        <a:pt x="1731" y="553"/>
                      </a:lnTo>
                      <a:lnTo>
                        <a:pt x="1689" y="599"/>
                      </a:lnTo>
                      <a:lnTo>
                        <a:pt x="1678" y="635"/>
                      </a:lnTo>
                      <a:lnTo>
                        <a:pt x="1686" y="671"/>
                      </a:lnTo>
                      <a:lnTo>
                        <a:pt x="1632" y="688"/>
                      </a:lnTo>
                      <a:lnTo>
                        <a:pt x="1605" y="679"/>
                      </a:lnTo>
                      <a:lnTo>
                        <a:pt x="1588" y="699"/>
                      </a:lnTo>
                      <a:lnTo>
                        <a:pt x="1561" y="697"/>
                      </a:lnTo>
                      <a:lnTo>
                        <a:pt x="1531" y="714"/>
                      </a:lnTo>
                      <a:lnTo>
                        <a:pt x="1574" y="751"/>
                      </a:lnTo>
                      <a:lnTo>
                        <a:pt x="1568" y="757"/>
                      </a:lnTo>
                      <a:lnTo>
                        <a:pt x="1619" y="791"/>
                      </a:lnTo>
                      <a:lnTo>
                        <a:pt x="1607" y="809"/>
                      </a:lnTo>
                      <a:lnTo>
                        <a:pt x="1658" y="851"/>
                      </a:lnTo>
                      <a:lnTo>
                        <a:pt x="1710" y="855"/>
                      </a:lnTo>
                      <a:lnTo>
                        <a:pt x="1832" y="918"/>
                      </a:lnTo>
                      <a:lnTo>
                        <a:pt x="1844" y="935"/>
                      </a:lnTo>
                      <a:lnTo>
                        <a:pt x="1856" y="1014"/>
                      </a:lnTo>
                      <a:lnTo>
                        <a:pt x="1775" y="1034"/>
                      </a:lnTo>
                      <a:lnTo>
                        <a:pt x="1749" y="1054"/>
                      </a:lnTo>
                      <a:lnTo>
                        <a:pt x="1710" y="1052"/>
                      </a:lnTo>
                      <a:lnTo>
                        <a:pt x="1705" y="1062"/>
                      </a:lnTo>
                      <a:lnTo>
                        <a:pt x="1680" y="1043"/>
                      </a:lnTo>
                      <a:lnTo>
                        <a:pt x="1660" y="1056"/>
                      </a:lnTo>
                      <a:lnTo>
                        <a:pt x="1639" y="1049"/>
                      </a:lnTo>
                      <a:lnTo>
                        <a:pt x="1606" y="1061"/>
                      </a:lnTo>
                      <a:lnTo>
                        <a:pt x="1547" y="1059"/>
                      </a:lnTo>
                      <a:lnTo>
                        <a:pt x="1529" y="1096"/>
                      </a:lnTo>
                      <a:lnTo>
                        <a:pt x="1536" y="1118"/>
                      </a:lnTo>
                      <a:lnTo>
                        <a:pt x="1520" y="1118"/>
                      </a:lnTo>
                      <a:lnTo>
                        <a:pt x="1533" y="1128"/>
                      </a:lnTo>
                      <a:lnTo>
                        <a:pt x="1524" y="1137"/>
                      </a:lnTo>
                      <a:lnTo>
                        <a:pt x="1539" y="1143"/>
                      </a:lnTo>
                      <a:lnTo>
                        <a:pt x="1527" y="1148"/>
                      </a:lnTo>
                      <a:lnTo>
                        <a:pt x="1530" y="1161"/>
                      </a:lnTo>
                      <a:lnTo>
                        <a:pt x="1530" y="1161"/>
                      </a:lnTo>
                      <a:lnTo>
                        <a:pt x="1306" y="1255"/>
                      </a:lnTo>
                      <a:lnTo>
                        <a:pt x="1236" y="1306"/>
                      </a:lnTo>
                      <a:lnTo>
                        <a:pt x="1197" y="1356"/>
                      </a:lnTo>
                      <a:lnTo>
                        <a:pt x="1131" y="1371"/>
                      </a:lnTo>
                      <a:lnTo>
                        <a:pt x="1071" y="1400"/>
                      </a:lnTo>
                      <a:lnTo>
                        <a:pt x="1019" y="1402"/>
                      </a:lnTo>
                      <a:lnTo>
                        <a:pt x="1019" y="1402"/>
                      </a:lnTo>
                      <a:lnTo>
                        <a:pt x="994" y="1399"/>
                      </a:lnTo>
                      <a:lnTo>
                        <a:pt x="994" y="1399"/>
                      </a:lnTo>
                      <a:lnTo>
                        <a:pt x="942" y="1406"/>
                      </a:lnTo>
                      <a:lnTo>
                        <a:pt x="827" y="1509"/>
                      </a:lnTo>
                      <a:lnTo>
                        <a:pt x="740" y="1533"/>
                      </a:lnTo>
                      <a:lnTo>
                        <a:pt x="655" y="1541"/>
                      </a:lnTo>
                      <a:lnTo>
                        <a:pt x="655" y="1541"/>
                      </a:lnTo>
                      <a:lnTo>
                        <a:pt x="632" y="1540"/>
                      </a:lnTo>
                      <a:close/>
                    </a:path>
                  </a:pathLst>
                </a:custGeom>
                <a:solidFill>
                  <a:srgbClr val="D34817"/>
                </a:solid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800" dirty="0">
                    <a:solidFill>
                      <a:prstClr val="black"/>
                    </a:solidFill>
                  </a:endParaRPr>
                </a:p>
              </p:txBody>
            </p:sp>
            <p:sp>
              <p:nvSpPr>
                <p:cNvPr id="271" name="Zapadno-Backi" descr="{&quot;Key&quot;:&quot;zapadno-backi&quot;,&quot;Name&quot;:&quot;Zapadno-Backi&quot;,&quot;Value&quot;:1.0,&quot;Formula&quot;:&quot;&quot;,&quot;Text&quot;:&quot;&quot;,&quot;OfficeApplication&quot;:1,&quot;HasValue&quot;:true}">
                  <a:extLst>
                    <a:ext uri="{FF2B5EF4-FFF2-40B4-BE49-F238E27FC236}">
                      <a16:creationId xmlns:a16="http://schemas.microsoft.com/office/drawing/2014/main" id="{1EDE2386-5AF6-4864-BF3D-F1D519370062}"/>
                    </a:ext>
                  </a:extLst>
                </p:cNvPr>
                <p:cNvSpPr>
                  <a:spLocks/>
                </p:cNvSpPr>
                <p:nvPr/>
              </p:nvSpPr>
              <p:spPr bwMode="auto">
                <a:xfrm>
                  <a:off x="5578" y="706"/>
                  <a:ext cx="493" cy="540"/>
                </a:xfrm>
                <a:custGeom>
                  <a:avLst/>
                  <a:gdLst>
                    <a:gd name="T0" fmla="*/ 1227 w 1299"/>
                    <a:gd name="T1" fmla="*/ 926 h 1420"/>
                    <a:gd name="T2" fmla="*/ 1230 w 1299"/>
                    <a:gd name="T3" fmla="*/ 1069 h 1420"/>
                    <a:gd name="T4" fmla="*/ 1160 w 1299"/>
                    <a:gd name="T5" fmla="*/ 1087 h 1420"/>
                    <a:gd name="T6" fmla="*/ 1106 w 1299"/>
                    <a:gd name="T7" fmla="*/ 1193 h 1420"/>
                    <a:gd name="T8" fmla="*/ 957 w 1299"/>
                    <a:gd name="T9" fmla="*/ 1205 h 1420"/>
                    <a:gd name="T10" fmla="*/ 912 w 1299"/>
                    <a:gd name="T11" fmla="*/ 1275 h 1420"/>
                    <a:gd name="T12" fmla="*/ 891 w 1299"/>
                    <a:gd name="T13" fmla="*/ 1347 h 1420"/>
                    <a:gd name="T14" fmla="*/ 909 w 1299"/>
                    <a:gd name="T15" fmla="*/ 1411 h 1420"/>
                    <a:gd name="T16" fmla="*/ 827 w 1299"/>
                    <a:gd name="T17" fmla="*/ 1393 h 1420"/>
                    <a:gd name="T18" fmla="*/ 758 w 1299"/>
                    <a:gd name="T19" fmla="*/ 1399 h 1420"/>
                    <a:gd name="T20" fmla="*/ 721 w 1299"/>
                    <a:gd name="T21" fmla="*/ 1374 h 1420"/>
                    <a:gd name="T22" fmla="*/ 606 w 1299"/>
                    <a:gd name="T23" fmla="*/ 1414 h 1420"/>
                    <a:gd name="T24" fmla="*/ 555 w 1299"/>
                    <a:gd name="T25" fmla="*/ 1371 h 1420"/>
                    <a:gd name="T26" fmla="*/ 467 w 1299"/>
                    <a:gd name="T27" fmla="*/ 1387 h 1420"/>
                    <a:gd name="T28" fmla="*/ 422 w 1299"/>
                    <a:gd name="T29" fmla="*/ 1329 h 1420"/>
                    <a:gd name="T30" fmla="*/ 358 w 1299"/>
                    <a:gd name="T31" fmla="*/ 1317 h 1420"/>
                    <a:gd name="T32" fmla="*/ 345 w 1299"/>
                    <a:gd name="T33" fmla="*/ 1276 h 1420"/>
                    <a:gd name="T34" fmla="*/ 371 w 1299"/>
                    <a:gd name="T35" fmla="*/ 1285 h 1420"/>
                    <a:gd name="T36" fmla="*/ 461 w 1299"/>
                    <a:gd name="T37" fmla="*/ 1250 h 1420"/>
                    <a:gd name="T38" fmla="*/ 409 w 1299"/>
                    <a:gd name="T39" fmla="*/ 1176 h 1420"/>
                    <a:gd name="T40" fmla="*/ 336 w 1299"/>
                    <a:gd name="T41" fmla="*/ 1117 h 1420"/>
                    <a:gd name="T42" fmla="*/ 285 w 1299"/>
                    <a:gd name="T43" fmla="*/ 1153 h 1420"/>
                    <a:gd name="T44" fmla="*/ 190 w 1299"/>
                    <a:gd name="T45" fmla="*/ 1156 h 1420"/>
                    <a:gd name="T46" fmla="*/ 134 w 1299"/>
                    <a:gd name="T47" fmla="*/ 1060 h 1420"/>
                    <a:gd name="T48" fmla="*/ 146 w 1299"/>
                    <a:gd name="T49" fmla="*/ 981 h 1420"/>
                    <a:gd name="T50" fmla="*/ 203 w 1299"/>
                    <a:gd name="T51" fmla="*/ 964 h 1420"/>
                    <a:gd name="T52" fmla="*/ 245 w 1299"/>
                    <a:gd name="T53" fmla="*/ 875 h 1420"/>
                    <a:gd name="T54" fmla="*/ 188 w 1299"/>
                    <a:gd name="T55" fmla="*/ 810 h 1420"/>
                    <a:gd name="T56" fmla="*/ 117 w 1299"/>
                    <a:gd name="T57" fmla="*/ 614 h 1420"/>
                    <a:gd name="T58" fmla="*/ 70 w 1299"/>
                    <a:gd name="T59" fmla="*/ 572 h 1420"/>
                    <a:gd name="T60" fmla="*/ 71 w 1299"/>
                    <a:gd name="T61" fmla="*/ 424 h 1420"/>
                    <a:gd name="T62" fmla="*/ 21 w 1299"/>
                    <a:gd name="T63" fmla="*/ 331 h 1420"/>
                    <a:gd name="T64" fmla="*/ 11 w 1299"/>
                    <a:gd name="T65" fmla="*/ 293 h 1420"/>
                    <a:gd name="T66" fmla="*/ 86 w 1299"/>
                    <a:gd name="T67" fmla="*/ 300 h 1420"/>
                    <a:gd name="T68" fmla="*/ 106 w 1299"/>
                    <a:gd name="T69" fmla="*/ 287 h 1420"/>
                    <a:gd name="T70" fmla="*/ 239 w 1299"/>
                    <a:gd name="T71" fmla="*/ 263 h 1420"/>
                    <a:gd name="T72" fmla="*/ 294 w 1299"/>
                    <a:gd name="T73" fmla="*/ 270 h 1420"/>
                    <a:gd name="T74" fmla="*/ 293 w 1299"/>
                    <a:gd name="T75" fmla="*/ 213 h 1420"/>
                    <a:gd name="T76" fmla="*/ 431 w 1299"/>
                    <a:gd name="T77" fmla="*/ 174 h 1420"/>
                    <a:gd name="T78" fmla="*/ 474 w 1299"/>
                    <a:gd name="T79" fmla="*/ 0 h 1420"/>
                    <a:gd name="T80" fmla="*/ 541 w 1299"/>
                    <a:gd name="T81" fmla="*/ 99 h 1420"/>
                    <a:gd name="T82" fmla="*/ 627 w 1299"/>
                    <a:gd name="T83" fmla="*/ 94 h 1420"/>
                    <a:gd name="T84" fmla="*/ 687 w 1299"/>
                    <a:gd name="T85" fmla="*/ 102 h 1420"/>
                    <a:gd name="T86" fmla="*/ 786 w 1299"/>
                    <a:gd name="T87" fmla="*/ 116 h 1420"/>
                    <a:gd name="T88" fmla="*/ 848 w 1299"/>
                    <a:gd name="T89" fmla="*/ 181 h 1420"/>
                    <a:gd name="T90" fmla="*/ 903 w 1299"/>
                    <a:gd name="T91" fmla="*/ 217 h 1420"/>
                    <a:gd name="T92" fmla="*/ 864 w 1299"/>
                    <a:gd name="T93" fmla="*/ 259 h 1420"/>
                    <a:gd name="T94" fmla="*/ 864 w 1299"/>
                    <a:gd name="T95" fmla="*/ 356 h 1420"/>
                    <a:gd name="T96" fmla="*/ 879 w 1299"/>
                    <a:gd name="T97" fmla="*/ 471 h 1420"/>
                    <a:gd name="T98" fmla="*/ 1006 w 1299"/>
                    <a:gd name="T99" fmla="*/ 641 h 1420"/>
                    <a:gd name="T100" fmla="*/ 1127 w 1299"/>
                    <a:gd name="T101" fmla="*/ 668 h 1420"/>
                    <a:gd name="T102" fmla="*/ 1224 w 1299"/>
                    <a:gd name="T103" fmla="*/ 750 h 1420"/>
                    <a:gd name="T104" fmla="*/ 1278 w 1299"/>
                    <a:gd name="T105" fmla="*/ 828 h 1420"/>
                    <a:gd name="T106" fmla="*/ 1227 w 1299"/>
                    <a:gd name="T107" fmla="*/ 922 h 1420"/>
                    <a:gd name="T108" fmla="*/ 1239 w 1299"/>
                    <a:gd name="T109" fmla="*/ 923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99" h="1420">
                      <a:moveTo>
                        <a:pt x="1239" y="923"/>
                      </a:moveTo>
                      <a:lnTo>
                        <a:pt x="1227" y="926"/>
                      </a:lnTo>
                      <a:lnTo>
                        <a:pt x="1190" y="1014"/>
                      </a:lnTo>
                      <a:lnTo>
                        <a:pt x="1230" y="1069"/>
                      </a:lnTo>
                      <a:lnTo>
                        <a:pt x="1221" y="1093"/>
                      </a:lnTo>
                      <a:lnTo>
                        <a:pt x="1160" y="1087"/>
                      </a:lnTo>
                      <a:lnTo>
                        <a:pt x="1142" y="1178"/>
                      </a:lnTo>
                      <a:lnTo>
                        <a:pt x="1106" y="1193"/>
                      </a:lnTo>
                      <a:lnTo>
                        <a:pt x="1027" y="1150"/>
                      </a:lnTo>
                      <a:lnTo>
                        <a:pt x="957" y="1205"/>
                      </a:lnTo>
                      <a:lnTo>
                        <a:pt x="951" y="1256"/>
                      </a:lnTo>
                      <a:lnTo>
                        <a:pt x="912" y="1275"/>
                      </a:lnTo>
                      <a:lnTo>
                        <a:pt x="876" y="1314"/>
                      </a:lnTo>
                      <a:lnTo>
                        <a:pt x="891" y="1347"/>
                      </a:lnTo>
                      <a:lnTo>
                        <a:pt x="927" y="1371"/>
                      </a:lnTo>
                      <a:lnTo>
                        <a:pt x="909" y="1411"/>
                      </a:lnTo>
                      <a:lnTo>
                        <a:pt x="879" y="1396"/>
                      </a:lnTo>
                      <a:lnTo>
                        <a:pt x="827" y="1393"/>
                      </a:lnTo>
                      <a:lnTo>
                        <a:pt x="788" y="1420"/>
                      </a:lnTo>
                      <a:lnTo>
                        <a:pt x="758" y="1399"/>
                      </a:lnTo>
                      <a:lnTo>
                        <a:pt x="742" y="1365"/>
                      </a:lnTo>
                      <a:lnTo>
                        <a:pt x="721" y="1374"/>
                      </a:lnTo>
                      <a:lnTo>
                        <a:pt x="709" y="1414"/>
                      </a:lnTo>
                      <a:lnTo>
                        <a:pt x="606" y="1414"/>
                      </a:lnTo>
                      <a:lnTo>
                        <a:pt x="594" y="1384"/>
                      </a:lnTo>
                      <a:lnTo>
                        <a:pt x="555" y="1371"/>
                      </a:lnTo>
                      <a:lnTo>
                        <a:pt x="512" y="1393"/>
                      </a:lnTo>
                      <a:lnTo>
                        <a:pt x="467" y="1387"/>
                      </a:lnTo>
                      <a:lnTo>
                        <a:pt x="488" y="1362"/>
                      </a:lnTo>
                      <a:lnTo>
                        <a:pt x="422" y="1329"/>
                      </a:lnTo>
                      <a:lnTo>
                        <a:pt x="400" y="1302"/>
                      </a:lnTo>
                      <a:lnTo>
                        <a:pt x="358" y="1317"/>
                      </a:lnTo>
                      <a:lnTo>
                        <a:pt x="337" y="1305"/>
                      </a:lnTo>
                      <a:lnTo>
                        <a:pt x="345" y="1276"/>
                      </a:lnTo>
                      <a:lnTo>
                        <a:pt x="345" y="1276"/>
                      </a:lnTo>
                      <a:lnTo>
                        <a:pt x="371" y="1285"/>
                      </a:lnTo>
                      <a:lnTo>
                        <a:pt x="439" y="1278"/>
                      </a:lnTo>
                      <a:lnTo>
                        <a:pt x="461" y="1250"/>
                      </a:lnTo>
                      <a:lnTo>
                        <a:pt x="465" y="1216"/>
                      </a:lnTo>
                      <a:lnTo>
                        <a:pt x="409" y="1176"/>
                      </a:lnTo>
                      <a:lnTo>
                        <a:pt x="356" y="1168"/>
                      </a:lnTo>
                      <a:lnTo>
                        <a:pt x="336" y="1117"/>
                      </a:lnTo>
                      <a:lnTo>
                        <a:pt x="300" y="1119"/>
                      </a:lnTo>
                      <a:lnTo>
                        <a:pt x="285" y="1153"/>
                      </a:lnTo>
                      <a:lnTo>
                        <a:pt x="221" y="1169"/>
                      </a:lnTo>
                      <a:lnTo>
                        <a:pt x="190" y="1156"/>
                      </a:lnTo>
                      <a:lnTo>
                        <a:pt x="128" y="1090"/>
                      </a:lnTo>
                      <a:lnTo>
                        <a:pt x="134" y="1060"/>
                      </a:lnTo>
                      <a:lnTo>
                        <a:pt x="164" y="1016"/>
                      </a:lnTo>
                      <a:lnTo>
                        <a:pt x="146" y="981"/>
                      </a:lnTo>
                      <a:lnTo>
                        <a:pt x="160" y="966"/>
                      </a:lnTo>
                      <a:lnTo>
                        <a:pt x="203" y="964"/>
                      </a:lnTo>
                      <a:lnTo>
                        <a:pt x="212" y="916"/>
                      </a:lnTo>
                      <a:lnTo>
                        <a:pt x="245" y="875"/>
                      </a:lnTo>
                      <a:lnTo>
                        <a:pt x="248" y="841"/>
                      </a:lnTo>
                      <a:lnTo>
                        <a:pt x="188" y="810"/>
                      </a:lnTo>
                      <a:lnTo>
                        <a:pt x="155" y="773"/>
                      </a:lnTo>
                      <a:lnTo>
                        <a:pt x="117" y="614"/>
                      </a:lnTo>
                      <a:lnTo>
                        <a:pt x="101" y="586"/>
                      </a:lnTo>
                      <a:lnTo>
                        <a:pt x="70" y="572"/>
                      </a:lnTo>
                      <a:lnTo>
                        <a:pt x="62" y="551"/>
                      </a:lnTo>
                      <a:lnTo>
                        <a:pt x="71" y="424"/>
                      </a:lnTo>
                      <a:lnTo>
                        <a:pt x="28" y="390"/>
                      </a:lnTo>
                      <a:lnTo>
                        <a:pt x="21" y="331"/>
                      </a:lnTo>
                      <a:lnTo>
                        <a:pt x="0" y="301"/>
                      </a:lnTo>
                      <a:lnTo>
                        <a:pt x="11" y="293"/>
                      </a:lnTo>
                      <a:lnTo>
                        <a:pt x="22" y="315"/>
                      </a:lnTo>
                      <a:lnTo>
                        <a:pt x="86" y="300"/>
                      </a:lnTo>
                      <a:lnTo>
                        <a:pt x="79" y="277"/>
                      </a:lnTo>
                      <a:lnTo>
                        <a:pt x="106" y="287"/>
                      </a:lnTo>
                      <a:lnTo>
                        <a:pt x="150" y="243"/>
                      </a:lnTo>
                      <a:lnTo>
                        <a:pt x="239" y="263"/>
                      </a:lnTo>
                      <a:lnTo>
                        <a:pt x="279" y="250"/>
                      </a:lnTo>
                      <a:lnTo>
                        <a:pt x="294" y="270"/>
                      </a:lnTo>
                      <a:lnTo>
                        <a:pt x="314" y="268"/>
                      </a:lnTo>
                      <a:lnTo>
                        <a:pt x="293" y="213"/>
                      </a:lnTo>
                      <a:lnTo>
                        <a:pt x="323" y="176"/>
                      </a:lnTo>
                      <a:lnTo>
                        <a:pt x="431" y="174"/>
                      </a:lnTo>
                      <a:lnTo>
                        <a:pt x="408" y="92"/>
                      </a:lnTo>
                      <a:lnTo>
                        <a:pt x="474" y="0"/>
                      </a:lnTo>
                      <a:lnTo>
                        <a:pt x="522" y="9"/>
                      </a:lnTo>
                      <a:lnTo>
                        <a:pt x="541" y="99"/>
                      </a:lnTo>
                      <a:lnTo>
                        <a:pt x="631" y="107"/>
                      </a:lnTo>
                      <a:lnTo>
                        <a:pt x="627" y="94"/>
                      </a:lnTo>
                      <a:lnTo>
                        <a:pt x="680" y="93"/>
                      </a:lnTo>
                      <a:lnTo>
                        <a:pt x="687" y="102"/>
                      </a:lnTo>
                      <a:lnTo>
                        <a:pt x="764" y="99"/>
                      </a:lnTo>
                      <a:lnTo>
                        <a:pt x="786" y="116"/>
                      </a:lnTo>
                      <a:lnTo>
                        <a:pt x="786" y="116"/>
                      </a:lnTo>
                      <a:lnTo>
                        <a:pt x="848" y="181"/>
                      </a:lnTo>
                      <a:lnTo>
                        <a:pt x="845" y="235"/>
                      </a:lnTo>
                      <a:lnTo>
                        <a:pt x="903" y="217"/>
                      </a:lnTo>
                      <a:lnTo>
                        <a:pt x="891" y="250"/>
                      </a:lnTo>
                      <a:lnTo>
                        <a:pt x="864" y="259"/>
                      </a:lnTo>
                      <a:lnTo>
                        <a:pt x="833" y="296"/>
                      </a:lnTo>
                      <a:lnTo>
                        <a:pt x="864" y="356"/>
                      </a:lnTo>
                      <a:lnTo>
                        <a:pt x="854" y="405"/>
                      </a:lnTo>
                      <a:lnTo>
                        <a:pt x="879" y="471"/>
                      </a:lnTo>
                      <a:lnTo>
                        <a:pt x="976" y="571"/>
                      </a:lnTo>
                      <a:lnTo>
                        <a:pt x="1006" y="641"/>
                      </a:lnTo>
                      <a:lnTo>
                        <a:pt x="1091" y="722"/>
                      </a:lnTo>
                      <a:lnTo>
                        <a:pt x="1127" y="668"/>
                      </a:lnTo>
                      <a:lnTo>
                        <a:pt x="1227" y="719"/>
                      </a:lnTo>
                      <a:lnTo>
                        <a:pt x="1224" y="750"/>
                      </a:lnTo>
                      <a:lnTo>
                        <a:pt x="1197" y="774"/>
                      </a:lnTo>
                      <a:lnTo>
                        <a:pt x="1278" y="828"/>
                      </a:lnTo>
                      <a:lnTo>
                        <a:pt x="1299" y="871"/>
                      </a:lnTo>
                      <a:lnTo>
                        <a:pt x="1227" y="922"/>
                      </a:lnTo>
                      <a:lnTo>
                        <a:pt x="1227" y="922"/>
                      </a:lnTo>
                      <a:lnTo>
                        <a:pt x="1239" y="923"/>
                      </a:lnTo>
                      <a:close/>
                    </a:path>
                  </a:pathLst>
                </a:custGeom>
                <a:solidFill>
                  <a:srgbClr val="D34817"/>
                </a:solid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800" dirty="0">
                    <a:solidFill>
                      <a:prstClr val="black"/>
                    </a:solidFill>
                  </a:endParaRPr>
                </a:p>
              </p:txBody>
            </p:sp>
            <p:sp>
              <p:nvSpPr>
                <p:cNvPr id="272" name="Južno-Backi" descr="{&quot;Key&quot;:&quot;južno-backi&quot;,&quot;Name&quot;:&quot;Južno-Backi&quot;,&quot;Value&quot;:1.0,&quot;Formula&quot;:&quot;&quot;,&quot;Text&quot;:&quot;&quot;,&quot;OfficeApplication&quot;:1,&quot;HasValue&quot;:true}">
                  <a:extLst>
                    <a:ext uri="{FF2B5EF4-FFF2-40B4-BE49-F238E27FC236}">
                      <a16:creationId xmlns:a16="http://schemas.microsoft.com/office/drawing/2014/main" id="{3279534E-A343-45D8-B070-548D27E6585F}"/>
                    </a:ext>
                  </a:extLst>
                </p:cNvPr>
                <p:cNvSpPr>
                  <a:spLocks/>
                </p:cNvSpPr>
                <p:nvPr/>
              </p:nvSpPr>
              <p:spPr bwMode="auto">
                <a:xfrm>
                  <a:off x="5677" y="948"/>
                  <a:ext cx="830" cy="551"/>
                </a:xfrm>
                <a:custGeom>
                  <a:avLst/>
                  <a:gdLst>
                    <a:gd name="T0" fmla="*/ 96 w 2183"/>
                    <a:gd name="T1" fmla="*/ 680 h 1449"/>
                    <a:gd name="T2" fmla="*/ 226 w 2183"/>
                    <a:gd name="T3" fmla="*/ 725 h 1449"/>
                    <a:gd name="T4" fmla="*/ 293 w 2183"/>
                    <a:gd name="T5" fmla="*/ 734 h 1449"/>
                    <a:gd name="T6" fmla="*/ 447 w 2183"/>
                    <a:gd name="T7" fmla="*/ 777 h 1449"/>
                    <a:gd name="T8" fmla="*/ 496 w 2183"/>
                    <a:gd name="T9" fmla="*/ 762 h 1449"/>
                    <a:gd name="T10" fmla="*/ 617 w 2183"/>
                    <a:gd name="T11" fmla="*/ 759 h 1449"/>
                    <a:gd name="T12" fmla="*/ 629 w 2183"/>
                    <a:gd name="T13" fmla="*/ 710 h 1449"/>
                    <a:gd name="T14" fmla="*/ 689 w 2183"/>
                    <a:gd name="T15" fmla="*/ 619 h 1449"/>
                    <a:gd name="T16" fmla="*/ 844 w 2183"/>
                    <a:gd name="T17" fmla="*/ 556 h 1449"/>
                    <a:gd name="T18" fmla="*/ 959 w 2183"/>
                    <a:gd name="T19" fmla="*/ 456 h 1449"/>
                    <a:gd name="T20" fmla="*/ 965 w 2183"/>
                    <a:gd name="T21" fmla="*/ 289 h 1449"/>
                    <a:gd name="T22" fmla="*/ 1019 w 2183"/>
                    <a:gd name="T23" fmla="*/ 288 h 1449"/>
                    <a:gd name="T24" fmla="*/ 1198 w 2183"/>
                    <a:gd name="T25" fmla="*/ 364 h 1449"/>
                    <a:gd name="T26" fmla="*/ 1292 w 2183"/>
                    <a:gd name="T27" fmla="*/ 188 h 1449"/>
                    <a:gd name="T28" fmla="*/ 1289 w 2183"/>
                    <a:gd name="T29" fmla="*/ 85 h 1449"/>
                    <a:gd name="T30" fmla="*/ 1444 w 2183"/>
                    <a:gd name="T31" fmla="*/ 0 h 1449"/>
                    <a:gd name="T32" fmla="*/ 1570 w 2183"/>
                    <a:gd name="T33" fmla="*/ 13 h 1449"/>
                    <a:gd name="T34" fmla="*/ 1831 w 2183"/>
                    <a:gd name="T35" fmla="*/ 82 h 1449"/>
                    <a:gd name="T36" fmla="*/ 1858 w 2183"/>
                    <a:gd name="T37" fmla="*/ 145 h 1449"/>
                    <a:gd name="T38" fmla="*/ 1783 w 2183"/>
                    <a:gd name="T39" fmla="*/ 181 h 1449"/>
                    <a:gd name="T40" fmla="*/ 1686 w 2183"/>
                    <a:gd name="T41" fmla="*/ 296 h 1449"/>
                    <a:gd name="T42" fmla="*/ 1789 w 2183"/>
                    <a:gd name="T43" fmla="*/ 369 h 1449"/>
                    <a:gd name="T44" fmla="*/ 1811 w 2183"/>
                    <a:gd name="T45" fmla="*/ 414 h 1449"/>
                    <a:gd name="T46" fmla="*/ 1723 w 2183"/>
                    <a:gd name="T47" fmla="*/ 526 h 1449"/>
                    <a:gd name="T48" fmla="*/ 1720 w 2183"/>
                    <a:gd name="T49" fmla="*/ 662 h 1449"/>
                    <a:gd name="T50" fmla="*/ 1811 w 2183"/>
                    <a:gd name="T51" fmla="*/ 590 h 1449"/>
                    <a:gd name="T52" fmla="*/ 1898 w 2183"/>
                    <a:gd name="T53" fmla="*/ 662 h 1449"/>
                    <a:gd name="T54" fmla="*/ 1944 w 2183"/>
                    <a:gd name="T55" fmla="*/ 793 h 1449"/>
                    <a:gd name="T56" fmla="*/ 1998 w 2183"/>
                    <a:gd name="T57" fmla="*/ 832 h 1449"/>
                    <a:gd name="T58" fmla="*/ 2001 w 2183"/>
                    <a:gd name="T59" fmla="*/ 950 h 1449"/>
                    <a:gd name="T60" fmla="*/ 2071 w 2183"/>
                    <a:gd name="T61" fmla="*/ 1032 h 1449"/>
                    <a:gd name="T62" fmla="*/ 2183 w 2183"/>
                    <a:gd name="T63" fmla="*/ 1292 h 1449"/>
                    <a:gd name="T64" fmla="*/ 2113 w 2183"/>
                    <a:gd name="T65" fmla="*/ 1431 h 1449"/>
                    <a:gd name="T66" fmla="*/ 2085 w 2183"/>
                    <a:gd name="T67" fmla="*/ 1449 h 1449"/>
                    <a:gd name="T68" fmla="*/ 1886 w 2183"/>
                    <a:gd name="T69" fmla="*/ 1359 h 1449"/>
                    <a:gd name="T70" fmla="*/ 1774 w 2183"/>
                    <a:gd name="T71" fmla="*/ 1392 h 1449"/>
                    <a:gd name="T72" fmla="*/ 1735 w 2183"/>
                    <a:gd name="T73" fmla="*/ 1337 h 1449"/>
                    <a:gd name="T74" fmla="*/ 1647 w 2183"/>
                    <a:gd name="T75" fmla="*/ 1350 h 1449"/>
                    <a:gd name="T76" fmla="*/ 1532 w 2183"/>
                    <a:gd name="T77" fmla="*/ 1422 h 1449"/>
                    <a:gd name="T78" fmla="*/ 1372 w 2183"/>
                    <a:gd name="T79" fmla="*/ 1440 h 1449"/>
                    <a:gd name="T80" fmla="*/ 1214 w 2183"/>
                    <a:gd name="T81" fmla="*/ 1416 h 1449"/>
                    <a:gd name="T82" fmla="*/ 1011 w 2183"/>
                    <a:gd name="T83" fmla="*/ 1437 h 1449"/>
                    <a:gd name="T84" fmla="*/ 860 w 2183"/>
                    <a:gd name="T85" fmla="*/ 1380 h 1449"/>
                    <a:gd name="T86" fmla="*/ 682 w 2183"/>
                    <a:gd name="T87" fmla="*/ 1367 h 1449"/>
                    <a:gd name="T88" fmla="*/ 694 w 2183"/>
                    <a:gd name="T89" fmla="*/ 1307 h 1449"/>
                    <a:gd name="T90" fmla="*/ 446 w 2183"/>
                    <a:gd name="T91" fmla="*/ 1201 h 1449"/>
                    <a:gd name="T92" fmla="*/ 78 w 2183"/>
                    <a:gd name="T93" fmla="*/ 970 h 1449"/>
                    <a:gd name="T94" fmla="*/ 37 w 2183"/>
                    <a:gd name="T95" fmla="*/ 837 h 1449"/>
                    <a:gd name="T96" fmla="*/ 21 w 2183"/>
                    <a:gd name="T97" fmla="*/ 728 h 1449"/>
                    <a:gd name="T98" fmla="*/ 83 w 2183"/>
                    <a:gd name="T99" fmla="*/ 639 h 1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83" h="1449">
                      <a:moveTo>
                        <a:pt x="83" y="639"/>
                      </a:moveTo>
                      <a:lnTo>
                        <a:pt x="75" y="668"/>
                      </a:lnTo>
                      <a:lnTo>
                        <a:pt x="96" y="680"/>
                      </a:lnTo>
                      <a:lnTo>
                        <a:pt x="138" y="665"/>
                      </a:lnTo>
                      <a:lnTo>
                        <a:pt x="160" y="692"/>
                      </a:lnTo>
                      <a:lnTo>
                        <a:pt x="226" y="725"/>
                      </a:lnTo>
                      <a:lnTo>
                        <a:pt x="205" y="750"/>
                      </a:lnTo>
                      <a:lnTo>
                        <a:pt x="250" y="756"/>
                      </a:lnTo>
                      <a:lnTo>
                        <a:pt x="293" y="734"/>
                      </a:lnTo>
                      <a:lnTo>
                        <a:pt x="332" y="747"/>
                      </a:lnTo>
                      <a:lnTo>
                        <a:pt x="344" y="777"/>
                      </a:lnTo>
                      <a:lnTo>
                        <a:pt x="447" y="777"/>
                      </a:lnTo>
                      <a:lnTo>
                        <a:pt x="459" y="737"/>
                      </a:lnTo>
                      <a:lnTo>
                        <a:pt x="480" y="728"/>
                      </a:lnTo>
                      <a:lnTo>
                        <a:pt x="496" y="762"/>
                      </a:lnTo>
                      <a:lnTo>
                        <a:pt x="526" y="783"/>
                      </a:lnTo>
                      <a:lnTo>
                        <a:pt x="565" y="756"/>
                      </a:lnTo>
                      <a:lnTo>
                        <a:pt x="617" y="759"/>
                      </a:lnTo>
                      <a:lnTo>
                        <a:pt x="647" y="774"/>
                      </a:lnTo>
                      <a:lnTo>
                        <a:pt x="665" y="734"/>
                      </a:lnTo>
                      <a:lnTo>
                        <a:pt x="629" y="710"/>
                      </a:lnTo>
                      <a:lnTo>
                        <a:pt x="614" y="677"/>
                      </a:lnTo>
                      <a:lnTo>
                        <a:pt x="650" y="638"/>
                      </a:lnTo>
                      <a:lnTo>
                        <a:pt x="689" y="619"/>
                      </a:lnTo>
                      <a:lnTo>
                        <a:pt x="695" y="568"/>
                      </a:lnTo>
                      <a:lnTo>
                        <a:pt x="765" y="513"/>
                      </a:lnTo>
                      <a:lnTo>
                        <a:pt x="844" y="556"/>
                      </a:lnTo>
                      <a:lnTo>
                        <a:pt x="880" y="541"/>
                      </a:lnTo>
                      <a:lnTo>
                        <a:pt x="898" y="450"/>
                      </a:lnTo>
                      <a:lnTo>
                        <a:pt x="959" y="456"/>
                      </a:lnTo>
                      <a:lnTo>
                        <a:pt x="968" y="432"/>
                      </a:lnTo>
                      <a:lnTo>
                        <a:pt x="928" y="377"/>
                      </a:lnTo>
                      <a:lnTo>
                        <a:pt x="965" y="289"/>
                      </a:lnTo>
                      <a:lnTo>
                        <a:pt x="977" y="286"/>
                      </a:lnTo>
                      <a:lnTo>
                        <a:pt x="977" y="286"/>
                      </a:lnTo>
                      <a:lnTo>
                        <a:pt x="1019" y="288"/>
                      </a:lnTo>
                      <a:lnTo>
                        <a:pt x="1019" y="288"/>
                      </a:lnTo>
                      <a:lnTo>
                        <a:pt x="1152" y="361"/>
                      </a:lnTo>
                      <a:lnTo>
                        <a:pt x="1198" y="364"/>
                      </a:lnTo>
                      <a:lnTo>
                        <a:pt x="1225" y="328"/>
                      </a:lnTo>
                      <a:lnTo>
                        <a:pt x="1225" y="267"/>
                      </a:lnTo>
                      <a:lnTo>
                        <a:pt x="1292" y="188"/>
                      </a:lnTo>
                      <a:lnTo>
                        <a:pt x="1292" y="140"/>
                      </a:lnTo>
                      <a:lnTo>
                        <a:pt x="1264" y="119"/>
                      </a:lnTo>
                      <a:lnTo>
                        <a:pt x="1289" y="85"/>
                      </a:lnTo>
                      <a:lnTo>
                        <a:pt x="1340" y="70"/>
                      </a:lnTo>
                      <a:lnTo>
                        <a:pt x="1444" y="0"/>
                      </a:lnTo>
                      <a:lnTo>
                        <a:pt x="1444" y="0"/>
                      </a:lnTo>
                      <a:lnTo>
                        <a:pt x="1455" y="4"/>
                      </a:lnTo>
                      <a:lnTo>
                        <a:pt x="1455" y="4"/>
                      </a:lnTo>
                      <a:lnTo>
                        <a:pt x="1570" y="13"/>
                      </a:lnTo>
                      <a:lnTo>
                        <a:pt x="1628" y="46"/>
                      </a:lnTo>
                      <a:lnTo>
                        <a:pt x="1703" y="46"/>
                      </a:lnTo>
                      <a:lnTo>
                        <a:pt x="1831" y="82"/>
                      </a:lnTo>
                      <a:lnTo>
                        <a:pt x="1858" y="122"/>
                      </a:lnTo>
                      <a:lnTo>
                        <a:pt x="1858" y="145"/>
                      </a:lnTo>
                      <a:lnTo>
                        <a:pt x="1858" y="145"/>
                      </a:lnTo>
                      <a:lnTo>
                        <a:pt x="1814" y="145"/>
                      </a:lnTo>
                      <a:lnTo>
                        <a:pt x="1814" y="145"/>
                      </a:lnTo>
                      <a:lnTo>
                        <a:pt x="1783" y="181"/>
                      </a:lnTo>
                      <a:lnTo>
                        <a:pt x="1811" y="266"/>
                      </a:lnTo>
                      <a:lnTo>
                        <a:pt x="1705" y="275"/>
                      </a:lnTo>
                      <a:lnTo>
                        <a:pt x="1686" y="296"/>
                      </a:lnTo>
                      <a:lnTo>
                        <a:pt x="1696" y="335"/>
                      </a:lnTo>
                      <a:lnTo>
                        <a:pt x="1792" y="314"/>
                      </a:lnTo>
                      <a:lnTo>
                        <a:pt x="1789" y="369"/>
                      </a:lnTo>
                      <a:lnTo>
                        <a:pt x="1744" y="390"/>
                      </a:lnTo>
                      <a:lnTo>
                        <a:pt x="1747" y="435"/>
                      </a:lnTo>
                      <a:lnTo>
                        <a:pt x="1811" y="414"/>
                      </a:lnTo>
                      <a:lnTo>
                        <a:pt x="1856" y="429"/>
                      </a:lnTo>
                      <a:lnTo>
                        <a:pt x="1817" y="472"/>
                      </a:lnTo>
                      <a:lnTo>
                        <a:pt x="1723" y="526"/>
                      </a:lnTo>
                      <a:lnTo>
                        <a:pt x="1747" y="569"/>
                      </a:lnTo>
                      <a:lnTo>
                        <a:pt x="1726" y="605"/>
                      </a:lnTo>
                      <a:lnTo>
                        <a:pt x="1720" y="662"/>
                      </a:lnTo>
                      <a:lnTo>
                        <a:pt x="1741" y="696"/>
                      </a:lnTo>
                      <a:lnTo>
                        <a:pt x="1774" y="662"/>
                      </a:lnTo>
                      <a:lnTo>
                        <a:pt x="1811" y="590"/>
                      </a:lnTo>
                      <a:lnTo>
                        <a:pt x="1844" y="611"/>
                      </a:lnTo>
                      <a:lnTo>
                        <a:pt x="1856" y="650"/>
                      </a:lnTo>
                      <a:lnTo>
                        <a:pt x="1898" y="662"/>
                      </a:lnTo>
                      <a:lnTo>
                        <a:pt x="1914" y="702"/>
                      </a:lnTo>
                      <a:lnTo>
                        <a:pt x="1901" y="777"/>
                      </a:lnTo>
                      <a:lnTo>
                        <a:pt x="1944" y="793"/>
                      </a:lnTo>
                      <a:lnTo>
                        <a:pt x="1989" y="753"/>
                      </a:lnTo>
                      <a:lnTo>
                        <a:pt x="2007" y="802"/>
                      </a:lnTo>
                      <a:lnTo>
                        <a:pt x="1998" y="832"/>
                      </a:lnTo>
                      <a:lnTo>
                        <a:pt x="1974" y="856"/>
                      </a:lnTo>
                      <a:lnTo>
                        <a:pt x="1974" y="914"/>
                      </a:lnTo>
                      <a:lnTo>
                        <a:pt x="2001" y="950"/>
                      </a:lnTo>
                      <a:lnTo>
                        <a:pt x="2059" y="971"/>
                      </a:lnTo>
                      <a:lnTo>
                        <a:pt x="2089" y="998"/>
                      </a:lnTo>
                      <a:lnTo>
                        <a:pt x="2071" y="1032"/>
                      </a:lnTo>
                      <a:lnTo>
                        <a:pt x="2004" y="1077"/>
                      </a:lnTo>
                      <a:lnTo>
                        <a:pt x="2147" y="1225"/>
                      </a:lnTo>
                      <a:lnTo>
                        <a:pt x="2183" y="1292"/>
                      </a:lnTo>
                      <a:lnTo>
                        <a:pt x="2153" y="1337"/>
                      </a:lnTo>
                      <a:lnTo>
                        <a:pt x="2095" y="1383"/>
                      </a:lnTo>
                      <a:lnTo>
                        <a:pt x="2113" y="1431"/>
                      </a:lnTo>
                      <a:lnTo>
                        <a:pt x="2113" y="1431"/>
                      </a:lnTo>
                      <a:lnTo>
                        <a:pt x="2085" y="1449"/>
                      </a:lnTo>
                      <a:lnTo>
                        <a:pt x="2085" y="1449"/>
                      </a:lnTo>
                      <a:lnTo>
                        <a:pt x="2007" y="1356"/>
                      </a:lnTo>
                      <a:lnTo>
                        <a:pt x="1959" y="1365"/>
                      </a:lnTo>
                      <a:lnTo>
                        <a:pt x="1886" y="1359"/>
                      </a:lnTo>
                      <a:lnTo>
                        <a:pt x="1874" y="1328"/>
                      </a:lnTo>
                      <a:lnTo>
                        <a:pt x="1844" y="1319"/>
                      </a:lnTo>
                      <a:lnTo>
                        <a:pt x="1774" y="1392"/>
                      </a:lnTo>
                      <a:lnTo>
                        <a:pt x="1729" y="1386"/>
                      </a:lnTo>
                      <a:lnTo>
                        <a:pt x="1711" y="1362"/>
                      </a:lnTo>
                      <a:lnTo>
                        <a:pt x="1735" y="1337"/>
                      </a:lnTo>
                      <a:lnTo>
                        <a:pt x="1738" y="1289"/>
                      </a:lnTo>
                      <a:lnTo>
                        <a:pt x="1699" y="1283"/>
                      </a:lnTo>
                      <a:lnTo>
                        <a:pt x="1647" y="1350"/>
                      </a:lnTo>
                      <a:lnTo>
                        <a:pt x="1635" y="1389"/>
                      </a:lnTo>
                      <a:lnTo>
                        <a:pt x="1611" y="1407"/>
                      </a:lnTo>
                      <a:lnTo>
                        <a:pt x="1532" y="1422"/>
                      </a:lnTo>
                      <a:lnTo>
                        <a:pt x="1444" y="1410"/>
                      </a:lnTo>
                      <a:lnTo>
                        <a:pt x="1390" y="1419"/>
                      </a:lnTo>
                      <a:lnTo>
                        <a:pt x="1372" y="1440"/>
                      </a:lnTo>
                      <a:lnTo>
                        <a:pt x="1332" y="1419"/>
                      </a:lnTo>
                      <a:lnTo>
                        <a:pt x="1275" y="1416"/>
                      </a:lnTo>
                      <a:lnTo>
                        <a:pt x="1214" y="1416"/>
                      </a:lnTo>
                      <a:lnTo>
                        <a:pt x="1175" y="1440"/>
                      </a:lnTo>
                      <a:lnTo>
                        <a:pt x="1084" y="1431"/>
                      </a:lnTo>
                      <a:lnTo>
                        <a:pt x="1011" y="1437"/>
                      </a:lnTo>
                      <a:lnTo>
                        <a:pt x="972" y="1422"/>
                      </a:lnTo>
                      <a:lnTo>
                        <a:pt x="933" y="1422"/>
                      </a:lnTo>
                      <a:lnTo>
                        <a:pt x="860" y="1380"/>
                      </a:lnTo>
                      <a:lnTo>
                        <a:pt x="824" y="1386"/>
                      </a:lnTo>
                      <a:lnTo>
                        <a:pt x="766" y="1440"/>
                      </a:lnTo>
                      <a:lnTo>
                        <a:pt x="682" y="1367"/>
                      </a:lnTo>
                      <a:lnTo>
                        <a:pt x="682" y="1367"/>
                      </a:lnTo>
                      <a:lnTo>
                        <a:pt x="679" y="1333"/>
                      </a:lnTo>
                      <a:lnTo>
                        <a:pt x="694" y="1307"/>
                      </a:lnTo>
                      <a:lnTo>
                        <a:pt x="686" y="1227"/>
                      </a:lnTo>
                      <a:lnTo>
                        <a:pt x="591" y="1226"/>
                      </a:lnTo>
                      <a:lnTo>
                        <a:pt x="446" y="1201"/>
                      </a:lnTo>
                      <a:lnTo>
                        <a:pt x="217" y="1081"/>
                      </a:lnTo>
                      <a:lnTo>
                        <a:pt x="182" y="989"/>
                      </a:lnTo>
                      <a:lnTo>
                        <a:pt x="78" y="970"/>
                      </a:lnTo>
                      <a:lnTo>
                        <a:pt x="7" y="908"/>
                      </a:lnTo>
                      <a:lnTo>
                        <a:pt x="0" y="881"/>
                      </a:lnTo>
                      <a:lnTo>
                        <a:pt x="37" y="837"/>
                      </a:lnTo>
                      <a:lnTo>
                        <a:pt x="61" y="837"/>
                      </a:lnTo>
                      <a:lnTo>
                        <a:pt x="77" y="793"/>
                      </a:lnTo>
                      <a:lnTo>
                        <a:pt x="21" y="728"/>
                      </a:lnTo>
                      <a:lnTo>
                        <a:pt x="29" y="646"/>
                      </a:lnTo>
                      <a:lnTo>
                        <a:pt x="46" y="623"/>
                      </a:lnTo>
                      <a:lnTo>
                        <a:pt x="83" y="639"/>
                      </a:lnTo>
                      <a:close/>
                    </a:path>
                  </a:pathLst>
                </a:custGeom>
                <a:solidFill>
                  <a:srgbClr val="D34817"/>
                </a:solid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800" dirty="0">
                    <a:solidFill>
                      <a:prstClr val="black"/>
                    </a:solidFill>
                  </a:endParaRPr>
                </a:p>
              </p:txBody>
            </p:sp>
            <p:sp>
              <p:nvSpPr>
                <p:cNvPr id="273" name="Sremski" descr="{&quot;Key&quot;:&quot;sremski&quot;,&quot;Name&quot;:&quot;Sremski&quot;,&quot;Value&quot;:1.0,&quot;Formula&quot;:&quot;&quot;,&quot;Text&quot;:&quot;&quot;,&quot;OfficeApplication&quot;:1,&quot;HasValue&quot;:true}">
                  <a:extLst>
                    <a:ext uri="{FF2B5EF4-FFF2-40B4-BE49-F238E27FC236}">
                      <a16:creationId xmlns:a16="http://schemas.microsoft.com/office/drawing/2014/main" id="{1038CADD-D8DB-4150-854E-B8C18E68B311}"/>
                    </a:ext>
                  </a:extLst>
                </p:cNvPr>
                <p:cNvSpPr>
                  <a:spLocks/>
                </p:cNvSpPr>
                <p:nvPr/>
              </p:nvSpPr>
              <p:spPr bwMode="auto">
                <a:xfrm>
                  <a:off x="5699" y="1436"/>
                  <a:ext cx="832" cy="501"/>
                </a:xfrm>
                <a:custGeom>
                  <a:avLst/>
                  <a:gdLst>
                    <a:gd name="T0" fmla="*/ 2022 w 2187"/>
                    <a:gd name="T1" fmla="*/ 169 h 1318"/>
                    <a:gd name="T2" fmla="*/ 2148 w 2187"/>
                    <a:gd name="T3" fmla="*/ 302 h 1318"/>
                    <a:gd name="T4" fmla="*/ 2132 w 2187"/>
                    <a:gd name="T5" fmla="*/ 321 h 1318"/>
                    <a:gd name="T6" fmla="*/ 2187 w 2187"/>
                    <a:gd name="T7" fmla="*/ 407 h 1318"/>
                    <a:gd name="T8" fmla="*/ 2096 w 2187"/>
                    <a:gd name="T9" fmla="*/ 487 h 1318"/>
                    <a:gd name="T10" fmla="*/ 2083 w 2187"/>
                    <a:gd name="T11" fmla="*/ 591 h 1318"/>
                    <a:gd name="T12" fmla="*/ 1849 w 2187"/>
                    <a:gd name="T13" fmla="*/ 763 h 1318"/>
                    <a:gd name="T14" fmla="*/ 1887 w 2187"/>
                    <a:gd name="T15" fmla="*/ 879 h 1318"/>
                    <a:gd name="T16" fmla="*/ 1773 w 2187"/>
                    <a:gd name="T17" fmla="*/ 951 h 1318"/>
                    <a:gd name="T18" fmla="*/ 1719 w 2187"/>
                    <a:gd name="T19" fmla="*/ 1076 h 1318"/>
                    <a:gd name="T20" fmla="*/ 1637 w 2187"/>
                    <a:gd name="T21" fmla="*/ 1224 h 1318"/>
                    <a:gd name="T22" fmla="*/ 1546 w 2187"/>
                    <a:gd name="T23" fmla="*/ 1318 h 1318"/>
                    <a:gd name="T24" fmla="*/ 1478 w 2187"/>
                    <a:gd name="T25" fmla="*/ 1268 h 1318"/>
                    <a:gd name="T26" fmla="*/ 1602 w 2187"/>
                    <a:gd name="T27" fmla="*/ 1208 h 1318"/>
                    <a:gd name="T28" fmla="*/ 1466 w 2187"/>
                    <a:gd name="T29" fmla="*/ 1183 h 1318"/>
                    <a:gd name="T30" fmla="*/ 1160 w 2187"/>
                    <a:gd name="T31" fmla="*/ 1043 h 1318"/>
                    <a:gd name="T32" fmla="*/ 1114 w 2187"/>
                    <a:gd name="T33" fmla="*/ 894 h 1318"/>
                    <a:gd name="T34" fmla="*/ 1157 w 2187"/>
                    <a:gd name="T35" fmla="*/ 681 h 1318"/>
                    <a:gd name="T36" fmla="*/ 977 w 2187"/>
                    <a:gd name="T37" fmla="*/ 696 h 1318"/>
                    <a:gd name="T38" fmla="*/ 784 w 2187"/>
                    <a:gd name="T39" fmla="*/ 653 h 1318"/>
                    <a:gd name="T40" fmla="*/ 647 w 2187"/>
                    <a:gd name="T41" fmla="*/ 688 h 1318"/>
                    <a:gd name="T42" fmla="*/ 514 w 2187"/>
                    <a:gd name="T43" fmla="*/ 656 h 1318"/>
                    <a:gd name="T44" fmla="*/ 560 w 2187"/>
                    <a:gd name="T45" fmla="*/ 720 h 1318"/>
                    <a:gd name="T46" fmla="*/ 435 w 2187"/>
                    <a:gd name="T47" fmla="*/ 695 h 1318"/>
                    <a:gd name="T48" fmla="*/ 307 w 2187"/>
                    <a:gd name="T49" fmla="*/ 664 h 1318"/>
                    <a:gd name="T50" fmla="*/ 189 w 2187"/>
                    <a:gd name="T51" fmla="*/ 707 h 1318"/>
                    <a:gd name="T52" fmla="*/ 98 w 2187"/>
                    <a:gd name="T53" fmla="*/ 786 h 1318"/>
                    <a:gd name="T54" fmla="*/ 110 w 2187"/>
                    <a:gd name="T55" fmla="*/ 681 h 1318"/>
                    <a:gd name="T56" fmla="*/ 231 w 2187"/>
                    <a:gd name="T57" fmla="*/ 581 h 1318"/>
                    <a:gd name="T58" fmla="*/ 212 w 2187"/>
                    <a:gd name="T59" fmla="*/ 521 h 1318"/>
                    <a:gd name="T60" fmla="*/ 135 w 2187"/>
                    <a:gd name="T61" fmla="*/ 487 h 1318"/>
                    <a:gd name="T62" fmla="*/ 168 w 2187"/>
                    <a:gd name="T63" fmla="*/ 363 h 1318"/>
                    <a:gd name="T64" fmla="*/ 154 w 2187"/>
                    <a:gd name="T65" fmla="*/ 265 h 1318"/>
                    <a:gd name="T66" fmla="*/ 194 w 2187"/>
                    <a:gd name="T67" fmla="*/ 192 h 1318"/>
                    <a:gd name="T68" fmla="*/ 288 w 2187"/>
                    <a:gd name="T69" fmla="*/ 55 h 1318"/>
                    <a:gd name="T70" fmla="*/ 284 w 2187"/>
                    <a:gd name="T71" fmla="*/ 16 h 1318"/>
                    <a:gd name="T72" fmla="*/ 459 w 2187"/>
                    <a:gd name="T73" fmla="*/ 23 h 1318"/>
                    <a:gd name="T74" fmla="*/ 624 w 2187"/>
                    <a:gd name="T75" fmla="*/ 84 h 1318"/>
                    <a:gd name="T76" fmla="*/ 766 w 2187"/>
                    <a:gd name="T77" fmla="*/ 103 h 1318"/>
                    <a:gd name="T78" fmla="*/ 914 w 2187"/>
                    <a:gd name="T79" fmla="*/ 139 h 1318"/>
                    <a:gd name="T80" fmla="*/ 1117 w 2187"/>
                    <a:gd name="T81" fmla="*/ 157 h 1318"/>
                    <a:gd name="T82" fmla="*/ 1274 w 2187"/>
                    <a:gd name="T83" fmla="*/ 136 h 1318"/>
                    <a:gd name="T84" fmla="*/ 1386 w 2187"/>
                    <a:gd name="T85" fmla="*/ 127 h 1318"/>
                    <a:gd name="T86" fmla="*/ 1577 w 2187"/>
                    <a:gd name="T87" fmla="*/ 106 h 1318"/>
                    <a:gd name="T88" fmla="*/ 1680 w 2187"/>
                    <a:gd name="T89" fmla="*/ 6 h 1318"/>
                    <a:gd name="T90" fmla="*/ 1671 w 2187"/>
                    <a:gd name="T91" fmla="*/ 103 h 1318"/>
                    <a:gd name="T92" fmla="*/ 1816 w 2187"/>
                    <a:gd name="T93" fmla="*/ 45 h 1318"/>
                    <a:gd name="T94" fmla="*/ 1949 w 2187"/>
                    <a:gd name="T95" fmla="*/ 73 h 1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87" h="1318">
                      <a:moveTo>
                        <a:pt x="2027" y="166"/>
                      </a:moveTo>
                      <a:lnTo>
                        <a:pt x="2022" y="169"/>
                      </a:lnTo>
                      <a:lnTo>
                        <a:pt x="2022" y="169"/>
                      </a:lnTo>
                      <a:lnTo>
                        <a:pt x="2067" y="209"/>
                      </a:lnTo>
                      <a:lnTo>
                        <a:pt x="2104" y="278"/>
                      </a:lnTo>
                      <a:lnTo>
                        <a:pt x="2148" y="302"/>
                      </a:lnTo>
                      <a:lnTo>
                        <a:pt x="2148" y="302"/>
                      </a:lnTo>
                      <a:lnTo>
                        <a:pt x="2132" y="321"/>
                      </a:lnTo>
                      <a:lnTo>
                        <a:pt x="2132" y="321"/>
                      </a:lnTo>
                      <a:lnTo>
                        <a:pt x="2166" y="331"/>
                      </a:lnTo>
                      <a:lnTo>
                        <a:pt x="2182" y="362"/>
                      </a:lnTo>
                      <a:lnTo>
                        <a:pt x="2187" y="407"/>
                      </a:lnTo>
                      <a:lnTo>
                        <a:pt x="2177" y="441"/>
                      </a:lnTo>
                      <a:lnTo>
                        <a:pt x="2155" y="470"/>
                      </a:lnTo>
                      <a:lnTo>
                        <a:pt x="2096" y="487"/>
                      </a:lnTo>
                      <a:lnTo>
                        <a:pt x="2077" y="507"/>
                      </a:lnTo>
                      <a:lnTo>
                        <a:pt x="2069" y="544"/>
                      </a:lnTo>
                      <a:lnTo>
                        <a:pt x="2083" y="591"/>
                      </a:lnTo>
                      <a:lnTo>
                        <a:pt x="1936" y="661"/>
                      </a:lnTo>
                      <a:lnTo>
                        <a:pt x="1874" y="712"/>
                      </a:lnTo>
                      <a:lnTo>
                        <a:pt x="1849" y="763"/>
                      </a:lnTo>
                      <a:lnTo>
                        <a:pt x="1850" y="803"/>
                      </a:lnTo>
                      <a:lnTo>
                        <a:pt x="1890" y="851"/>
                      </a:lnTo>
                      <a:lnTo>
                        <a:pt x="1887" y="879"/>
                      </a:lnTo>
                      <a:lnTo>
                        <a:pt x="1859" y="899"/>
                      </a:lnTo>
                      <a:lnTo>
                        <a:pt x="1777" y="920"/>
                      </a:lnTo>
                      <a:lnTo>
                        <a:pt x="1773" y="951"/>
                      </a:lnTo>
                      <a:lnTo>
                        <a:pt x="1794" y="995"/>
                      </a:lnTo>
                      <a:lnTo>
                        <a:pt x="1776" y="1035"/>
                      </a:lnTo>
                      <a:lnTo>
                        <a:pt x="1719" y="1076"/>
                      </a:lnTo>
                      <a:lnTo>
                        <a:pt x="1718" y="1094"/>
                      </a:lnTo>
                      <a:lnTo>
                        <a:pt x="1790" y="1150"/>
                      </a:lnTo>
                      <a:lnTo>
                        <a:pt x="1637" y="1224"/>
                      </a:lnTo>
                      <a:lnTo>
                        <a:pt x="1601" y="1255"/>
                      </a:lnTo>
                      <a:lnTo>
                        <a:pt x="1580" y="1293"/>
                      </a:lnTo>
                      <a:lnTo>
                        <a:pt x="1546" y="1318"/>
                      </a:lnTo>
                      <a:lnTo>
                        <a:pt x="1546" y="1318"/>
                      </a:lnTo>
                      <a:lnTo>
                        <a:pt x="1486" y="1303"/>
                      </a:lnTo>
                      <a:lnTo>
                        <a:pt x="1478" y="1268"/>
                      </a:lnTo>
                      <a:lnTo>
                        <a:pt x="1504" y="1251"/>
                      </a:lnTo>
                      <a:lnTo>
                        <a:pt x="1561" y="1240"/>
                      </a:lnTo>
                      <a:lnTo>
                        <a:pt x="1602" y="1208"/>
                      </a:lnTo>
                      <a:lnTo>
                        <a:pt x="1601" y="1178"/>
                      </a:lnTo>
                      <a:lnTo>
                        <a:pt x="1507" y="1193"/>
                      </a:lnTo>
                      <a:lnTo>
                        <a:pt x="1466" y="1183"/>
                      </a:lnTo>
                      <a:lnTo>
                        <a:pt x="1391" y="1145"/>
                      </a:lnTo>
                      <a:lnTo>
                        <a:pt x="1275" y="1050"/>
                      </a:lnTo>
                      <a:lnTo>
                        <a:pt x="1160" y="1043"/>
                      </a:lnTo>
                      <a:lnTo>
                        <a:pt x="1127" y="1008"/>
                      </a:lnTo>
                      <a:lnTo>
                        <a:pt x="1111" y="959"/>
                      </a:lnTo>
                      <a:lnTo>
                        <a:pt x="1114" y="894"/>
                      </a:lnTo>
                      <a:lnTo>
                        <a:pt x="1214" y="691"/>
                      </a:lnTo>
                      <a:lnTo>
                        <a:pt x="1198" y="673"/>
                      </a:lnTo>
                      <a:lnTo>
                        <a:pt x="1157" y="681"/>
                      </a:lnTo>
                      <a:lnTo>
                        <a:pt x="1124" y="643"/>
                      </a:lnTo>
                      <a:lnTo>
                        <a:pt x="1065" y="641"/>
                      </a:lnTo>
                      <a:lnTo>
                        <a:pt x="977" y="696"/>
                      </a:lnTo>
                      <a:lnTo>
                        <a:pt x="856" y="703"/>
                      </a:lnTo>
                      <a:lnTo>
                        <a:pt x="813" y="695"/>
                      </a:lnTo>
                      <a:lnTo>
                        <a:pt x="784" y="653"/>
                      </a:lnTo>
                      <a:lnTo>
                        <a:pt x="736" y="705"/>
                      </a:lnTo>
                      <a:lnTo>
                        <a:pt x="665" y="665"/>
                      </a:lnTo>
                      <a:lnTo>
                        <a:pt x="647" y="688"/>
                      </a:lnTo>
                      <a:lnTo>
                        <a:pt x="632" y="657"/>
                      </a:lnTo>
                      <a:lnTo>
                        <a:pt x="603" y="677"/>
                      </a:lnTo>
                      <a:lnTo>
                        <a:pt x="514" y="656"/>
                      </a:lnTo>
                      <a:lnTo>
                        <a:pt x="505" y="678"/>
                      </a:lnTo>
                      <a:lnTo>
                        <a:pt x="558" y="708"/>
                      </a:lnTo>
                      <a:lnTo>
                        <a:pt x="560" y="720"/>
                      </a:lnTo>
                      <a:lnTo>
                        <a:pt x="546" y="729"/>
                      </a:lnTo>
                      <a:lnTo>
                        <a:pt x="478" y="685"/>
                      </a:lnTo>
                      <a:lnTo>
                        <a:pt x="435" y="695"/>
                      </a:lnTo>
                      <a:lnTo>
                        <a:pt x="399" y="673"/>
                      </a:lnTo>
                      <a:lnTo>
                        <a:pt x="327" y="711"/>
                      </a:lnTo>
                      <a:lnTo>
                        <a:pt x="307" y="664"/>
                      </a:lnTo>
                      <a:lnTo>
                        <a:pt x="273" y="653"/>
                      </a:lnTo>
                      <a:lnTo>
                        <a:pt x="230" y="689"/>
                      </a:lnTo>
                      <a:lnTo>
                        <a:pt x="189" y="707"/>
                      </a:lnTo>
                      <a:lnTo>
                        <a:pt x="171" y="733"/>
                      </a:lnTo>
                      <a:lnTo>
                        <a:pt x="122" y="750"/>
                      </a:lnTo>
                      <a:lnTo>
                        <a:pt x="98" y="786"/>
                      </a:lnTo>
                      <a:lnTo>
                        <a:pt x="21" y="803"/>
                      </a:lnTo>
                      <a:lnTo>
                        <a:pt x="0" y="696"/>
                      </a:lnTo>
                      <a:lnTo>
                        <a:pt x="110" y="681"/>
                      </a:lnTo>
                      <a:lnTo>
                        <a:pt x="150" y="633"/>
                      </a:lnTo>
                      <a:lnTo>
                        <a:pt x="212" y="607"/>
                      </a:lnTo>
                      <a:lnTo>
                        <a:pt x="231" y="581"/>
                      </a:lnTo>
                      <a:lnTo>
                        <a:pt x="221" y="570"/>
                      </a:lnTo>
                      <a:lnTo>
                        <a:pt x="224" y="531"/>
                      </a:lnTo>
                      <a:lnTo>
                        <a:pt x="212" y="521"/>
                      </a:lnTo>
                      <a:lnTo>
                        <a:pt x="165" y="544"/>
                      </a:lnTo>
                      <a:lnTo>
                        <a:pt x="68" y="529"/>
                      </a:lnTo>
                      <a:lnTo>
                        <a:pt x="135" y="487"/>
                      </a:lnTo>
                      <a:lnTo>
                        <a:pt x="151" y="458"/>
                      </a:lnTo>
                      <a:lnTo>
                        <a:pt x="139" y="392"/>
                      </a:lnTo>
                      <a:lnTo>
                        <a:pt x="168" y="363"/>
                      </a:lnTo>
                      <a:lnTo>
                        <a:pt x="169" y="326"/>
                      </a:lnTo>
                      <a:lnTo>
                        <a:pt x="139" y="292"/>
                      </a:lnTo>
                      <a:lnTo>
                        <a:pt x="154" y="265"/>
                      </a:lnTo>
                      <a:lnTo>
                        <a:pt x="128" y="226"/>
                      </a:lnTo>
                      <a:lnTo>
                        <a:pt x="130" y="184"/>
                      </a:lnTo>
                      <a:lnTo>
                        <a:pt x="194" y="192"/>
                      </a:lnTo>
                      <a:lnTo>
                        <a:pt x="217" y="181"/>
                      </a:lnTo>
                      <a:lnTo>
                        <a:pt x="283" y="84"/>
                      </a:lnTo>
                      <a:lnTo>
                        <a:pt x="288" y="55"/>
                      </a:lnTo>
                      <a:lnTo>
                        <a:pt x="265" y="29"/>
                      </a:lnTo>
                      <a:lnTo>
                        <a:pt x="268" y="17"/>
                      </a:lnTo>
                      <a:lnTo>
                        <a:pt x="284" y="16"/>
                      </a:lnTo>
                      <a:lnTo>
                        <a:pt x="410" y="85"/>
                      </a:lnTo>
                      <a:lnTo>
                        <a:pt x="447" y="85"/>
                      </a:lnTo>
                      <a:lnTo>
                        <a:pt x="459" y="23"/>
                      </a:lnTo>
                      <a:lnTo>
                        <a:pt x="497" y="19"/>
                      </a:lnTo>
                      <a:lnTo>
                        <a:pt x="558" y="91"/>
                      </a:lnTo>
                      <a:lnTo>
                        <a:pt x="624" y="84"/>
                      </a:lnTo>
                      <a:lnTo>
                        <a:pt x="624" y="84"/>
                      </a:lnTo>
                      <a:lnTo>
                        <a:pt x="708" y="157"/>
                      </a:lnTo>
                      <a:lnTo>
                        <a:pt x="766" y="103"/>
                      </a:lnTo>
                      <a:lnTo>
                        <a:pt x="802" y="97"/>
                      </a:lnTo>
                      <a:lnTo>
                        <a:pt x="875" y="139"/>
                      </a:lnTo>
                      <a:lnTo>
                        <a:pt x="914" y="139"/>
                      </a:lnTo>
                      <a:lnTo>
                        <a:pt x="953" y="154"/>
                      </a:lnTo>
                      <a:lnTo>
                        <a:pt x="1026" y="148"/>
                      </a:lnTo>
                      <a:lnTo>
                        <a:pt x="1117" y="157"/>
                      </a:lnTo>
                      <a:lnTo>
                        <a:pt x="1156" y="133"/>
                      </a:lnTo>
                      <a:lnTo>
                        <a:pt x="1217" y="133"/>
                      </a:lnTo>
                      <a:lnTo>
                        <a:pt x="1274" y="136"/>
                      </a:lnTo>
                      <a:lnTo>
                        <a:pt x="1314" y="157"/>
                      </a:lnTo>
                      <a:lnTo>
                        <a:pt x="1332" y="136"/>
                      </a:lnTo>
                      <a:lnTo>
                        <a:pt x="1386" y="127"/>
                      </a:lnTo>
                      <a:lnTo>
                        <a:pt x="1474" y="139"/>
                      </a:lnTo>
                      <a:lnTo>
                        <a:pt x="1553" y="124"/>
                      </a:lnTo>
                      <a:lnTo>
                        <a:pt x="1577" y="106"/>
                      </a:lnTo>
                      <a:lnTo>
                        <a:pt x="1589" y="67"/>
                      </a:lnTo>
                      <a:lnTo>
                        <a:pt x="1641" y="0"/>
                      </a:lnTo>
                      <a:lnTo>
                        <a:pt x="1680" y="6"/>
                      </a:lnTo>
                      <a:lnTo>
                        <a:pt x="1677" y="54"/>
                      </a:lnTo>
                      <a:lnTo>
                        <a:pt x="1653" y="79"/>
                      </a:lnTo>
                      <a:lnTo>
                        <a:pt x="1671" y="103"/>
                      </a:lnTo>
                      <a:lnTo>
                        <a:pt x="1716" y="109"/>
                      </a:lnTo>
                      <a:lnTo>
                        <a:pt x="1786" y="36"/>
                      </a:lnTo>
                      <a:lnTo>
                        <a:pt x="1816" y="45"/>
                      </a:lnTo>
                      <a:lnTo>
                        <a:pt x="1828" y="76"/>
                      </a:lnTo>
                      <a:lnTo>
                        <a:pt x="1901" y="82"/>
                      </a:lnTo>
                      <a:lnTo>
                        <a:pt x="1949" y="73"/>
                      </a:lnTo>
                      <a:lnTo>
                        <a:pt x="2027" y="166"/>
                      </a:lnTo>
                      <a:close/>
                    </a:path>
                  </a:pathLst>
                </a:custGeom>
                <a:solidFill>
                  <a:srgbClr val="D34817"/>
                </a:solid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800" dirty="0">
                    <a:solidFill>
                      <a:prstClr val="black"/>
                    </a:solidFill>
                  </a:endParaRPr>
                </a:p>
              </p:txBody>
            </p:sp>
            <p:sp>
              <p:nvSpPr>
                <p:cNvPr id="274" name="Macvanski" descr="{&quot;Key&quot;:&quot;macvanski&quot;,&quot;Name&quot;:&quot;Macvanski&quot;,&quot;Value&quot;:1.0,&quot;Formula&quot;:&quot;&quot;,&quot;Text&quot;:&quot;&quot;,&quot;OfficeApplication&quot;:1,&quot;HasValue&quot;:true}">
                  <a:extLst>
                    <a:ext uri="{FF2B5EF4-FFF2-40B4-BE49-F238E27FC236}">
                      <a16:creationId xmlns:a16="http://schemas.microsoft.com/office/drawing/2014/main" id="{5F78A190-3777-4F49-A937-EA0BA3104F2B}"/>
                    </a:ext>
                  </a:extLst>
                </p:cNvPr>
                <p:cNvSpPr>
                  <a:spLocks/>
                </p:cNvSpPr>
                <p:nvPr/>
              </p:nvSpPr>
              <p:spPr bwMode="auto">
                <a:xfrm>
                  <a:off x="5756" y="1679"/>
                  <a:ext cx="553" cy="722"/>
                </a:xfrm>
                <a:custGeom>
                  <a:avLst/>
                  <a:gdLst>
                    <a:gd name="T0" fmla="*/ 1374 w 1454"/>
                    <a:gd name="T1" fmla="*/ 820 h 1898"/>
                    <a:gd name="T2" fmla="*/ 1214 w 1454"/>
                    <a:gd name="T3" fmla="*/ 884 h 1898"/>
                    <a:gd name="T4" fmla="*/ 1256 w 1454"/>
                    <a:gd name="T5" fmla="*/ 1060 h 1898"/>
                    <a:gd name="T6" fmla="*/ 1208 w 1454"/>
                    <a:gd name="T7" fmla="*/ 1202 h 1898"/>
                    <a:gd name="T8" fmla="*/ 1099 w 1454"/>
                    <a:gd name="T9" fmla="*/ 1150 h 1898"/>
                    <a:gd name="T10" fmla="*/ 969 w 1454"/>
                    <a:gd name="T11" fmla="*/ 1084 h 1898"/>
                    <a:gd name="T12" fmla="*/ 820 w 1454"/>
                    <a:gd name="T13" fmla="*/ 1123 h 1898"/>
                    <a:gd name="T14" fmla="*/ 721 w 1454"/>
                    <a:gd name="T15" fmla="*/ 1081 h 1898"/>
                    <a:gd name="T16" fmla="*/ 678 w 1454"/>
                    <a:gd name="T17" fmla="*/ 1132 h 1898"/>
                    <a:gd name="T18" fmla="*/ 663 w 1454"/>
                    <a:gd name="T19" fmla="*/ 1247 h 1898"/>
                    <a:gd name="T20" fmla="*/ 675 w 1454"/>
                    <a:gd name="T21" fmla="*/ 1332 h 1898"/>
                    <a:gd name="T22" fmla="*/ 606 w 1454"/>
                    <a:gd name="T23" fmla="*/ 1414 h 1898"/>
                    <a:gd name="T24" fmla="*/ 599 w 1454"/>
                    <a:gd name="T25" fmla="*/ 1523 h 1898"/>
                    <a:gd name="T26" fmla="*/ 760 w 1454"/>
                    <a:gd name="T27" fmla="*/ 1568 h 1898"/>
                    <a:gd name="T28" fmla="*/ 830 w 1454"/>
                    <a:gd name="T29" fmla="*/ 1695 h 1898"/>
                    <a:gd name="T30" fmla="*/ 854 w 1454"/>
                    <a:gd name="T31" fmla="*/ 1825 h 1898"/>
                    <a:gd name="T32" fmla="*/ 651 w 1454"/>
                    <a:gd name="T33" fmla="*/ 1898 h 1898"/>
                    <a:gd name="T34" fmla="*/ 595 w 1454"/>
                    <a:gd name="T35" fmla="*/ 1808 h 1898"/>
                    <a:gd name="T36" fmla="*/ 578 w 1454"/>
                    <a:gd name="T37" fmla="*/ 1772 h 1898"/>
                    <a:gd name="T38" fmla="*/ 495 w 1454"/>
                    <a:gd name="T39" fmla="*/ 1720 h 1898"/>
                    <a:gd name="T40" fmla="*/ 391 w 1454"/>
                    <a:gd name="T41" fmla="*/ 1605 h 1898"/>
                    <a:gd name="T42" fmla="*/ 361 w 1454"/>
                    <a:gd name="T43" fmla="*/ 1492 h 1898"/>
                    <a:gd name="T44" fmla="*/ 254 w 1454"/>
                    <a:gd name="T45" fmla="*/ 1503 h 1898"/>
                    <a:gd name="T46" fmla="*/ 174 w 1454"/>
                    <a:gd name="T47" fmla="*/ 1446 h 1898"/>
                    <a:gd name="T48" fmla="*/ 82 w 1454"/>
                    <a:gd name="T49" fmla="*/ 1421 h 1898"/>
                    <a:gd name="T50" fmla="*/ 23 w 1454"/>
                    <a:gd name="T51" fmla="*/ 1331 h 1898"/>
                    <a:gd name="T52" fmla="*/ 6 w 1454"/>
                    <a:gd name="T53" fmla="*/ 1275 h 1898"/>
                    <a:gd name="T54" fmla="*/ 63 w 1454"/>
                    <a:gd name="T55" fmla="*/ 1174 h 1898"/>
                    <a:gd name="T56" fmla="*/ 46 w 1454"/>
                    <a:gd name="T57" fmla="*/ 985 h 1898"/>
                    <a:gd name="T58" fmla="*/ 113 w 1454"/>
                    <a:gd name="T59" fmla="*/ 914 h 1898"/>
                    <a:gd name="T60" fmla="*/ 149 w 1454"/>
                    <a:gd name="T61" fmla="*/ 833 h 1898"/>
                    <a:gd name="T62" fmla="*/ 197 w 1454"/>
                    <a:gd name="T63" fmla="*/ 756 h 1898"/>
                    <a:gd name="T64" fmla="*/ 228 w 1454"/>
                    <a:gd name="T65" fmla="*/ 674 h 1898"/>
                    <a:gd name="T66" fmla="*/ 253 w 1454"/>
                    <a:gd name="T67" fmla="*/ 613 h 1898"/>
                    <a:gd name="T68" fmla="*/ 341 w 1454"/>
                    <a:gd name="T69" fmla="*/ 519 h 1898"/>
                    <a:gd name="T70" fmla="*/ 323 w 1454"/>
                    <a:gd name="T71" fmla="*/ 435 h 1898"/>
                    <a:gd name="T72" fmla="*/ 336 w 1454"/>
                    <a:gd name="T73" fmla="*/ 396 h 1898"/>
                    <a:gd name="T74" fmla="*/ 331 w 1454"/>
                    <a:gd name="T75" fmla="*/ 351 h 1898"/>
                    <a:gd name="T76" fmla="*/ 340 w 1454"/>
                    <a:gd name="T77" fmla="*/ 331 h 1898"/>
                    <a:gd name="T78" fmla="*/ 339 w 1454"/>
                    <a:gd name="T79" fmla="*/ 275 h 1898"/>
                    <a:gd name="T80" fmla="*/ 352 w 1454"/>
                    <a:gd name="T81" fmla="*/ 240 h 1898"/>
                    <a:gd name="T82" fmla="*/ 421 w 1454"/>
                    <a:gd name="T83" fmla="*/ 203 h 1898"/>
                    <a:gd name="T84" fmla="*/ 460 w 1454"/>
                    <a:gd name="T85" fmla="*/ 144 h 1898"/>
                    <a:gd name="T86" fmla="*/ 406 w 1454"/>
                    <a:gd name="T87" fmla="*/ 63 h 1898"/>
                    <a:gd name="T88" fmla="*/ 455 w 1454"/>
                    <a:gd name="T89" fmla="*/ 36 h 1898"/>
                    <a:gd name="T90" fmla="*/ 516 w 1454"/>
                    <a:gd name="T91" fmla="*/ 24 h 1898"/>
                    <a:gd name="T92" fmla="*/ 665 w 1454"/>
                    <a:gd name="T93" fmla="*/ 54 h 1898"/>
                    <a:gd name="T94" fmla="*/ 917 w 1454"/>
                    <a:gd name="T95" fmla="*/ 0 h 1898"/>
                    <a:gd name="T96" fmla="*/ 1057 w 1454"/>
                    <a:gd name="T97" fmla="*/ 34 h 1898"/>
                    <a:gd name="T98" fmla="*/ 965 w 1454"/>
                    <a:gd name="T99" fmla="*/ 253 h 1898"/>
                    <a:gd name="T100" fmla="*/ 1012 w 1454"/>
                    <a:gd name="T101" fmla="*/ 402 h 1898"/>
                    <a:gd name="T102" fmla="*/ 1318 w 1454"/>
                    <a:gd name="T103" fmla="*/ 542 h 1898"/>
                    <a:gd name="T104" fmla="*/ 1454 w 1454"/>
                    <a:gd name="T105" fmla="*/ 567 h 1898"/>
                    <a:gd name="T106" fmla="*/ 1328 w 1454"/>
                    <a:gd name="T107" fmla="*/ 640 h 1898"/>
                    <a:gd name="T108" fmla="*/ 1411 w 1454"/>
                    <a:gd name="T109" fmla="*/ 739 h 1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54" h="1898">
                      <a:moveTo>
                        <a:pt x="1442" y="806"/>
                      </a:moveTo>
                      <a:lnTo>
                        <a:pt x="1387" y="799"/>
                      </a:lnTo>
                      <a:lnTo>
                        <a:pt x="1374" y="820"/>
                      </a:lnTo>
                      <a:lnTo>
                        <a:pt x="1335" y="836"/>
                      </a:lnTo>
                      <a:lnTo>
                        <a:pt x="1293" y="808"/>
                      </a:lnTo>
                      <a:lnTo>
                        <a:pt x="1214" y="884"/>
                      </a:lnTo>
                      <a:lnTo>
                        <a:pt x="1256" y="972"/>
                      </a:lnTo>
                      <a:lnTo>
                        <a:pt x="1259" y="1020"/>
                      </a:lnTo>
                      <a:lnTo>
                        <a:pt x="1256" y="1060"/>
                      </a:lnTo>
                      <a:lnTo>
                        <a:pt x="1232" y="1102"/>
                      </a:lnTo>
                      <a:lnTo>
                        <a:pt x="1232" y="1147"/>
                      </a:lnTo>
                      <a:lnTo>
                        <a:pt x="1208" y="1202"/>
                      </a:lnTo>
                      <a:lnTo>
                        <a:pt x="1166" y="1205"/>
                      </a:lnTo>
                      <a:lnTo>
                        <a:pt x="1123" y="1187"/>
                      </a:lnTo>
                      <a:lnTo>
                        <a:pt x="1099" y="1150"/>
                      </a:lnTo>
                      <a:lnTo>
                        <a:pt x="1047" y="1129"/>
                      </a:lnTo>
                      <a:lnTo>
                        <a:pt x="996" y="1123"/>
                      </a:lnTo>
                      <a:lnTo>
                        <a:pt x="969" y="1084"/>
                      </a:lnTo>
                      <a:lnTo>
                        <a:pt x="890" y="1096"/>
                      </a:lnTo>
                      <a:lnTo>
                        <a:pt x="857" y="1129"/>
                      </a:lnTo>
                      <a:lnTo>
                        <a:pt x="820" y="1123"/>
                      </a:lnTo>
                      <a:lnTo>
                        <a:pt x="808" y="1090"/>
                      </a:lnTo>
                      <a:lnTo>
                        <a:pt x="754" y="1066"/>
                      </a:lnTo>
                      <a:lnTo>
                        <a:pt x="721" y="1081"/>
                      </a:lnTo>
                      <a:lnTo>
                        <a:pt x="657" y="1081"/>
                      </a:lnTo>
                      <a:lnTo>
                        <a:pt x="639" y="1102"/>
                      </a:lnTo>
                      <a:lnTo>
                        <a:pt x="678" y="1132"/>
                      </a:lnTo>
                      <a:lnTo>
                        <a:pt x="681" y="1169"/>
                      </a:lnTo>
                      <a:lnTo>
                        <a:pt x="663" y="1214"/>
                      </a:lnTo>
                      <a:lnTo>
                        <a:pt x="663" y="1247"/>
                      </a:lnTo>
                      <a:lnTo>
                        <a:pt x="621" y="1250"/>
                      </a:lnTo>
                      <a:lnTo>
                        <a:pt x="606" y="1265"/>
                      </a:lnTo>
                      <a:lnTo>
                        <a:pt x="675" y="1332"/>
                      </a:lnTo>
                      <a:lnTo>
                        <a:pt x="672" y="1368"/>
                      </a:lnTo>
                      <a:lnTo>
                        <a:pt x="618" y="1377"/>
                      </a:lnTo>
                      <a:lnTo>
                        <a:pt x="606" y="1414"/>
                      </a:lnTo>
                      <a:lnTo>
                        <a:pt x="566" y="1438"/>
                      </a:lnTo>
                      <a:lnTo>
                        <a:pt x="536" y="1477"/>
                      </a:lnTo>
                      <a:lnTo>
                        <a:pt x="599" y="1523"/>
                      </a:lnTo>
                      <a:lnTo>
                        <a:pt x="657" y="1535"/>
                      </a:lnTo>
                      <a:lnTo>
                        <a:pt x="699" y="1559"/>
                      </a:lnTo>
                      <a:lnTo>
                        <a:pt x="760" y="1568"/>
                      </a:lnTo>
                      <a:lnTo>
                        <a:pt x="790" y="1614"/>
                      </a:lnTo>
                      <a:lnTo>
                        <a:pt x="790" y="1677"/>
                      </a:lnTo>
                      <a:lnTo>
                        <a:pt x="830" y="1695"/>
                      </a:lnTo>
                      <a:lnTo>
                        <a:pt x="863" y="1738"/>
                      </a:lnTo>
                      <a:lnTo>
                        <a:pt x="866" y="1786"/>
                      </a:lnTo>
                      <a:lnTo>
                        <a:pt x="854" y="1825"/>
                      </a:lnTo>
                      <a:lnTo>
                        <a:pt x="833" y="1801"/>
                      </a:lnTo>
                      <a:lnTo>
                        <a:pt x="802" y="1792"/>
                      </a:lnTo>
                      <a:lnTo>
                        <a:pt x="651" y="1898"/>
                      </a:lnTo>
                      <a:lnTo>
                        <a:pt x="632" y="1840"/>
                      </a:lnTo>
                      <a:lnTo>
                        <a:pt x="595" y="1827"/>
                      </a:lnTo>
                      <a:lnTo>
                        <a:pt x="595" y="1808"/>
                      </a:lnTo>
                      <a:lnTo>
                        <a:pt x="615" y="1783"/>
                      </a:lnTo>
                      <a:lnTo>
                        <a:pt x="605" y="1764"/>
                      </a:lnTo>
                      <a:lnTo>
                        <a:pt x="578" y="1772"/>
                      </a:lnTo>
                      <a:lnTo>
                        <a:pt x="555" y="1801"/>
                      </a:lnTo>
                      <a:lnTo>
                        <a:pt x="513" y="1776"/>
                      </a:lnTo>
                      <a:lnTo>
                        <a:pt x="495" y="1720"/>
                      </a:lnTo>
                      <a:lnTo>
                        <a:pt x="417" y="1687"/>
                      </a:lnTo>
                      <a:lnTo>
                        <a:pt x="417" y="1636"/>
                      </a:lnTo>
                      <a:lnTo>
                        <a:pt x="391" y="1605"/>
                      </a:lnTo>
                      <a:lnTo>
                        <a:pt x="399" y="1576"/>
                      </a:lnTo>
                      <a:lnTo>
                        <a:pt x="366" y="1533"/>
                      </a:lnTo>
                      <a:lnTo>
                        <a:pt x="361" y="1492"/>
                      </a:lnTo>
                      <a:lnTo>
                        <a:pt x="316" y="1494"/>
                      </a:lnTo>
                      <a:lnTo>
                        <a:pt x="287" y="1479"/>
                      </a:lnTo>
                      <a:lnTo>
                        <a:pt x="254" y="1503"/>
                      </a:lnTo>
                      <a:lnTo>
                        <a:pt x="219" y="1511"/>
                      </a:lnTo>
                      <a:lnTo>
                        <a:pt x="191" y="1493"/>
                      </a:lnTo>
                      <a:lnTo>
                        <a:pt x="174" y="1446"/>
                      </a:lnTo>
                      <a:lnTo>
                        <a:pt x="126" y="1465"/>
                      </a:lnTo>
                      <a:lnTo>
                        <a:pt x="104" y="1460"/>
                      </a:lnTo>
                      <a:lnTo>
                        <a:pt x="82" y="1421"/>
                      </a:lnTo>
                      <a:lnTo>
                        <a:pt x="45" y="1387"/>
                      </a:lnTo>
                      <a:lnTo>
                        <a:pt x="51" y="1338"/>
                      </a:lnTo>
                      <a:lnTo>
                        <a:pt x="23" y="1331"/>
                      </a:lnTo>
                      <a:lnTo>
                        <a:pt x="10" y="1302"/>
                      </a:lnTo>
                      <a:lnTo>
                        <a:pt x="23" y="1275"/>
                      </a:lnTo>
                      <a:lnTo>
                        <a:pt x="6" y="1275"/>
                      </a:lnTo>
                      <a:lnTo>
                        <a:pt x="0" y="1262"/>
                      </a:lnTo>
                      <a:lnTo>
                        <a:pt x="10" y="1207"/>
                      </a:lnTo>
                      <a:lnTo>
                        <a:pt x="63" y="1174"/>
                      </a:lnTo>
                      <a:lnTo>
                        <a:pt x="72" y="1156"/>
                      </a:lnTo>
                      <a:lnTo>
                        <a:pt x="72" y="1072"/>
                      </a:lnTo>
                      <a:lnTo>
                        <a:pt x="46" y="985"/>
                      </a:lnTo>
                      <a:lnTo>
                        <a:pt x="25" y="966"/>
                      </a:lnTo>
                      <a:lnTo>
                        <a:pt x="42" y="919"/>
                      </a:lnTo>
                      <a:lnTo>
                        <a:pt x="113" y="914"/>
                      </a:lnTo>
                      <a:lnTo>
                        <a:pt x="123" y="884"/>
                      </a:lnTo>
                      <a:lnTo>
                        <a:pt x="152" y="853"/>
                      </a:lnTo>
                      <a:lnTo>
                        <a:pt x="149" y="833"/>
                      </a:lnTo>
                      <a:lnTo>
                        <a:pt x="128" y="819"/>
                      </a:lnTo>
                      <a:lnTo>
                        <a:pt x="145" y="781"/>
                      </a:lnTo>
                      <a:lnTo>
                        <a:pt x="197" y="756"/>
                      </a:lnTo>
                      <a:lnTo>
                        <a:pt x="193" y="719"/>
                      </a:lnTo>
                      <a:lnTo>
                        <a:pt x="218" y="706"/>
                      </a:lnTo>
                      <a:lnTo>
                        <a:pt x="228" y="674"/>
                      </a:lnTo>
                      <a:lnTo>
                        <a:pt x="244" y="672"/>
                      </a:lnTo>
                      <a:lnTo>
                        <a:pt x="238" y="653"/>
                      </a:lnTo>
                      <a:lnTo>
                        <a:pt x="253" y="613"/>
                      </a:lnTo>
                      <a:lnTo>
                        <a:pt x="275" y="594"/>
                      </a:lnTo>
                      <a:lnTo>
                        <a:pt x="284" y="549"/>
                      </a:lnTo>
                      <a:lnTo>
                        <a:pt x="341" y="519"/>
                      </a:lnTo>
                      <a:lnTo>
                        <a:pt x="322" y="485"/>
                      </a:lnTo>
                      <a:lnTo>
                        <a:pt x="331" y="456"/>
                      </a:lnTo>
                      <a:lnTo>
                        <a:pt x="323" y="435"/>
                      </a:lnTo>
                      <a:lnTo>
                        <a:pt x="351" y="445"/>
                      </a:lnTo>
                      <a:lnTo>
                        <a:pt x="364" y="424"/>
                      </a:lnTo>
                      <a:lnTo>
                        <a:pt x="336" y="396"/>
                      </a:lnTo>
                      <a:lnTo>
                        <a:pt x="340" y="375"/>
                      </a:lnTo>
                      <a:lnTo>
                        <a:pt x="324" y="363"/>
                      </a:lnTo>
                      <a:lnTo>
                        <a:pt x="331" y="351"/>
                      </a:lnTo>
                      <a:lnTo>
                        <a:pt x="368" y="344"/>
                      </a:lnTo>
                      <a:lnTo>
                        <a:pt x="359" y="323"/>
                      </a:lnTo>
                      <a:lnTo>
                        <a:pt x="340" y="331"/>
                      </a:lnTo>
                      <a:lnTo>
                        <a:pt x="315" y="320"/>
                      </a:lnTo>
                      <a:lnTo>
                        <a:pt x="349" y="299"/>
                      </a:lnTo>
                      <a:lnTo>
                        <a:pt x="339" y="275"/>
                      </a:lnTo>
                      <a:lnTo>
                        <a:pt x="344" y="261"/>
                      </a:lnTo>
                      <a:lnTo>
                        <a:pt x="361" y="259"/>
                      </a:lnTo>
                      <a:lnTo>
                        <a:pt x="352" y="240"/>
                      </a:lnTo>
                      <a:lnTo>
                        <a:pt x="377" y="248"/>
                      </a:lnTo>
                      <a:lnTo>
                        <a:pt x="393" y="241"/>
                      </a:lnTo>
                      <a:lnTo>
                        <a:pt x="421" y="203"/>
                      </a:lnTo>
                      <a:lnTo>
                        <a:pt x="405" y="171"/>
                      </a:lnTo>
                      <a:lnTo>
                        <a:pt x="433" y="178"/>
                      </a:lnTo>
                      <a:lnTo>
                        <a:pt x="460" y="144"/>
                      </a:lnTo>
                      <a:lnTo>
                        <a:pt x="439" y="134"/>
                      </a:lnTo>
                      <a:lnTo>
                        <a:pt x="437" y="98"/>
                      </a:lnTo>
                      <a:lnTo>
                        <a:pt x="406" y="63"/>
                      </a:lnTo>
                      <a:lnTo>
                        <a:pt x="357" y="37"/>
                      </a:lnTo>
                      <a:lnTo>
                        <a:pt x="366" y="15"/>
                      </a:lnTo>
                      <a:lnTo>
                        <a:pt x="455" y="36"/>
                      </a:lnTo>
                      <a:lnTo>
                        <a:pt x="484" y="16"/>
                      </a:lnTo>
                      <a:lnTo>
                        <a:pt x="498" y="47"/>
                      </a:lnTo>
                      <a:lnTo>
                        <a:pt x="516" y="24"/>
                      </a:lnTo>
                      <a:lnTo>
                        <a:pt x="588" y="64"/>
                      </a:lnTo>
                      <a:lnTo>
                        <a:pt x="636" y="12"/>
                      </a:lnTo>
                      <a:lnTo>
                        <a:pt x="665" y="54"/>
                      </a:lnTo>
                      <a:lnTo>
                        <a:pt x="708" y="62"/>
                      </a:lnTo>
                      <a:lnTo>
                        <a:pt x="829" y="55"/>
                      </a:lnTo>
                      <a:lnTo>
                        <a:pt x="917" y="0"/>
                      </a:lnTo>
                      <a:lnTo>
                        <a:pt x="976" y="2"/>
                      </a:lnTo>
                      <a:lnTo>
                        <a:pt x="1009" y="40"/>
                      </a:lnTo>
                      <a:lnTo>
                        <a:pt x="1057" y="34"/>
                      </a:lnTo>
                      <a:lnTo>
                        <a:pt x="1061" y="72"/>
                      </a:lnTo>
                      <a:lnTo>
                        <a:pt x="1039" y="97"/>
                      </a:lnTo>
                      <a:lnTo>
                        <a:pt x="965" y="253"/>
                      </a:lnTo>
                      <a:lnTo>
                        <a:pt x="963" y="318"/>
                      </a:lnTo>
                      <a:lnTo>
                        <a:pt x="974" y="360"/>
                      </a:lnTo>
                      <a:lnTo>
                        <a:pt x="1012" y="402"/>
                      </a:lnTo>
                      <a:lnTo>
                        <a:pt x="1126" y="409"/>
                      </a:lnTo>
                      <a:lnTo>
                        <a:pt x="1243" y="504"/>
                      </a:lnTo>
                      <a:lnTo>
                        <a:pt x="1318" y="542"/>
                      </a:lnTo>
                      <a:lnTo>
                        <a:pt x="1359" y="552"/>
                      </a:lnTo>
                      <a:lnTo>
                        <a:pt x="1453" y="537"/>
                      </a:lnTo>
                      <a:lnTo>
                        <a:pt x="1454" y="567"/>
                      </a:lnTo>
                      <a:lnTo>
                        <a:pt x="1406" y="603"/>
                      </a:lnTo>
                      <a:lnTo>
                        <a:pt x="1343" y="617"/>
                      </a:lnTo>
                      <a:lnTo>
                        <a:pt x="1328" y="640"/>
                      </a:lnTo>
                      <a:lnTo>
                        <a:pt x="1338" y="662"/>
                      </a:lnTo>
                      <a:lnTo>
                        <a:pt x="1396" y="677"/>
                      </a:lnTo>
                      <a:lnTo>
                        <a:pt x="1411" y="739"/>
                      </a:lnTo>
                      <a:lnTo>
                        <a:pt x="1444" y="763"/>
                      </a:lnTo>
                      <a:lnTo>
                        <a:pt x="1442" y="806"/>
                      </a:lnTo>
                      <a:close/>
                    </a:path>
                  </a:pathLst>
                </a:custGeom>
                <a:solidFill>
                  <a:srgbClr val="D34817"/>
                </a:solid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800" dirty="0">
                    <a:solidFill>
                      <a:prstClr val="black"/>
                    </a:solidFill>
                  </a:endParaRPr>
                </a:p>
              </p:txBody>
            </p:sp>
            <p:sp>
              <p:nvSpPr>
                <p:cNvPr id="275" name="Kolubarski" descr="{&quot;Key&quot;:&quot;kolubarski&quot;,&quot;Name&quot;:&quot;Kolubarski&quot;,&quot;Value&quot;:1.0,&quot;Formula&quot;:&quot;&quot;,&quot;Text&quot;:&quot;&quot;,&quot;OfficeApplication&quot;:1,&quot;HasValue&quot;:true}">
                  <a:extLst>
                    <a:ext uri="{FF2B5EF4-FFF2-40B4-BE49-F238E27FC236}">
                      <a16:creationId xmlns:a16="http://schemas.microsoft.com/office/drawing/2014/main" id="{7F9FDF5A-80CA-4CCD-8ABC-3D0AC86F870A}"/>
                    </a:ext>
                  </a:extLst>
                </p:cNvPr>
                <p:cNvSpPr>
                  <a:spLocks/>
                </p:cNvSpPr>
                <p:nvPr/>
              </p:nvSpPr>
              <p:spPr bwMode="auto">
                <a:xfrm>
                  <a:off x="5959" y="1983"/>
                  <a:ext cx="619" cy="432"/>
                </a:xfrm>
                <a:custGeom>
                  <a:avLst/>
                  <a:gdLst>
                    <a:gd name="T0" fmla="*/ 905 w 1628"/>
                    <a:gd name="T1" fmla="*/ 21 h 1135"/>
                    <a:gd name="T2" fmla="*/ 887 w 1628"/>
                    <a:gd name="T3" fmla="*/ 61 h 1135"/>
                    <a:gd name="T4" fmla="*/ 969 w 1628"/>
                    <a:gd name="T5" fmla="*/ 106 h 1135"/>
                    <a:gd name="T6" fmla="*/ 1035 w 1628"/>
                    <a:gd name="T7" fmla="*/ 124 h 1135"/>
                    <a:gd name="T8" fmla="*/ 1078 w 1628"/>
                    <a:gd name="T9" fmla="*/ 73 h 1135"/>
                    <a:gd name="T10" fmla="*/ 1129 w 1628"/>
                    <a:gd name="T11" fmla="*/ 136 h 1135"/>
                    <a:gd name="T12" fmla="*/ 1235 w 1628"/>
                    <a:gd name="T13" fmla="*/ 34 h 1135"/>
                    <a:gd name="T14" fmla="*/ 1259 w 1628"/>
                    <a:gd name="T15" fmla="*/ 149 h 1135"/>
                    <a:gd name="T16" fmla="*/ 1314 w 1628"/>
                    <a:gd name="T17" fmla="*/ 255 h 1135"/>
                    <a:gd name="T18" fmla="*/ 1323 w 1628"/>
                    <a:gd name="T19" fmla="*/ 303 h 1135"/>
                    <a:gd name="T20" fmla="*/ 1277 w 1628"/>
                    <a:gd name="T21" fmla="*/ 373 h 1135"/>
                    <a:gd name="T22" fmla="*/ 1250 w 1628"/>
                    <a:gd name="T23" fmla="*/ 451 h 1135"/>
                    <a:gd name="T24" fmla="*/ 1277 w 1628"/>
                    <a:gd name="T25" fmla="*/ 515 h 1135"/>
                    <a:gd name="T26" fmla="*/ 1229 w 1628"/>
                    <a:gd name="T27" fmla="*/ 542 h 1135"/>
                    <a:gd name="T28" fmla="*/ 1377 w 1628"/>
                    <a:gd name="T29" fmla="*/ 718 h 1135"/>
                    <a:gd name="T30" fmla="*/ 1492 w 1628"/>
                    <a:gd name="T31" fmla="*/ 681 h 1135"/>
                    <a:gd name="T32" fmla="*/ 1550 w 1628"/>
                    <a:gd name="T33" fmla="*/ 597 h 1135"/>
                    <a:gd name="T34" fmla="*/ 1575 w 1628"/>
                    <a:gd name="T35" fmla="*/ 592 h 1135"/>
                    <a:gd name="T36" fmla="*/ 1574 w 1628"/>
                    <a:gd name="T37" fmla="*/ 603 h 1135"/>
                    <a:gd name="T38" fmla="*/ 1613 w 1628"/>
                    <a:gd name="T39" fmla="*/ 709 h 1135"/>
                    <a:gd name="T40" fmla="*/ 1628 w 1628"/>
                    <a:gd name="T41" fmla="*/ 725 h 1135"/>
                    <a:gd name="T42" fmla="*/ 1601 w 1628"/>
                    <a:gd name="T43" fmla="*/ 769 h 1135"/>
                    <a:gd name="T44" fmla="*/ 1495 w 1628"/>
                    <a:gd name="T45" fmla="*/ 863 h 1135"/>
                    <a:gd name="T46" fmla="*/ 1414 w 1628"/>
                    <a:gd name="T47" fmla="*/ 936 h 1135"/>
                    <a:gd name="T48" fmla="*/ 1341 w 1628"/>
                    <a:gd name="T49" fmla="*/ 981 h 1135"/>
                    <a:gd name="T50" fmla="*/ 1223 w 1628"/>
                    <a:gd name="T51" fmla="*/ 996 h 1135"/>
                    <a:gd name="T52" fmla="*/ 1084 w 1628"/>
                    <a:gd name="T53" fmla="*/ 1063 h 1135"/>
                    <a:gd name="T54" fmla="*/ 1061 w 1628"/>
                    <a:gd name="T55" fmla="*/ 1070 h 1135"/>
                    <a:gd name="T56" fmla="*/ 1050 w 1628"/>
                    <a:gd name="T57" fmla="*/ 1051 h 1135"/>
                    <a:gd name="T58" fmla="*/ 908 w 1628"/>
                    <a:gd name="T59" fmla="*/ 1048 h 1135"/>
                    <a:gd name="T60" fmla="*/ 820 w 1628"/>
                    <a:gd name="T61" fmla="*/ 1048 h 1135"/>
                    <a:gd name="T62" fmla="*/ 739 w 1628"/>
                    <a:gd name="T63" fmla="*/ 972 h 1135"/>
                    <a:gd name="T64" fmla="*/ 663 w 1628"/>
                    <a:gd name="T65" fmla="*/ 1029 h 1135"/>
                    <a:gd name="T66" fmla="*/ 587 w 1628"/>
                    <a:gd name="T67" fmla="*/ 999 h 1135"/>
                    <a:gd name="T68" fmla="*/ 639 w 1628"/>
                    <a:gd name="T69" fmla="*/ 1063 h 1135"/>
                    <a:gd name="T70" fmla="*/ 639 w 1628"/>
                    <a:gd name="T71" fmla="*/ 1135 h 1135"/>
                    <a:gd name="T72" fmla="*/ 575 w 1628"/>
                    <a:gd name="T73" fmla="*/ 1090 h 1135"/>
                    <a:gd name="T74" fmla="*/ 360 w 1628"/>
                    <a:gd name="T75" fmla="*/ 933 h 1135"/>
                    <a:gd name="T76" fmla="*/ 327 w 1628"/>
                    <a:gd name="T77" fmla="*/ 939 h 1135"/>
                    <a:gd name="T78" fmla="*/ 254 w 1628"/>
                    <a:gd name="T79" fmla="*/ 878 h 1135"/>
                    <a:gd name="T80" fmla="*/ 224 w 1628"/>
                    <a:gd name="T81" fmla="*/ 769 h 1135"/>
                    <a:gd name="T82" fmla="*/ 121 w 1628"/>
                    <a:gd name="T83" fmla="*/ 736 h 1135"/>
                    <a:gd name="T84" fmla="*/ 0 w 1628"/>
                    <a:gd name="T85" fmla="*/ 678 h 1135"/>
                    <a:gd name="T86" fmla="*/ 70 w 1628"/>
                    <a:gd name="T87" fmla="*/ 615 h 1135"/>
                    <a:gd name="T88" fmla="*/ 136 w 1628"/>
                    <a:gd name="T89" fmla="*/ 569 h 1135"/>
                    <a:gd name="T90" fmla="*/ 70 w 1628"/>
                    <a:gd name="T91" fmla="*/ 466 h 1135"/>
                    <a:gd name="T92" fmla="*/ 127 w 1628"/>
                    <a:gd name="T93" fmla="*/ 448 h 1135"/>
                    <a:gd name="T94" fmla="*/ 145 w 1628"/>
                    <a:gd name="T95" fmla="*/ 370 h 1135"/>
                    <a:gd name="T96" fmla="*/ 103 w 1628"/>
                    <a:gd name="T97" fmla="*/ 303 h 1135"/>
                    <a:gd name="T98" fmla="*/ 185 w 1628"/>
                    <a:gd name="T99" fmla="*/ 282 h 1135"/>
                    <a:gd name="T100" fmla="*/ 272 w 1628"/>
                    <a:gd name="T101" fmla="*/ 291 h 1135"/>
                    <a:gd name="T102" fmla="*/ 321 w 1628"/>
                    <a:gd name="T103" fmla="*/ 330 h 1135"/>
                    <a:gd name="T104" fmla="*/ 433 w 1628"/>
                    <a:gd name="T105" fmla="*/ 285 h 1135"/>
                    <a:gd name="T106" fmla="*/ 512 w 1628"/>
                    <a:gd name="T107" fmla="*/ 330 h 1135"/>
                    <a:gd name="T108" fmla="*/ 587 w 1628"/>
                    <a:gd name="T109" fmla="*/ 388 h 1135"/>
                    <a:gd name="T110" fmla="*/ 672 w 1628"/>
                    <a:gd name="T111" fmla="*/ 403 h 1135"/>
                    <a:gd name="T112" fmla="*/ 696 w 1628"/>
                    <a:gd name="T113" fmla="*/ 303 h 1135"/>
                    <a:gd name="T114" fmla="*/ 723 w 1628"/>
                    <a:gd name="T115" fmla="*/ 221 h 1135"/>
                    <a:gd name="T116" fmla="*/ 678 w 1628"/>
                    <a:gd name="T117" fmla="*/ 85 h 1135"/>
                    <a:gd name="T118" fmla="*/ 799 w 1628"/>
                    <a:gd name="T119" fmla="*/ 37 h 1135"/>
                    <a:gd name="T120" fmla="*/ 851 w 1628"/>
                    <a:gd name="T121" fmla="*/ 0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28" h="1135">
                      <a:moveTo>
                        <a:pt x="906" y="7"/>
                      </a:moveTo>
                      <a:lnTo>
                        <a:pt x="905" y="21"/>
                      </a:lnTo>
                      <a:lnTo>
                        <a:pt x="905" y="21"/>
                      </a:lnTo>
                      <a:lnTo>
                        <a:pt x="887" y="61"/>
                      </a:lnTo>
                      <a:lnTo>
                        <a:pt x="923" y="91"/>
                      </a:lnTo>
                      <a:lnTo>
                        <a:pt x="969" y="106"/>
                      </a:lnTo>
                      <a:lnTo>
                        <a:pt x="996" y="140"/>
                      </a:lnTo>
                      <a:lnTo>
                        <a:pt x="1035" y="124"/>
                      </a:lnTo>
                      <a:lnTo>
                        <a:pt x="1047" y="76"/>
                      </a:lnTo>
                      <a:lnTo>
                        <a:pt x="1078" y="73"/>
                      </a:lnTo>
                      <a:lnTo>
                        <a:pt x="1114" y="100"/>
                      </a:lnTo>
                      <a:lnTo>
                        <a:pt x="1129" y="136"/>
                      </a:lnTo>
                      <a:lnTo>
                        <a:pt x="1165" y="161"/>
                      </a:lnTo>
                      <a:lnTo>
                        <a:pt x="1235" y="34"/>
                      </a:lnTo>
                      <a:lnTo>
                        <a:pt x="1256" y="67"/>
                      </a:lnTo>
                      <a:lnTo>
                        <a:pt x="1259" y="149"/>
                      </a:lnTo>
                      <a:lnTo>
                        <a:pt x="1320" y="197"/>
                      </a:lnTo>
                      <a:lnTo>
                        <a:pt x="1314" y="255"/>
                      </a:lnTo>
                      <a:lnTo>
                        <a:pt x="1296" y="282"/>
                      </a:lnTo>
                      <a:lnTo>
                        <a:pt x="1323" y="303"/>
                      </a:lnTo>
                      <a:lnTo>
                        <a:pt x="1314" y="351"/>
                      </a:lnTo>
                      <a:lnTo>
                        <a:pt x="1277" y="373"/>
                      </a:lnTo>
                      <a:lnTo>
                        <a:pt x="1280" y="412"/>
                      </a:lnTo>
                      <a:lnTo>
                        <a:pt x="1250" y="451"/>
                      </a:lnTo>
                      <a:lnTo>
                        <a:pt x="1287" y="485"/>
                      </a:lnTo>
                      <a:lnTo>
                        <a:pt x="1277" y="515"/>
                      </a:lnTo>
                      <a:lnTo>
                        <a:pt x="1226" y="521"/>
                      </a:lnTo>
                      <a:lnTo>
                        <a:pt x="1229" y="542"/>
                      </a:lnTo>
                      <a:lnTo>
                        <a:pt x="1284" y="621"/>
                      </a:lnTo>
                      <a:lnTo>
                        <a:pt x="1377" y="718"/>
                      </a:lnTo>
                      <a:lnTo>
                        <a:pt x="1420" y="693"/>
                      </a:lnTo>
                      <a:lnTo>
                        <a:pt x="1492" y="681"/>
                      </a:lnTo>
                      <a:lnTo>
                        <a:pt x="1501" y="639"/>
                      </a:lnTo>
                      <a:lnTo>
                        <a:pt x="1550" y="597"/>
                      </a:lnTo>
                      <a:lnTo>
                        <a:pt x="1575" y="592"/>
                      </a:lnTo>
                      <a:lnTo>
                        <a:pt x="1575" y="592"/>
                      </a:lnTo>
                      <a:lnTo>
                        <a:pt x="1574" y="603"/>
                      </a:lnTo>
                      <a:lnTo>
                        <a:pt x="1574" y="603"/>
                      </a:lnTo>
                      <a:lnTo>
                        <a:pt x="1610" y="606"/>
                      </a:lnTo>
                      <a:lnTo>
                        <a:pt x="1613" y="709"/>
                      </a:lnTo>
                      <a:lnTo>
                        <a:pt x="1628" y="725"/>
                      </a:lnTo>
                      <a:lnTo>
                        <a:pt x="1628" y="725"/>
                      </a:lnTo>
                      <a:lnTo>
                        <a:pt x="1601" y="769"/>
                      </a:lnTo>
                      <a:lnTo>
                        <a:pt x="1601" y="769"/>
                      </a:lnTo>
                      <a:lnTo>
                        <a:pt x="1535" y="851"/>
                      </a:lnTo>
                      <a:lnTo>
                        <a:pt x="1495" y="863"/>
                      </a:lnTo>
                      <a:lnTo>
                        <a:pt x="1462" y="924"/>
                      </a:lnTo>
                      <a:lnTo>
                        <a:pt x="1414" y="936"/>
                      </a:lnTo>
                      <a:lnTo>
                        <a:pt x="1396" y="981"/>
                      </a:lnTo>
                      <a:lnTo>
                        <a:pt x="1341" y="981"/>
                      </a:lnTo>
                      <a:lnTo>
                        <a:pt x="1296" y="1002"/>
                      </a:lnTo>
                      <a:lnTo>
                        <a:pt x="1223" y="996"/>
                      </a:lnTo>
                      <a:lnTo>
                        <a:pt x="1159" y="1054"/>
                      </a:lnTo>
                      <a:lnTo>
                        <a:pt x="1084" y="1063"/>
                      </a:lnTo>
                      <a:lnTo>
                        <a:pt x="1084" y="1063"/>
                      </a:lnTo>
                      <a:lnTo>
                        <a:pt x="1061" y="1070"/>
                      </a:lnTo>
                      <a:lnTo>
                        <a:pt x="1061" y="1070"/>
                      </a:lnTo>
                      <a:lnTo>
                        <a:pt x="1050" y="1051"/>
                      </a:lnTo>
                      <a:lnTo>
                        <a:pt x="957" y="1042"/>
                      </a:lnTo>
                      <a:lnTo>
                        <a:pt x="908" y="1048"/>
                      </a:lnTo>
                      <a:lnTo>
                        <a:pt x="863" y="1078"/>
                      </a:lnTo>
                      <a:lnTo>
                        <a:pt x="820" y="1048"/>
                      </a:lnTo>
                      <a:lnTo>
                        <a:pt x="787" y="984"/>
                      </a:lnTo>
                      <a:lnTo>
                        <a:pt x="739" y="972"/>
                      </a:lnTo>
                      <a:lnTo>
                        <a:pt x="690" y="996"/>
                      </a:lnTo>
                      <a:lnTo>
                        <a:pt x="663" y="1029"/>
                      </a:lnTo>
                      <a:lnTo>
                        <a:pt x="630" y="999"/>
                      </a:lnTo>
                      <a:lnTo>
                        <a:pt x="587" y="999"/>
                      </a:lnTo>
                      <a:lnTo>
                        <a:pt x="602" y="1033"/>
                      </a:lnTo>
                      <a:lnTo>
                        <a:pt x="639" y="1063"/>
                      </a:lnTo>
                      <a:lnTo>
                        <a:pt x="654" y="1108"/>
                      </a:lnTo>
                      <a:lnTo>
                        <a:pt x="639" y="1135"/>
                      </a:lnTo>
                      <a:lnTo>
                        <a:pt x="587" y="1135"/>
                      </a:lnTo>
                      <a:lnTo>
                        <a:pt x="575" y="1090"/>
                      </a:lnTo>
                      <a:lnTo>
                        <a:pt x="539" y="1039"/>
                      </a:lnTo>
                      <a:lnTo>
                        <a:pt x="360" y="933"/>
                      </a:lnTo>
                      <a:lnTo>
                        <a:pt x="360" y="933"/>
                      </a:lnTo>
                      <a:lnTo>
                        <a:pt x="327" y="939"/>
                      </a:lnTo>
                      <a:lnTo>
                        <a:pt x="294" y="896"/>
                      </a:lnTo>
                      <a:lnTo>
                        <a:pt x="254" y="878"/>
                      </a:lnTo>
                      <a:lnTo>
                        <a:pt x="254" y="815"/>
                      </a:lnTo>
                      <a:lnTo>
                        <a:pt x="224" y="769"/>
                      </a:lnTo>
                      <a:lnTo>
                        <a:pt x="163" y="760"/>
                      </a:lnTo>
                      <a:lnTo>
                        <a:pt x="121" y="736"/>
                      </a:lnTo>
                      <a:lnTo>
                        <a:pt x="64" y="724"/>
                      </a:lnTo>
                      <a:lnTo>
                        <a:pt x="0" y="678"/>
                      </a:lnTo>
                      <a:lnTo>
                        <a:pt x="30" y="639"/>
                      </a:lnTo>
                      <a:lnTo>
                        <a:pt x="70" y="615"/>
                      </a:lnTo>
                      <a:lnTo>
                        <a:pt x="82" y="578"/>
                      </a:lnTo>
                      <a:lnTo>
                        <a:pt x="136" y="569"/>
                      </a:lnTo>
                      <a:lnTo>
                        <a:pt x="139" y="533"/>
                      </a:lnTo>
                      <a:lnTo>
                        <a:pt x="70" y="466"/>
                      </a:lnTo>
                      <a:lnTo>
                        <a:pt x="85" y="451"/>
                      </a:lnTo>
                      <a:lnTo>
                        <a:pt x="127" y="448"/>
                      </a:lnTo>
                      <a:lnTo>
                        <a:pt x="127" y="415"/>
                      </a:lnTo>
                      <a:lnTo>
                        <a:pt x="145" y="370"/>
                      </a:lnTo>
                      <a:lnTo>
                        <a:pt x="142" y="333"/>
                      </a:lnTo>
                      <a:lnTo>
                        <a:pt x="103" y="303"/>
                      </a:lnTo>
                      <a:lnTo>
                        <a:pt x="121" y="282"/>
                      </a:lnTo>
                      <a:lnTo>
                        <a:pt x="185" y="282"/>
                      </a:lnTo>
                      <a:lnTo>
                        <a:pt x="218" y="267"/>
                      </a:lnTo>
                      <a:lnTo>
                        <a:pt x="272" y="291"/>
                      </a:lnTo>
                      <a:lnTo>
                        <a:pt x="285" y="324"/>
                      </a:lnTo>
                      <a:lnTo>
                        <a:pt x="321" y="330"/>
                      </a:lnTo>
                      <a:lnTo>
                        <a:pt x="354" y="297"/>
                      </a:lnTo>
                      <a:lnTo>
                        <a:pt x="433" y="285"/>
                      </a:lnTo>
                      <a:lnTo>
                        <a:pt x="460" y="324"/>
                      </a:lnTo>
                      <a:lnTo>
                        <a:pt x="512" y="330"/>
                      </a:lnTo>
                      <a:lnTo>
                        <a:pt x="563" y="351"/>
                      </a:lnTo>
                      <a:lnTo>
                        <a:pt x="587" y="388"/>
                      </a:lnTo>
                      <a:lnTo>
                        <a:pt x="630" y="406"/>
                      </a:lnTo>
                      <a:lnTo>
                        <a:pt x="672" y="403"/>
                      </a:lnTo>
                      <a:lnTo>
                        <a:pt x="696" y="348"/>
                      </a:lnTo>
                      <a:lnTo>
                        <a:pt x="696" y="303"/>
                      </a:lnTo>
                      <a:lnTo>
                        <a:pt x="720" y="261"/>
                      </a:lnTo>
                      <a:lnTo>
                        <a:pt x="723" y="221"/>
                      </a:lnTo>
                      <a:lnTo>
                        <a:pt x="720" y="173"/>
                      </a:lnTo>
                      <a:lnTo>
                        <a:pt x="678" y="85"/>
                      </a:lnTo>
                      <a:lnTo>
                        <a:pt x="757" y="9"/>
                      </a:lnTo>
                      <a:lnTo>
                        <a:pt x="799" y="37"/>
                      </a:lnTo>
                      <a:lnTo>
                        <a:pt x="839" y="21"/>
                      </a:lnTo>
                      <a:lnTo>
                        <a:pt x="851" y="0"/>
                      </a:lnTo>
                      <a:lnTo>
                        <a:pt x="906" y="7"/>
                      </a:lnTo>
                      <a:close/>
                    </a:path>
                  </a:pathLst>
                </a:custGeom>
                <a:solidFill>
                  <a:srgbClr val="D34817"/>
                </a:solid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800" dirty="0">
                    <a:solidFill>
                      <a:prstClr val="black"/>
                    </a:solidFill>
                  </a:endParaRPr>
                </a:p>
              </p:txBody>
            </p:sp>
            <p:sp>
              <p:nvSpPr>
                <p:cNvPr id="276" name="Podunavski" descr="{&quot;Key&quot;:&quot;podunavski&quot;,&quot;Name&quot;:&quot;Podunavski&quot;,&quot;Value&quot;:1.0,&quot;Formula&quot;:&quot;&quot;,&quot;Text&quot;:&quot;&quot;,&quot;OfficeApplication&quot;:1,&quot;HasValue&quot;:true}">
                  <a:extLst>
                    <a:ext uri="{FF2B5EF4-FFF2-40B4-BE49-F238E27FC236}">
                      <a16:creationId xmlns:a16="http://schemas.microsoft.com/office/drawing/2014/main" id="{C4D3E56E-B1CF-4F84-BEC3-194F9EF1D88F}"/>
                    </a:ext>
                  </a:extLst>
                </p:cNvPr>
                <p:cNvSpPr>
                  <a:spLocks/>
                </p:cNvSpPr>
                <p:nvPr/>
              </p:nvSpPr>
              <p:spPr bwMode="auto">
                <a:xfrm>
                  <a:off x="6765" y="1860"/>
                  <a:ext cx="269" cy="447"/>
                </a:xfrm>
                <a:custGeom>
                  <a:avLst/>
                  <a:gdLst>
                    <a:gd name="T0" fmla="*/ 597 w 706"/>
                    <a:gd name="T1" fmla="*/ 1173 h 1177"/>
                    <a:gd name="T2" fmla="*/ 557 w 706"/>
                    <a:gd name="T3" fmla="*/ 1116 h 1177"/>
                    <a:gd name="T4" fmla="*/ 488 w 706"/>
                    <a:gd name="T5" fmla="*/ 1085 h 1177"/>
                    <a:gd name="T6" fmla="*/ 397 w 706"/>
                    <a:gd name="T7" fmla="*/ 988 h 1177"/>
                    <a:gd name="T8" fmla="*/ 276 w 706"/>
                    <a:gd name="T9" fmla="*/ 1010 h 1177"/>
                    <a:gd name="T10" fmla="*/ 134 w 706"/>
                    <a:gd name="T11" fmla="*/ 970 h 1177"/>
                    <a:gd name="T12" fmla="*/ 134 w 706"/>
                    <a:gd name="T13" fmla="*/ 898 h 1177"/>
                    <a:gd name="T14" fmla="*/ 55 w 706"/>
                    <a:gd name="T15" fmla="*/ 895 h 1177"/>
                    <a:gd name="T16" fmla="*/ 52 w 706"/>
                    <a:gd name="T17" fmla="*/ 831 h 1177"/>
                    <a:gd name="T18" fmla="*/ 6 w 706"/>
                    <a:gd name="T19" fmla="*/ 728 h 1177"/>
                    <a:gd name="T20" fmla="*/ 55 w 706"/>
                    <a:gd name="T21" fmla="*/ 622 h 1177"/>
                    <a:gd name="T22" fmla="*/ 118 w 706"/>
                    <a:gd name="T23" fmla="*/ 634 h 1177"/>
                    <a:gd name="T24" fmla="*/ 185 w 706"/>
                    <a:gd name="T25" fmla="*/ 610 h 1177"/>
                    <a:gd name="T26" fmla="*/ 106 w 706"/>
                    <a:gd name="T27" fmla="*/ 486 h 1177"/>
                    <a:gd name="T28" fmla="*/ 64 w 706"/>
                    <a:gd name="T29" fmla="*/ 450 h 1177"/>
                    <a:gd name="T30" fmla="*/ 0 w 706"/>
                    <a:gd name="T31" fmla="*/ 371 h 1177"/>
                    <a:gd name="T32" fmla="*/ 167 w 706"/>
                    <a:gd name="T33" fmla="*/ 313 h 1177"/>
                    <a:gd name="T34" fmla="*/ 97 w 706"/>
                    <a:gd name="T35" fmla="*/ 256 h 1177"/>
                    <a:gd name="T36" fmla="*/ 101 w 706"/>
                    <a:gd name="T37" fmla="*/ 141 h 1177"/>
                    <a:gd name="T38" fmla="*/ 118 w 706"/>
                    <a:gd name="T39" fmla="*/ 142 h 1177"/>
                    <a:gd name="T40" fmla="*/ 203 w 706"/>
                    <a:gd name="T41" fmla="*/ 134 h 1177"/>
                    <a:gd name="T42" fmla="*/ 405 w 706"/>
                    <a:gd name="T43" fmla="*/ 7 h 1177"/>
                    <a:gd name="T44" fmla="*/ 457 w 706"/>
                    <a:gd name="T45" fmla="*/ 0 h 1177"/>
                    <a:gd name="T46" fmla="*/ 482 w 706"/>
                    <a:gd name="T47" fmla="*/ 3 h 1177"/>
                    <a:gd name="T48" fmla="*/ 485 w 706"/>
                    <a:gd name="T49" fmla="*/ 150 h 1177"/>
                    <a:gd name="T50" fmla="*/ 518 w 706"/>
                    <a:gd name="T51" fmla="*/ 232 h 1177"/>
                    <a:gd name="T52" fmla="*/ 645 w 706"/>
                    <a:gd name="T53" fmla="*/ 310 h 1177"/>
                    <a:gd name="T54" fmla="*/ 694 w 706"/>
                    <a:gd name="T55" fmla="*/ 574 h 1177"/>
                    <a:gd name="T56" fmla="*/ 621 w 706"/>
                    <a:gd name="T57" fmla="*/ 713 h 1177"/>
                    <a:gd name="T58" fmla="*/ 694 w 706"/>
                    <a:gd name="T59" fmla="*/ 789 h 1177"/>
                    <a:gd name="T60" fmla="*/ 621 w 706"/>
                    <a:gd name="T61" fmla="*/ 870 h 1177"/>
                    <a:gd name="T62" fmla="*/ 616 w 706"/>
                    <a:gd name="T63" fmla="*/ 924 h 1177"/>
                    <a:gd name="T64" fmla="*/ 683 w 706"/>
                    <a:gd name="T65" fmla="*/ 1062 h 1177"/>
                    <a:gd name="T66" fmla="*/ 634 w 706"/>
                    <a:gd name="T67" fmla="*/ 1161 h 1177"/>
                    <a:gd name="T68" fmla="*/ 628 w 706"/>
                    <a:gd name="T69" fmla="*/ 1177 h 1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6" h="1177">
                      <a:moveTo>
                        <a:pt x="628" y="1177"/>
                      </a:moveTo>
                      <a:lnTo>
                        <a:pt x="597" y="1173"/>
                      </a:lnTo>
                      <a:lnTo>
                        <a:pt x="603" y="1125"/>
                      </a:lnTo>
                      <a:lnTo>
                        <a:pt x="557" y="1116"/>
                      </a:lnTo>
                      <a:lnTo>
                        <a:pt x="533" y="1137"/>
                      </a:lnTo>
                      <a:lnTo>
                        <a:pt x="488" y="1085"/>
                      </a:lnTo>
                      <a:lnTo>
                        <a:pt x="418" y="1046"/>
                      </a:lnTo>
                      <a:lnTo>
                        <a:pt x="397" y="988"/>
                      </a:lnTo>
                      <a:lnTo>
                        <a:pt x="342" y="1010"/>
                      </a:lnTo>
                      <a:lnTo>
                        <a:pt x="276" y="1010"/>
                      </a:lnTo>
                      <a:lnTo>
                        <a:pt x="197" y="976"/>
                      </a:lnTo>
                      <a:lnTo>
                        <a:pt x="134" y="970"/>
                      </a:lnTo>
                      <a:lnTo>
                        <a:pt x="149" y="907"/>
                      </a:lnTo>
                      <a:lnTo>
                        <a:pt x="134" y="898"/>
                      </a:lnTo>
                      <a:lnTo>
                        <a:pt x="134" y="898"/>
                      </a:lnTo>
                      <a:lnTo>
                        <a:pt x="55" y="895"/>
                      </a:lnTo>
                      <a:lnTo>
                        <a:pt x="52" y="831"/>
                      </a:lnTo>
                      <a:lnTo>
                        <a:pt x="52" y="831"/>
                      </a:lnTo>
                      <a:lnTo>
                        <a:pt x="91" y="810"/>
                      </a:lnTo>
                      <a:lnTo>
                        <a:pt x="6" y="728"/>
                      </a:lnTo>
                      <a:lnTo>
                        <a:pt x="37" y="692"/>
                      </a:lnTo>
                      <a:lnTo>
                        <a:pt x="55" y="622"/>
                      </a:lnTo>
                      <a:lnTo>
                        <a:pt x="85" y="613"/>
                      </a:lnTo>
                      <a:lnTo>
                        <a:pt x="118" y="634"/>
                      </a:lnTo>
                      <a:lnTo>
                        <a:pt x="152" y="637"/>
                      </a:lnTo>
                      <a:lnTo>
                        <a:pt x="185" y="610"/>
                      </a:lnTo>
                      <a:lnTo>
                        <a:pt x="167" y="552"/>
                      </a:lnTo>
                      <a:lnTo>
                        <a:pt x="106" y="486"/>
                      </a:lnTo>
                      <a:lnTo>
                        <a:pt x="109" y="450"/>
                      </a:lnTo>
                      <a:lnTo>
                        <a:pt x="64" y="450"/>
                      </a:lnTo>
                      <a:lnTo>
                        <a:pt x="43" y="410"/>
                      </a:lnTo>
                      <a:lnTo>
                        <a:pt x="0" y="371"/>
                      </a:lnTo>
                      <a:lnTo>
                        <a:pt x="52" y="332"/>
                      </a:lnTo>
                      <a:lnTo>
                        <a:pt x="167" y="313"/>
                      </a:lnTo>
                      <a:lnTo>
                        <a:pt x="131" y="265"/>
                      </a:lnTo>
                      <a:lnTo>
                        <a:pt x="97" y="256"/>
                      </a:lnTo>
                      <a:lnTo>
                        <a:pt x="91" y="189"/>
                      </a:lnTo>
                      <a:lnTo>
                        <a:pt x="101" y="141"/>
                      </a:lnTo>
                      <a:lnTo>
                        <a:pt x="101" y="141"/>
                      </a:lnTo>
                      <a:lnTo>
                        <a:pt x="118" y="142"/>
                      </a:lnTo>
                      <a:lnTo>
                        <a:pt x="118" y="142"/>
                      </a:lnTo>
                      <a:lnTo>
                        <a:pt x="203" y="134"/>
                      </a:lnTo>
                      <a:lnTo>
                        <a:pt x="290" y="110"/>
                      </a:lnTo>
                      <a:lnTo>
                        <a:pt x="405" y="7"/>
                      </a:lnTo>
                      <a:lnTo>
                        <a:pt x="457" y="0"/>
                      </a:lnTo>
                      <a:lnTo>
                        <a:pt x="457" y="0"/>
                      </a:lnTo>
                      <a:lnTo>
                        <a:pt x="482" y="3"/>
                      </a:lnTo>
                      <a:lnTo>
                        <a:pt x="482" y="3"/>
                      </a:lnTo>
                      <a:lnTo>
                        <a:pt x="476" y="104"/>
                      </a:lnTo>
                      <a:lnTo>
                        <a:pt x="485" y="150"/>
                      </a:lnTo>
                      <a:lnTo>
                        <a:pt x="524" y="186"/>
                      </a:lnTo>
                      <a:lnTo>
                        <a:pt x="518" y="232"/>
                      </a:lnTo>
                      <a:lnTo>
                        <a:pt x="533" y="268"/>
                      </a:lnTo>
                      <a:lnTo>
                        <a:pt x="645" y="310"/>
                      </a:lnTo>
                      <a:lnTo>
                        <a:pt x="630" y="437"/>
                      </a:lnTo>
                      <a:lnTo>
                        <a:pt x="694" y="574"/>
                      </a:lnTo>
                      <a:lnTo>
                        <a:pt x="688" y="637"/>
                      </a:lnTo>
                      <a:lnTo>
                        <a:pt x="621" y="713"/>
                      </a:lnTo>
                      <a:lnTo>
                        <a:pt x="627" y="764"/>
                      </a:lnTo>
                      <a:lnTo>
                        <a:pt x="694" y="789"/>
                      </a:lnTo>
                      <a:lnTo>
                        <a:pt x="706" y="843"/>
                      </a:lnTo>
                      <a:lnTo>
                        <a:pt x="621" y="870"/>
                      </a:lnTo>
                      <a:lnTo>
                        <a:pt x="616" y="924"/>
                      </a:lnTo>
                      <a:lnTo>
                        <a:pt x="616" y="924"/>
                      </a:lnTo>
                      <a:lnTo>
                        <a:pt x="602" y="951"/>
                      </a:lnTo>
                      <a:lnTo>
                        <a:pt x="683" y="1062"/>
                      </a:lnTo>
                      <a:lnTo>
                        <a:pt x="651" y="1103"/>
                      </a:lnTo>
                      <a:lnTo>
                        <a:pt x="634" y="1161"/>
                      </a:lnTo>
                      <a:lnTo>
                        <a:pt x="634" y="1161"/>
                      </a:lnTo>
                      <a:lnTo>
                        <a:pt x="628" y="1177"/>
                      </a:lnTo>
                      <a:close/>
                    </a:path>
                  </a:pathLst>
                </a:custGeom>
                <a:solidFill>
                  <a:srgbClr val="D34817"/>
                </a:solid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800" dirty="0">
                    <a:solidFill>
                      <a:prstClr val="black"/>
                    </a:solidFill>
                  </a:endParaRPr>
                </a:p>
              </p:txBody>
            </p:sp>
            <p:sp>
              <p:nvSpPr>
                <p:cNvPr id="277" name="Branicevski" descr="{&quot;Key&quot;:&quot;branicevski&quot;,&quot;Name&quot;:&quot;Branicevski&quot;,&quot;Value&quot;:1.0,&quot;Formula&quot;:&quot;&quot;,&quot;Text&quot;:&quot;&quot;,&quot;OfficeApplication&quot;:1,&quot;HasValue&quot;:true}">
                  <a:extLst>
                    <a:ext uri="{FF2B5EF4-FFF2-40B4-BE49-F238E27FC236}">
                      <a16:creationId xmlns:a16="http://schemas.microsoft.com/office/drawing/2014/main" id="{0751FDE5-AC7A-4EFC-83E4-E8A43EBC8AAA}"/>
                    </a:ext>
                  </a:extLst>
                </p:cNvPr>
                <p:cNvSpPr>
                  <a:spLocks/>
                </p:cNvSpPr>
                <p:nvPr/>
              </p:nvSpPr>
              <p:spPr bwMode="auto">
                <a:xfrm>
                  <a:off x="6946" y="1769"/>
                  <a:ext cx="599" cy="636"/>
                </a:xfrm>
                <a:custGeom>
                  <a:avLst/>
                  <a:gdLst>
                    <a:gd name="T0" fmla="*/ 145 w 1575"/>
                    <a:gd name="T1" fmla="*/ 1108 h 1671"/>
                    <a:gd name="T2" fmla="*/ 218 w 1575"/>
                    <a:gd name="T3" fmla="*/ 1027 h 1671"/>
                    <a:gd name="T4" fmla="*/ 145 w 1575"/>
                    <a:gd name="T5" fmla="*/ 951 h 1671"/>
                    <a:gd name="T6" fmla="*/ 218 w 1575"/>
                    <a:gd name="T7" fmla="*/ 812 h 1671"/>
                    <a:gd name="T8" fmla="*/ 169 w 1575"/>
                    <a:gd name="T9" fmla="*/ 548 h 1671"/>
                    <a:gd name="T10" fmla="*/ 42 w 1575"/>
                    <a:gd name="T11" fmla="*/ 470 h 1671"/>
                    <a:gd name="T12" fmla="*/ 9 w 1575"/>
                    <a:gd name="T13" fmla="*/ 388 h 1671"/>
                    <a:gd name="T14" fmla="*/ 6 w 1575"/>
                    <a:gd name="T15" fmla="*/ 241 h 1671"/>
                    <a:gd name="T16" fmla="*/ 6 w 1575"/>
                    <a:gd name="T17" fmla="*/ 241 h 1671"/>
                    <a:gd name="T18" fmla="*/ 58 w 1575"/>
                    <a:gd name="T19" fmla="*/ 239 h 1671"/>
                    <a:gd name="T20" fmla="*/ 184 w 1575"/>
                    <a:gd name="T21" fmla="*/ 195 h 1671"/>
                    <a:gd name="T22" fmla="*/ 293 w 1575"/>
                    <a:gd name="T23" fmla="*/ 94 h 1671"/>
                    <a:gd name="T24" fmla="*/ 517 w 1575"/>
                    <a:gd name="T25" fmla="*/ 0 h 1671"/>
                    <a:gd name="T26" fmla="*/ 588 w 1575"/>
                    <a:gd name="T27" fmla="*/ 106 h 1671"/>
                    <a:gd name="T28" fmla="*/ 763 w 1575"/>
                    <a:gd name="T29" fmla="*/ 122 h 1671"/>
                    <a:gd name="T30" fmla="*/ 887 w 1575"/>
                    <a:gd name="T31" fmla="*/ 145 h 1671"/>
                    <a:gd name="T32" fmla="*/ 934 w 1575"/>
                    <a:gd name="T33" fmla="*/ 247 h 1671"/>
                    <a:gd name="T34" fmla="*/ 964 w 1575"/>
                    <a:gd name="T35" fmla="*/ 367 h 1671"/>
                    <a:gd name="T36" fmla="*/ 1112 w 1575"/>
                    <a:gd name="T37" fmla="*/ 385 h 1671"/>
                    <a:gd name="T38" fmla="*/ 1248 w 1575"/>
                    <a:gd name="T39" fmla="*/ 385 h 1671"/>
                    <a:gd name="T40" fmla="*/ 1386 w 1575"/>
                    <a:gd name="T41" fmla="*/ 405 h 1671"/>
                    <a:gd name="T42" fmla="*/ 1490 w 1575"/>
                    <a:gd name="T43" fmla="*/ 429 h 1671"/>
                    <a:gd name="T44" fmla="*/ 1575 w 1575"/>
                    <a:gd name="T45" fmla="*/ 499 h 1671"/>
                    <a:gd name="T46" fmla="*/ 1550 w 1575"/>
                    <a:gd name="T47" fmla="*/ 513 h 1671"/>
                    <a:gd name="T48" fmla="*/ 1512 w 1575"/>
                    <a:gd name="T49" fmla="*/ 596 h 1671"/>
                    <a:gd name="T50" fmla="*/ 1467 w 1575"/>
                    <a:gd name="T51" fmla="*/ 624 h 1671"/>
                    <a:gd name="T52" fmla="*/ 1454 w 1575"/>
                    <a:gd name="T53" fmla="*/ 752 h 1671"/>
                    <a:gd name="T54" fmla="*/ 1429 w 1575"/>
                    <a:gd name="T55" fmla="*/ 848 h 1671"/>
                    <a:gd name="T56" fmla="*/ 1360 w 1575"/>
                    <a:gd name="T57" fmla="*/ 900 h 1671"/>
                    <a:gd name="T58" fmla="*/ 1295 w 1575"/>
                    <a:gd name="T59" fmla="*/ 938 h 1671"/>
                    <a:gd name="T60" fmla="*/ 1260 w 1575"/>
                    <a:gd name="T61" fmla="*/ 1031 h 1671"/>
                    <a:gd name="T62" fmla="*/ 1253 w 1575"/>
                    <a:gd name="T63" fmla="*/ 1104 h 1671"/>
                    <a:gd name="T64" fmla="*/ 1402 w 1575"/>
                    <a:gd name="T65" fmla="*/ 1159 h 1671"/>
                    <a:gd name="T66" fmla="*/ 1450 w 1575"/>
                    <a:gd name="T67" fmla="*/ 1331 h 1671"/>
                    <a:gd name="T68" fmla="*/ 1498 w 1575"/>
                    <a:gd name="T69" fmla="*/ 1276 h 1671"/>
                    <a:gd name="T70" fmla="*/ 1509 w 1575"/>
                    <a:gd name="T71" fmla="*/ 1366 h 1671"/>
                    <a:gd name="T72" fmla="*/ 1505 w 1575"/>
                    <a:gd name="T73" fmla="*/ 1480 h 1671"/>
                    <a:gd name="T74" fmla="*/ 1509 w 1575"/>
                    <a:gd name="T75" fmla="*/ 1580 h 1671"/>
                    <a:gd name="T76" fmla="*/ 1405 w 1575"/>
                    <a:gd name="T77" fmla="*/ 1601 h 1671"/>
                    <a:gd name="T78" fmla="*/ 1309 w 1575"/>
                    <a:gd name="T79" fmla="*/ 1628 h 1671"/>
                    <a:gd name="T80" fmla="*/ 1279 w 1575"/>
                    <a:gd name="T81" fmla="*/ 1671 h 1671"/>
                    <a:gd name="T82" fmla="*/ 1252 w 1575"/>
                    <a:gd name="T83" fmla="*/ 1622 h 1671"/>
                    <a:gd name="T84" fmla="*/ 1136 w 1575"/>
                    <a:gd name="T85" fmla="*/ 1586 h 1671"/>
                    <a:gd name="T86" fmla="*/ 988 w 1575"/>
                    <a:gd name="T87" fmla="*/ 1537 h 1671"/>
                    <a:gd name="T88" fmla="*/ 832 w 1575"/>
                    <a:gd name="T89" fmla="*/ 1466 h 1671"/>
                    <a:gd name="T90" fmla="*/ 694 w 1575"/>
                    <a:gd name="T91" fmla="*/ 1403 h 1671"/>
                    <a:gd name="T92" fmla="*/ 604 w 1575"/>
                    <a:gd name="T93" fmla="*/ 1372 h 1671"/>
                    <a:gd name="T94" fmla="*/ 515 w 1575"/>
                    <a:gd name="T95" fmla="*/ 1372 h 1671"/>
                    <a:gd name="T96" fmla="*/ 555 w 1575"/>
                    <a:gd name="T97" fmla="*/ 1327 h 1671"/>
                    <a:gd name="T98" fmla="*/ 466 w 1575"/>
                    <a:gd name="T99" fmla="*/ 1202 h 1671"/>
                    <a:gd name="T100" fmla="*/ 381 w 1575"/>
                    <a:gd name="T101" fmla="*/ 1260 h 1671"/>
                    <a:gd name="T102" fmla="*/ 305 w 1575"/>
                    <a:gd name="T103" fmla="*/ 1193 h 1671"/>
                    <a:gd name="T104" fmla="*/ 140 w 1575"/>
                    <a:gd name="T105" fmla="*/ 1162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75" h="1671">
                      <a:moveTo>
                        <a:pt x="140" y="1162"/>
                      </a:moveTo>
                      <a:lnTo>
                        <a:pt x="145" y="1108"/>
                      </a:lnTo>
                      <a:lnTo>
                        <a:pt x="230" y="1081"/>
                      </a:lnTo>
                      <a:lnTo>
                        <a:pt x="218" y="1027"/>
                      </a:lnTo>
                      <a:lnTo>
                        <a:pt x="151" y="1002"/>
                      </a:lnTo>
                      <a:lnTo>
                        <a:pt x="145" y="951"/>
                      </a:lnTo>
                      <a:lnTo>
                        <a:pt x="212" y="875"/>
                      </a:lnTo>
                      <a:lnTo>
                        <a:pt x="218" y="812"/>
                      </a:lnTo>
                      <a:lnTo>
                        <a:pt x="154" y="675"/>
                      </a:lnTo>
                      <a:lnTo>
                        <a:pt x="169" y="548"/>
                      </a:lnTo>
                      <a:lnTo>
                        <a:pt x="57" y="506"/>
                      </a:lnTo>
                      <a:lnTo>
                        <a:pt x="42" y="470"/>
                      </a:lnTo>
                      <a:lnTo>
                        <a:pt x="48" y="424"/>
                      </a:lnTo>
                      <a:lnTo>
                        <a:pt x="9" y="388"/>
                      </a:lnTo>
                      <a:lnTo>
                        <a:pt x="0" y="342"/>
                      </a:lnTo>
                      <a:lnTo>
                        <a:pt x="6" y="241"/>
                      </a:lnTo>
                      <a:lnTo>
                        <a:pt x="6" y="241"/>
                      </a:lnTo>
                      <a:lnTo>
                        <a:pt x="6" y="241"/>
                      </a:lnTo>
                      <a:lnTo>
                        <a:pt x="6" y="241"/>
                      </a:lnTo>
                      <a:lnTo>
                        <a:pt x="58" y="239"/>
                      </a:lnTo>
                      <a:lnTo>
                        <a:pt x="118" y="210"/>
                      </a:lnTo>
                      <a:lnTo>
                        <a:pt x="184" y="195"/>
                      </a:lnTo>
                      <a:lnTo>
                        <a:pt x="223" y="145"/>
                      </a:lnTo>
                      <a:lnTo>
                        <a:pt x="293" y="94"/>
                      </a:lnTo>
                      <a:lnTo>
                        <a:pt x="517" y="0"/>
                      </a:lnTo>
                      <a:lnTo>
                        <a:pt x="517" y="0"/>
                      </a:lnTo>
                      <a:lnTo>
                        <a:pt x="559" y="34"/>
                      </a:lnTo>
                      <a:lnTo>
                        <a:pt x="588" y="106"/>
                      </a:lnTo>
                      <a:lnTo>
                        <a:pt x="703" y="107"/>
                      </a:lnTo>
                      <a:lnTo>
                        <a:pt x="763" y="122"/>
                      </a:lnTo>
                      <a:lnTo>
                        <a:pt x="806" y="116"/>
                      </a:lnTo>
                      <a:lnTo>
                        <a:pt x="887" y="145"/>
                      </a:lnTo>
                      <a:lnTo>
                        <a:pt x="914" y="182"/>
                      </a:lnTo>
                      <a:lnTo>
                        <a:pt x="934" y="247"/>
                      </a:lnTo>
                      <a:lnTo>
                        <a:pt x="937" y="330"/>
                      </a:lnTo>
                      <a:lnTo>
                        <a:pt x="964" y="367"/>
                      </a:lnTo>
                      <a:lnTo>
                        <a:pt x="1063" y="360"/>
                      </a:lnTo>
                      <a:lnTo>
                        <a:pt x="1112" y="385"/>
                      </a:lnTo>
                      <a:lnTo>
                        <a:pt x="1225" y="364"/>
                      </a:lnTo>
                      <a:lnTo>
                        <a:pt x="1248" y="385"/>
                      </a:lnTo>
                      <a:lnTo>
                        <a:pt x="1347" y="392"/>
                      </a:lnTo>
                      <a:lnTo>
                        <a:pt x="1386" y="405"/>
                      </a:lnTo>
                      <a:lnTo>
                        <a:pt x="1435" y="401"/>
                      </a:lnTo>
                      <a:lnTo>
                        <a:pt x="1490" y="429"/>
                      </a:lnTo>
                      <a:lnTo>
                        <a:pt x="1550" y="434"/>
                      </a:lnTo>
                      <a:lnTo>
                        <a:pt x="1575" y="499"/>
                      </a:lnTo>
                      <a:lnTo>
                        <a:pt x="1575" y="499"/>
                      </a:lnTo>
                      <a:lnTo>
                        <a:pt x="1550" y="513"/>
                      </a:lnTo>
                      <a:lnTo>
                        <a:pt x="1540" y="572"/>
                      </a:lnTo>
                      <a:lnTo>
                        <a:pt x="1512" y="596"/>
                      </a:lnTo>
                      <a:lnTo>
                        <a:pt x="1509" y="620"/>
                      </a:lnTo>
                      <a:lnTo>
                        <a:pt x="1467" y="624"/>
                      </a:lnTo>
                      <a:lnTo>
                        <a:pt x="1471" y="714"/>
                      </a:lnTo>
                      <a:lnTo>
                        <a:pt x="1454" y="752"/>
                      </a:lnTo>
                      <a:lnTo>
                        <a:pt x="1457" y="817"/>
                      </a:lnTo>
                      <a:lnTo>
                        <a:pt x="1429" y="848"/>
                      </a:lnTo>
                      <a:lnTo>
                        <a:pt x="1378" y="852"/>
                      </a:lnTo>
                      <a:lnTo>
                        <a:pt x="1360" y="900"/>
                      </a:lnTo>
                      <a:lnTo>
                        <a:pt x="1302" y="900"/>
                      </a:lnTo>
                      <a:lnTo>
                        <a:pt x="1295" y="938"/>
                      </a:lnTo>
                      <a:lnTo>
                        <a:pt x="1236" y="1004"/>
                      </a:lnTo>
                      <a:lnTo>
                        <a:pt x="1260" y="1031"/>
                      </a:lnTo>
                      <a:lnTo>
                        <a:pt x="1277" y="1079"/>
                      </a:lnTo>
                      <a:lnTo>
                        <a:pt x="1253" y="1104"/>
                      </a:lnTo>
                      <a:lnTo>
                        <a:pt x="1350" y="1121"/>
                      </a:lnTo>
                      <a:lnTo>
                        <a:pt x="1402" y="1159"/>
                      </a:lnTo>
                      <a:lnTo>
                        <a:pt x="1412" y="1307"/>
                      </a:lnTo>
                      <a:lnTo>
                        <a:pt x="1450" y="1331"/>
                      </a:lnTo>
                      <a:lnTo>
                        <a:pt x="1471" y="1290"/>
                      </a:lnTo>
                      <a:lnTo>
                        <a:pt x="1498" y="1276"/>
                      </a:lnTo>
                      <a:lnTo>
                        <a:pt x="1512" y="1325"/>
                      </a:lnTo>
                      <a:lnTo>
                        <a:pt x="1509" y="1366"/>
                      </a:lnTo>
                      <a:lnTo>
                        <a:pt x="1543" y="1407"/>
                      </a:lnTo>
                      <a:lnTo>
                        <a:pt x="1505" y="1480"/>
                      </a:lnTo>
                      <a:lnTo>
                        <a:pt x="1523" y="1535"/>
                      </a:lnTo>
                      <a:lnTo>
                        <a:pt x="1509" y="1580"/>
                      </a:lnTo>
                      <a:lnTo>
                        <a:pt x="1481" y="1604"/>
                      </a:lnTo>
                      <a:lnTo>
                        <a:pt x="1405" y="1601"/>
                      </a:lnTo>
                      <a:lnTo>
                        <a:pt x="1378" y="1639"/>
                      </a:lnTo>
                      <a:lnTo>
                        <a:pt x="1309" y="1628"/>
                      </a:lnTo>
                      <a:lnTo>
                        <a:pt x="1279" y="1671"/>
                      </a:lnTo>
                      <a:lnTo>
                        <a:pt x="1279" y="1671"/>
                      </a:lnTo>
                      <a:lnTo>
                        <a:pt x="1252" y="1622"/>
                      </a:lnTo>
                      <a:lnTo>
                        <a:pt x="1252" y="1622"/>
                      </a:lnTo>
                      <a:lnTo>
                        <a:pt x="1194" y="1622"/>
                      </a:lnTo>
                      <a:lnTo>
                        <a:pt x="1136" y="1586"/>
                      </a:lnTo>
                      <a:lnTo>
                        <a:pt x="1042" y="1586"/>
                      </a:lnTo>
                      <a:lnTo>
                        <a:pt x="988" y="1537"/>
                      </a:lnTo>
                      <a:lnTo>
                        <a:pt x="841" y="1528"/>
                      </a:lnTo>
                      <a:lnTo>
                        <a:pt x="832" y="1466"/>
                      </a:lnTo>
                      <a:lnTo>
                        <a:pt x="756" y="1399"/>
                      </a:lnTo>
                      <a:lnTo>
                        <a:pt x="694" y="1403"/>
                      </a:lnTo>
                      <a:lnTo>
                        <a:pt x="662" y="1372"/>
                      </a:lnTo>
                      <a:lnTo>
                        <a:pt x="604" y="1372"/>
                      </a:lnTo>
                      <a:lnTo>
                        <a:pt x="564" y="1403"/>
                      </a:lnTo>
                      <a:lnTo>
                        <a:pt x="515" y="1372"/>
                      </a:lnTo>
                      <a:lnTo>
                        <a:pt x="528" y="1345"/>
                      </a:lnTo>
                      <a:lnTo>
                        <a:pt x="555" y="1327"/>
                      </a:lnTo>
                      <a:lnTo>
                        <a:pt x="510" y="1300"/>
                      </a:lnTo>
                      <a:lnTo>
                        <a:pt x="466" y="1202"/>
                      </a:lnTo>
                      <a:lnTo>
                        <a:pt x="426" y="1180"/>
                      </a:lnTo>
                      <a:lnTo>
                        <a:pt x="381" y="1260"/>
                      </a:lnTo>
                      <a:lnTo>
                        <a:pt x="323" y="1251"/>
                      </a:lnTo>
                      <a:lnTo>
                        <a:pt x="305" y="1193"/>
                      </a:lnTo>
                      <a:lnTo>
                        <a:pt x="247" y="1153"/>
                      </a:lnTo>
                      <a:lnTo>
                        <a:pt x="140" y="1162"/>
                      </a:lnTo>
                      <a:close/>
                    </a:path>
                  </a:pathLst>
                </a:custGeom>
                <a:solidFill>
                  <a:srgbClr val="D34817"/>
                </a:solid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800" dirty="0">
                    <a:solidFill>
                      <a:prstClr val="black"/>
                    </a:solidFill>
                  </a:endParaRPr>
                </a:p>
              </p:txBody>
            </p:sp>
            <p:sp>
              <p:nvSpPr>
                <p:cNvPr id="278" name="Šumadijski" descr="{&quot;Key&quot;:&quot;šumadijski&quot;,&quot;Name&quot;:&quot;Šumadijski&quot;,&quot;Value&quot;:1.0,&quot;Formula&quot;:&quot;&quot;,&quot;Text&quot;:&quot;&quot;,&quot;OfficeApplication&quot;:1,&quot;HasValue&quot;:true}">
                  <a:extLst>
                    <a:ext uri="{FF2B5EF4-FFF2-40B4-BE49-F238E27FC236}">
                      <a16:creationId xmlns:a16="http://schemas.microsoft.com/office/drawing/2014/main" id="{C636156D-ADC9-445F-9873-E8EE32DFDAA6}"/>
                    </a:ext>
                  </a:extLst>
                </p:cNvPr>
                <p:cNvSpPr>
                  <a:spLocks/>
                </p:cNvSpPr>
                <p:nvPr/>
              </p:nvSpPr>
              <p:spPr bwMode="auto">
                <a:xfrm>
                  <a:off x="6558" y="2098"/>
                  <a:ext cx="472" cy="555"/>
                </a:xfrm>
                <a:custGeom>
                  <a:avLst/>
                  <a:gdLst>
                    <a:gd name="T0" fmla="*/ 681 w 1243"/>
                    <a:gd name="T1" fmla="*/ 271 h 1458"/>
                    <a:gd name="T2" fmla="*/ 696 w 1243"/>
                    <a:gd name="T3" fmla="*/ 280 h 1458"/>
                    <a:gd name="T4" fmla="*/ 744 w 1243"/>
                    <a:gd name="T5" fmla="*/ 349 h 1458"/>
                    <a:gd name="T6" fmla="*/ 889 w 1243"/>
                    <a:gd name="T7" fmla="*/ 383 h 1458"/>
                    <a:gd name="T8" fmla="*/ 965 w 1243"/>
                    <a:gd name="T9" fmla="*/ 419 h 1458"/>
                    <a:gd name="T10" fmla="*/ 1080 w 1243"/>
                    <a:gd name="T11" fmla="*/ 510 h 1458"/>
                    <a:gd name="T12" fmla="*/ 1150 w 1243"/>
                    <a:gd name="T13" fmla="*/ 498 h 1458"/>
                    <a:gd name="T14" fmla="*/ 1175 w 1243"/>
                    <a:gd name="T15" fmla="*/ 550 h 1458"/>
                    <a:gd name="T16" fmla="*/ 1158 w 1243"/>
                    <a:gd name="T17" fmla="*/ 596 h 1458"/>
                    <a:gd name="T18" fmla="*/ 1190 w 1243"/>
                    <a:gd name="T19" fmla="*/ 663 h 1458"/>
                    <a:gd name="T20" fmla="*/ 1221 w 1243"/>
                    <a:gd name="T21" fmla="*/ 748 h 1458"/>
                    <a:gd name="T22" fmla="*/ 1118 w 1243"/>
                    <a:gd name="T23" fmla="*/ 851 h 1458"/>
                    <a:gd name="T24" fmla="*/ 1154 w 1243"/>
                    <a:gd name="T25" fmla="*/ 962 h 1458"/>
                    <a:gd name="T26" fmla="*/ 1033 w 1243"/>
                    <a:gd name="T27" fmla="*/ 1012 h 1458"/>
                    <a:gd name="T28" fmla="*/ 1091 w 1243"/>
                    <a:gd name="T29" fmla="*/ 1092 h 1458"/>
                    <a:gd name="T30" fmla="*/ 1064 w 1243"/>
                    <a:gd name="T31" fmla="*/ 1150 h 1458"/>
                    <a:gd name="T32" fmla="*/ 989 w 1243"/>
                    <a:gd name="T33" fmla="*/ 1199 h 1458"/>
                    <a:gd name="T34" fmla="*/ 1051 w 1243"/>
                    <a:gd name="T35" fmla="*/ 1271 h 1458"/>
                    <a:gd name="T36" fmla="*/ 842 w 1243"/>
                    <a:gd name="T37" fmla="*/ 1390 h 1458"/>
                    <a:gd name="T38" fmla="*/ 837 w 1243"/>
                    <a:gd name="T39" fmla="*/ 1360 h 1458"/>
                    <a:gd name="T40" fmla="*/ 792 w 1243"/>
                    <a:gd name="T41" fmla="*/ 1333 h 1458"/>
                    <a:gd name="T42" fmla="*/ 671 w 1243"/>
                    <a:gd name="T43" fmla="*/ 1338 h 1458"/>
                    <a:gd name="T44" fmla="*/ 618 w 1243"/>
                    <a:gd name="T45" fmla="*/ 1396 h 1458"/>
                    <a:gd name="T46" fmla="*/ 600 w 1243"/>
                    <a:gd name="T47" fmla="*/ 1454 h 1458"/>
                    <a:gd name="T48" fmla="*/ 426 w 1243"/>
                    <a:gd name="T49" fmla="*/ 1306 h 1458"/>
                    <a:gd name="T50" fmla="*/ 398 w 1243"/>
                    <a:gd name="T51" fmla="*/ 1294 h 1458"/>
                    <a:gd name="T52" fmla="*/ 403 w 1243"/>
                    <a:gd name="T53" fmla="*/ 1265 h 1458"/>
                    <a:gd name="T54" fmla="*/ 312 w 1243"/>
                    <a:gd name="T55" fmla="*/ 1168 h 1458"/>
                    <a:gd name="T56" fmla="*/ 236 w 1243"/>
                    <a:gd name="T57" fmla="*/ 1050 h 1458"/>
                    <a:gd name="T58" fmla="*/ 400 w 1243"/>
                    <a:gd name="T59" fmla="*/ 944 h 1458"/>
                    <a:gd name="T60" fmla="*/ 366 w 1243"/>
                    <a:gd name="T61" fmla="*/ 857 h 1458"/>
                    <a:gd name="T62" fmla="*/ 245 w 1243"/>
                    <a:gd name="T63" fmla="*/ 708 h 1458"/>
                    <a:gd name="T64" fmla="*/ 185 w 1243"/>
                    <a:gd name="T65" fmla="*/ 611 h 1458"/>
                    <a:gd name="T66" fmla="*/ 88 w 1243"/>
                    <a:gd name="T67" fmla="*/ 536 h 1458"/>
                    <a:gd name="T68" fmla="*/ 55 w 1243"/>
                    <a:gd name="T69" fmla="*/ 421 h 1458"/>
                    <a:gd name="T70" fmla="*/ 54 w 1243"/>
                    <a:gd name="T71" fmla="*/ 422 h 1458"/>
                    <a:gd name="T72" fmla="*/ 39 w 1243"/>
                    <a:gd name="T73" fmla="*/ 406 h 1458"/>
                    <a:gd name="T74" fmla="*/ 0 w 1243"/>
                    <a:gd name="T75" fmla="*/ 300 h 1458"/>
                    <a:gd name="T76" fmla="*/ 6 w 1243"/>
                    <a:gd name="T77" fmla="*/ 242 h 1458"/>
                    <a:gd name="T78" fmla="*/ 76 w 1243"/>
                    <a:gd name="T79" fmla="*/ 154 h 1458"/>
                    <a:gd name="T80" fmla="*/ 30 w 1243"/>
                    <a:gd name="T81" fmla="*/ 100 h 1458"/>
                    <a:gd name="T82" fmla="*/ 36 w 1243"/>
                    <a:gd name="T83" fmla="*/ 42 h 1458"/>
                    <a:gd name="T84" fmla="*/ 88 w 1243"/>
                    <a:gd name="T85" fmla="*/ 12 h 1458"/>
                    <a:gd name="T86" fmla="*/ 206 w 1243"/>
                    <a:gd name="T87" fmla="*/ 51 h 1458"/>
                    <a:gd name="T88" fmla="*/ 291 w 1243"/>
                    <a:gd name="T89" fmla="*/ 142 h 1458"/>
                    <a:gd name="T90" fmla="*/ 336 w 1243"/>
                    <a:gd name="T91" fmla="*/ 112 h 1458"/>
                    <a:gd name="T92" fmla="*/ 372 w 1243"/>
                    <a:gd name="T93" fmla="*/ 173 h 1458"/>
                    <a:gd name="T94" fmla="*/ 451 w 1243"/>
                    <a:gd name="T95" fmla="*/ 215 h 1458"/>
                    <a:gd name="T96" fmla="*/ 521 w 1243"/>
                    <a:gd name="T97" fmla="*/ 197 h 1458"/>
                    <a:gd name="T98" fmla="*/ 575 w 1243"/>
                    <a:gd name="T99" fmla="*/ 242 h 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43" h="1458">
                      <a:moveTo>
                        <a:pt x="602" y="264"/>
                      </a:moveTo>
                      <a:lnTo>
                        <a:pt x="681" y="271"/>
                      </a:lnTo>
                      <a:lnTo>
                        <a:pt x="681" y="271"/>
                      </a:lnTo>
                      <a:lnTo>
                        <a:pt x="696" y="280"/>
                      </a:lnTo>
                      <a:lnTo>
                        <a:pt x="681" y="343"/>
                      </a:lnTo>
                      <a:lnTo>
                        <a:pt x="744" y="349"/>
                      </a:lnTo>
                      <a:lnTo>
                        <a:pt x="823" y="383"/>
                      </a:lnTo>
                      <a:lnTo>
                        <a:pt x="889" y="383"/>
                      </a:lnTo>
                      <a:lnTo>
                        <a:pt x="944" y="361"/>
                      </a:lnTo>
                      <a:lnTo>
                        <a:pt x="965" y="419"/>
                      </a:lnTo>
                      <a:lnTo>
                        <a:pt x="1035" y="458"/>
                      </a:lnTo>
                      <a:lnTo>
                        <a:pt x="1080" y="510"/>
                      </a:lnTo>
                      <a:lnTo>
                        <a:pt x="1104" y="489"/>
                      </a:lnTo>
                      <a:lnTo>
                        <a:pt x="1150" y="498"/>
                      </a:lnTo>
                      <a:lnTo>
                        <a:pt x="1144" y="546"/>
                      </a:lnTo>
                      <a:lnTo>
                        <a:pt x="1175" y="550"/>
                      </a:lnTo>
                      <a:lnTo>
                        <a:pt x="1175" y="550"/>
                      </a:lnTo>
                      <a:lnTo>
                        <a:pt x="1158" y="596"/>
                      </a:lnTo>
                      <a:lnTo>
                        <a:pt x="1158" y="596"/>
                      </a:lnTo>
                      <a:lnTo>
                        <a:pt x="1190" y="663"/>
                      </a:lnTo>
                      <a:lnTo>
                        <a:pt x="1243" y="694"/>
                      </a:lnTo>
                      <a:lnTo>
                        <a:pt x="1221" y="748"/>
                      </a:lnTo>
                      <a:lnTo>
                        <a:pt x="1140" y="802"/>
                      </a:lnTo>
                      <a:lnTo>
                        <a:pt x="1118" y="851"/>
                      </a:lnTo>
                      <a:lnTo>
                        <a:pt x="1149" y="900"/>
                      </a:lnTo>
                      <a:lnTo>
                        <a:pt x="1154" y="962"/>
                      </a:lnTo>
                      <a:lnTo>
                        <a:pt x="1091" y="976"/>
                      </a:lnTo>
                      <a:lnTo>
                        <a:pt x="1033" y="1012"/>
                      </a:lnTo>
                      <a:lnTo>
                        <a:pt x="1078" y="1043"/>
                      </a:lnTo>
                      <a:lnTo>
                        <a:pt x="1091" y="1092"/>
                      </a:lnTo>
                      <a:lnTo>
                        <a:pt x="1069" y="1119"/>
                      </a:lnTo>
                      <a:lnTo>
                        <a:pt x="1064" y="1150"/>
                      </a:lnTo>
                      <a:lnTo>
                        <a:pt x="1024" y="1163"/>
                      </a:lnTo>
                      <a:lnTo>
                        <a:pt x="989" y="1199"/>
                      </a:lnTo>
                      <a:lnTo>
                        <a:pt x="1002" y="1257"/>
                      </a:lnTo>
                      <a:lnTo>
                        <a:pt x="1051" y="1271"/>
                      </a:lnTo>
                      <a:lnTo>
                        <a:pt x="864" y="1387"/>
                      </a:lnTo>
                      <a:lnTo>
                        <a:pt x="842" y="1390"/>
                      </a:lnTo>
                      <a:lnTo>
                        <a:pt x="842" y="1390"/>
                      </a:lnTo>
                      <a:lnTo>
                        <a:pt x="837" y="1360"/>
                      </a:lnTo>
                      <a:lnTo>
                        <a:pt x="837" y="1360"/>
                      </a:lnTo>
                      <a:lnTo>
                        <a:pt x="792" y="1333"/>
                      </a:lnTo>
                      <a:lnTo>
                        <a:pt x="716" y="1324"/>
                      </a:lnTo>
                      <a:lnTo>
                        <a:pt x="671" y="1338"/>
                      </a:lnTo>
                      <a:lnTo>
                        <a:pt x="627" y="1355"/>
                      </a:lnTo>
                      <a:lnTo>
                        <a:pt x="618" y="1396"/>
                      </a:lnTo>
                      <a:lnTo>
                        <a:pt x="649" y="1418"/>
                      </a:lnTo>
                      <a:lnTo>
                        <a:pt x="600" y="1454"/>
                      </a:lnTo>
                      <a:lnTo>
                        <a:pt x="524" y="1458"/>
                      </a:lnTo>
                      <a:lnTo>
                        <a:pt x="426" y="1306"/>
                      </a:lnTo>
                      <a:lnTo>
                        <a:pt x="426" y="1306"/>
                      </a:lnTo>
                      <a:lnTo>
                        <a:pt x="398" y="1294"/>
                      </a:lnTo>
                      <a:lnTo>
                        <a:pt x="398" y="1294"/>
                      </a:lnTo>
                      <a:lnTo>
                        <a:pt x="403" y="1265"/>
                      </a:lnTo>
                      <a:lnTo>
                        <a:pt x="354" y="1232"/>
                      </a:lnTo>
                      <a:lnTo>
                        <a:pt x="312" y="1168"/>
                      </a:lnTo>
                      <a:lnTo>
                        <a:pt x="273" y="1132"/>
                      </a:lnTo>
                      <a:lnTo>
                        <a:pt x="236" y="1050"/>
                      </a:lnTo>
                      <a:lnTo>
                        <a:pt x="354" y="950"/>
                      </a:lnTo>
                      <a:lnTo>
                        <a:pt x="400" y="944"/>
                      </a:lnTo>
                      <a:lnTo>
                        <a:pt x="409" y="917"/>
                      </a:lnTo>
                      <a:lnTo>
                        <a:pt x="366" y="857"/>
                      </a:lnTo>
                      <a:lnTo>
                        <a:pt x="248" y="763"/>
                      </a:lnTo>
                      <a:lnTo>
                        <a:pt x="245" y="708"/>
                      </a:lnTo>
                      <a:lnTo>
                        <a:pt x="215" y="645"/>
                      </a:lnTo>
                      <a:lnTo>
                        <a:pt x="185" y="611"/>
                      </a:lnTo>
                      <a:lnTo>
                        <a:pt x="142" y="608"/>
                      </a:lnTo>
                      <a:lnTo>
                        <a:pt x="88" y="536"/>
                      </a:lnTo>
                      <a:lnTo>
                        <a:pt x="85" y="457"/>
                      </a:lnTo>
                      <a:lnTo>
                        <a:pt x="55" y="421"/>
                      </a:lnTo>
                      <a:lnTo>
                        <a:pt x="55" y="421"/>
                      </a:lnTo>
                      <a:lnTo>
                        <a:pt x="54" y="422"/>
                      </a:lnTo>
                      <a:lnTo>
                        <a:pt x="54" y="422"/>
                      </a:lnTo>
                      <a:lnTo>
                        <a:pt x="39" y="406"/>
                      </a:lnTo>
                      <a:lnTo>
                        <a:pt x="36" y="303"/>
                      </a:lnTo>
                      <a:lnTo>
                        <a:pt x="0" y="300"/>
                      </a:lnTo>
                      <a:lnTo>
                        <a:pt x="0" y="300"/>
                      </a:lnTo>
                      <a:lnTo>
                        <a:pt x="6" y="242"/>
                      </a:lnTo>
                      <a:lnTo>
                        <a:pt x="6" y="242"/>
                      </a:lnTo>
                      <a:lnTo>
                        <a:pt x="76" y="154"/>
                      </a:lnTo>
                      <a:lnTo>
                        <a:pt x="58" y="115"/>
                      </a:lnTo>
                      <a:lnTo>
                        <a:pt x="30" y="100"/>
                      </a:lnTo>
                      <a:lnTo>
                        <a:pt x="15" y="67"/>
                      </a:lnTo>
                      <a:lnTo>
                        <a:pt x="36" y="42"/>
                      </a:lnTo>
                      <a:lnTo>
                        <a:pt x="46" y="0"/>
                      </a:lnTo>
                      <a:lnTo>
                        <a:pt x="88" y="12"/>
                      </a:lnTo>
                      <a:lnTo>
                        <a:pt x="106" y="33"/>
                      </a:lnTo>
                      <a:lnTo>
                        <a:pt x="206" y="51"/>
                      </a:lnTo>
                      <a:lnTo>
                        <a:pt x="230" y="157"/>
                      </a:lnTo>
                      <a:lnTo>
                        <a:pt x="291" y="142"/>
                      </a:lnTo>
                      <a:lnTo>
                        <a:pt x="306" y="121"/>
                      </a:lnTo>
                      <a:lnTo>
                        <a:pt x="336" y="112"/>
                      </a:lnTo>
                      <a:lnTo>
                        <a:pt x="369" y="127"/>
                      </a:lnTo>
                      <a:lnTo>
                        <a:pt x="372" y="173"/>
                      </a:lnTo>
                      <a:lnTo>
                        <a:pt x="400" y="209"/>
                      </a:lnTo>
                      <a:lnTo>
                        <a:pt x="451" y="215"/>
                      </a:lnTo>
                      <a:lnTo>
                        <a:pt x="475" y="194"/>
                      </a:lnTo>
                      <a:lnTo>
                        <a:pt x="521" y="197"/>
                      </a:lnTo>
                      <a:lnTo>
                        <a:pt x="533" y="233"/>
                      </a:lnTo>
                      <a:lnTo>
                        <a:pt x="575" y="242"/>
                      </a:lnTo>
                      <a:lnTo>
                        <a:pt x="602" y="264"/>
                      </a:lnTo>
                      <a:close/>
                    </a:path>
                  </a:pathLst>
                </a:custGeom>
                <a:solidFill>
                  <a:srgbClr val="D34817"/>
                </a:solid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800" dirty="0">
                    <a:solidFill>
                      <a:prstClr val="black"/>
                    </a:solidFill>
                  </a:endParaRPr>
                </a:p>
              </p:txBody>
            </p:sp>
            <p:sp>
              <p:nvSpPr>
                <p:cNvPr id="279" name="Pomoravski" descr="{&quot;Key&quot;:&quot;pomoravski&quot;,&quot;Name&quot;:&quot;Pomoravski&quot;,&quot;Value&quot;:1.0,&quot;Formula&quot;:&quot;&quot;,&quot;Text&quot;:&quot;&quot;,&quot;OfficeApplication&quot;:1,&quot;HasValue&quot;:true}">
                  <a:extLst>
                    <a:ext uri="{FF2B5EF4-FFF2-40B4-BE49-F238E27FC236}">
                      <a16:creationId xmlns:a16="http://schemas.microsoft.com/office/drawing/2014/main" id="{40B56497-B8F3-436A-99D8-EF73070333D0}"/>
                    </a:ext>
                  </a:extLst>
                </p:cNvPr>
                <p:cNvSpPr>
                  <a:spLocks/>
                </p:cNvSpPr>
                <p:nvPr/>
              </p:nvSpPr>
              <p:spPr bwMode="auto">
                <a:xfrm>
                  <a:off x="6878" y="2208"/>
                  <a:ext cx="555" cy="503"/>
                </a:xfrm>
                <a:custGeom>
                  <a:avLst/>
                  <a:gdLst>
                    <a:gd name="T0" fmla="*/ 919 w 1460"/>
                    <a:gd name="T1" fmla="*/ 1202 h 1323"/>
                    <a:gd name="T2" fmla="*/ 866 w 1460"/>
                    <a:gd name="T3" fmla="*/ 1260 h 1323"/>
                    <a:gd name="T4" fmla="*/ 790 w 1460"/>
                    <a:gd name="T5" fmla="*/ 1278 h 1323"/>
                    <a:gd name="T6" fmla="*/ 745 w 1460"/>
                    <a:gd name="T7" fmla="*/ 1242 h 1323"/>
                    <a:gd name="T8" fmla="*/ 772 w 1460"/>
                    <a:gd name="T9" fmla="*/ 1193 h 1323"/>
                    <a:gd name="T10" fmla="*/ 727 w 1460"/>
                    <a:gd name="T11" fmla="*/ 1149 h 1323"/>
                    <a:gd name="T12" fmla="*/ 665 w 1460"/>
                    <a:gd name="T13" fmla="*/ 1180 h 1323"/>
                    <a:gd name="T14" fmla="*/ 566 w 1460"/>
                    <a:gd name="T15" fmla="*/ 1091 h 1323"/>
                    <a:gd name="T16" fmla="*/ 584 w 1460"/>
                    <a:gd name="T17" fmla="*/ 1015 h 1323"/>
                    <a:gd name="T18" fmla="*/ 535 w 1460"/>
                    <a:gd name="T19" fmla="*/ 1180 h 1323"/>
                    <a:gd name="T20" fmla="*/ 455 w 1460"/>
                    <a:gd name="T21" fmla="*/ 1238 h 1323"/>
                    <a:gd name="T22" fmla="*/ 374 w 1460"/>
                    <a:gd name="T23" fmla="*/ 1225 h 1323"/>
                    <a:gd name="T24" fmla="*/ 392 w 1460"/>
                    <a:gd name="T25" fmla="*/ 1305 h 1323"/>
                    <a:gd name="T26" fmla="*/ 294 w 1460"/>
                    <a:gd name="T27" fmla="*/ 1305 h 1323"/>
                    <a:gd name="T28" fmla="*/ 151 w 1460"/>
                    <a:gd name="T29" fmla="*/ 1269 h 1323"/>
                    <a:gd name="T30" fmla="*/ 115 w 1460"/>
                    <a:gd name="T31" fmla="*/ 1292 h 1323"/>
                    <a:gd name="T32" fmla="*/ 70 w 1460"/>
                    <a:gd name="T33" fmla="*/ 1250 h 1323"/>
                    <a:gd name="T34" fmla="*/ 8 w 1460"/>
                    <a:gd name="T35" fmla="*/ 1152 h 1323"/>
                    <a:gd name="T36" fmla="*/ 0 w 1460"/>
                    <a:gd name="T37" fmla="*/ 1102 h 1323"/>
                    <a:gd name="T38" fmla="*/ 209 w 1460"/>
                    <a:gd name="T39" fmla="*/ 983 h 1323"/>
                    <a:gd name="T40" fmla="*/ 147 w 1460"/>
                    <a:gd name="T41" fmla="*/ 911 h 1323"/>
                    <a:gd name="T42" fmla="*/ 222 w 1460"/>
                    <a:gd name="T43" fmla="*/ 862 h 1323"/>
                    <a:gd name="T44" fmla="*/ 249 w 1460"/>
                    <a:gd name="T45" fmla="*/ 804 h 1323"/>
                    <a:gd name="T46" fmla="*/ 191 w 1460"/>
                    <a:gd name="T47" fmla="*/ 724 h 1323"/>
                    <a:gd name="T48" fmla="*/ 312 w 1460"/>
                    <a:gd name="T49" fmla="*/ 674 h 1323"/>
                    <a:gd name="T50" fmla="*/ 276 w 1460"/>
                    <a:gd name="T51" fmla="*/ 563 h 1323"/>
                    <a:gd name="T52" fmla="*/ 379 w 1460"/>
                    <a:gd name="T53" fmla="*/ 460 h 1323"/>
                    <a:gd name="T54" fmla="*/ 348 w 1460"/>
                    <a:gd name="T55" fmla="*/ 375 h 1323"/>
                    <a:gd name="T56" fmla="*/ 316 w 1460"/>
                    <a:gd name="T57" fmla="*/ 308 h 1323"/>
                    <a:gd name="T58" fmla="*/ 339 w 1460"/>
                    <a:gd name="T59" fmla="*/ 246 h 1323"/>
                    <a:gd name="T60" fmla="*/ 388 w 1460"/>
                    <a:gd name="T61" fmla="*/ 147 h 1323"/>
                    <a:gd name="T62" fmla="*/ 321 w 1460"/>
                    <a:gd name="T63" fmla="*/ 9 h 1323"/>
                    <a:gd name="T64" fmla="*/ 428 w 1460"/>
                    <a:gd name="T65" fmla="*/ 0 h 1323"/>
                    <a:gd name="T66" fmla="*/ 504 w 1460"/>
                    <a:gd name="T67" fmla="*/ 98 h 1323"/>
                    <a:gd name="T68" fmla="*/ 607 w 1460"/>
                    <a:gd name="T69" fmla="*/ 27 h 1323"/>
                    <a:gd name="T70" fmla="*/ 691 w 1460"/>
                    <a:gd name="T71" fmla="*/ 147 h 1323"/>
                    <a:gd name="T72" fmla="*/ 709 w 1460"/>
                    <a:gd name="T73" fmla="*/ 192 h 1323"/>
                    <a:gd name="T74" fmla="*/ 745 w 1460"/>
                    <a:gd name="T75" fmla="*/ 250 h 1323"/>
                    <a:gd name="T76" fmla="*/ 843 w 1460"/>
                    <a:gd name="T77" fmla="*/ 219 h 1323"/>
                    <a:gd name="T78" fmla="*/ 937 w 1460"/>
                    <a:gd name="T79" fmla="*/ 246 h 1323"/>
                    <a:gd name="T80" fmla="*/ 1022 w 1460"/>
                    <a:gd name="T81" fmla="*/ 375 h 1323"/>
                    <a:gd name="T82" fmla="*/ 1223 w 1460"/>
                    <a:gd name="T83" fmla="*/ 433 h 1323"/>
                    <a:gd name="T84" fmla="*/ 1375 w 1460"/>
                    <a:gd name="T85" fmla="*/ 469 h 1323"/>
                    <a:gd name="T86" fmla="*/ 1433 w 1460"/>
                    <a:gd name="T87" fmla="*/ 469 h 1323"/>
                    <a:gd name="T88" fmla="*/ 1460 w 1460"/>
                    <a:gd name="T89" fmla="*/ 518 h 1323"/>
                    <a:gd name="T90" fmla="*/ 1401 w 1460"/>
                    <a:gd name="T91" fmla="*/ 648 h 1323"/>
                    <a:gd name="T92" fmla="*/ 1375 w 1460"/>
                    <a:gd name="T93" fmla="*/ 728 h 1323"/>
                    <a:gd name="T94" fmla="*/ 1326 w 1460"/>
                    <a:gd name="T95" fmla="*/ 813 h 1323"/>
                    <a:gd name="T96" fmla="*/ 1236 w 1460"/>
                    <a:gd name="T97" fmla="*/ 902 h 1323"/>
                    <a:gd name="T98" fmla="*/ 1259 w 1460"/>
                    <a:gd name="T99" fmla="*/ 1027 h 1323"/>
                    <a:gd name="T100" fmla="*/ 1201 w 1460"/>
                    <a:gd name="T101" fmla="*/ 1090 h 1323"/>
                    <a:gd name="T102" fmla="*/ 1174 w 1460"/>
                    <a:gd name="T103" fmla="*/ 1112 h 1323"/>
                    <a:gd name="T104" fmla="*/ 924 w 1460"/>
                    <a:gd name="T105" fmla="*/ 1216 h 1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60" h="1323">
                      <a:moveTo>
                        <a:pt x="924" y="1216"/>
                      </a:moveTo>
                      <a:lnTo>
                        <a:pt x="919" y="1202"/>
                      </a:lnTo>
                      <a:lnTo>
                        <a:pt x="919" y="1202"/>
                      </a:lnTo>
                      <a:lnTo>
                        <a:pt x="866" y="1260"/>
                      </a:lnTo>
                      <a:lnTo>
                        <a:pt x="830" y="1278"/>
                      </a:lnTo>
                      <a:lnTo>
                        <a:pt x="790" y="1278"/>
                      </a:lnTo>
                      <a:lnTo>
                        <a:pt x="785" y="1247"/>
                      </a:lnTo>
                      <a:lnTo>
                        <a:pt x="745" y="1242"/>
                      </a:lnTo>
                      <a:lnTo>
                        <a:pt x="718" y="1220"/>
                      </a:lnTo>
                      <a:lnTo>
                        <a:pt x="772" y="1193"/>
                      </a:lnTo>
                      <a:lnTo>
                        <a:pt x="736" y="1180"/>
                      </a:lnTo>
                      <a:lnTo>
                        <a:pt x="727" y="1149"/>
                      </a:lnTo>
                      <a:lnTo>
                        <a:pt x="682" y="1144"/>
                      </a:lnTo>
                      <a:lnTo>
                        <a:pt x="665" y="1180"/>
                      </a:lnTo>
                      <a:lnTo>
                        <a:pt x="580" y="1184"/>
                      </a:lnTo>
                      <a:lnTo>
                        <a:pt x="566" y="1091"/>
                      </a:lnTo>
                      <a:lnTo>
                        <a:pt x="598" y="1073"/>
                      </a:lnTo>
                      <a:lnTo>
                        <a:pt x="584" y="1015"/>
                      </a:lnTo>
                      <a:lnTo>
                        <a:pt x="544" y="1050"/>
                      </a:lnTo>
                      <a:lnTo>
                        <a:pt x="535" y="1180"/>
                      </a:lnTo>
                      <a:lnTo>
                        <a:pt x="499" y="1193"/>
                      </a:lnTo>
                      <a:lnTo>
                        <a:pt x="455" y="1238"/>
                      </a:lnTo>
                      <a:lnTo>
                        <a:pt x="410" y="1238"/>
                      </a:lnTo>
                      <a:lnTo>
                        <a:pt x="374" y="1225"/>
                      </a:lnTo>
                      <a:lnTo>
                        <a:pt x="370" y="1260"/>
                      </a:lnTo>
                      <a:lnTo>
                        <a:pt x="392" y="1305"/>
                      </a:lnTo>
                      <a:lnTo>
                        <a:pt x="343" y="1323"/>
                      </a:lnTo>
                      <a:lnTo>
                        <a:pt x="294" y="1305"/>
                      </a:lnTo>
                      <a:lnTo>
                        <a:pt x="245" y="1305"/>
                      </a:lnTo>
                      <a:lnTo>
                        <a:pt x="151" y="1269"/>
                      </a:lnTo>
                      <a:lnTo>
                        <a:pt x="115" y="1292"/>
                      </a:lnTo>
                      <a:lnTo>
                        <a:pt x="115" y="1292"/>
                      </a:lnTo>
                      <a:lnTo>
                        <a:pt x="70" y="1250"/>
                      </a:lnTo>
                      <a:lnTo>
                        <a:pt x="70" y="1250"/>
                      </a:lnTo>
                      <a:lnTo>
                        <a:pt x="8" y="1152"/>
                      </a:lnTo>
                      <a:lnTo>
                        <a:pt x="8" y="1152"/>
                      </a:lnTo>
                      <a:lnTo>
                        <a:pt x="0" y="1102"/>
                      </a:lnTo>
                      <a:lnTo>
                        <a:pt x="0" y="1102"/>
                      </a:lnTo>
                      <a:lnTo>
                        <a:pt x="22" y="1099"/>
                      </a:lnTo>
                      <a:lnTo>
                        <a:pt x="209" y="983"/>
                      </a:lnTo>
                      <a:lnTo>
                        <a:pt x="160" y="969"/>
                      </a:lnTo>
                      <a:lnTo>
                        <a:pt x="147" y="911"/>
                      </a:lnTo>
                      <a:lnTo>
                        <a:pt x="182" y="875"/>
                      </a:lnTo>
                      <a:lnTo>
                        <a:pt x="222" y="862"/>
                      </a:lnTo>
                      <a:lnTo>
                        <a:pt x="227" y="831"/>
                      </a:lnTo>
                      <a:lnTo>
                        <a:pt x="249" y="804"/>
                      </a:lnTo>
                      <a:lnTo>
                        <a:pt x="236" y="755"/>
                      </a:lnTo>
                      <a:lnTo>
                        <a:pt x="191" y="724"/>
                      </a:lnTo>
                      <a:lnTo>
                        <a:pt x="249" y="688"/>
                      </a:lnTo>
                      <a:lnTo>
                        <a:pt x="312" y="674"/>
                      </a:lnTo>
                      <a:lnTo>
                        <a:pt x="307" y="612"/>
                      </a:lnTo>
                      <a:lnTo>
                        <a:pt x="276" y="563"/>
                      </a:lnTo>
                      <a:lnTo>
                        <a:pt x="298" y="514"/>
                      </a:lnTo>
                      <a:lnTo>
                        <a:pt x="379" y="460"/>
                      </a:lnTo>
                      <a:lnTo>
                        <a:pt x="401" y="406"/>
                      </a:lnTo>
                      <a:lnTo>
                        <a:pt x="348" y="375"/>
                      </a:lnTo>
                      <a:lnTo>
                        <a:pt x="316" y="308"/>
                      </a:lnTo>
                      <a:lnTo>
                        <a:pt x="316" y="308"/>
                      </a:lnTo>
                      <a:lnTo>
                        <a:pt x="339" y="246"/>
                      </a:lnTo>
                      <a:lnTo>
                        <a:pt x="339" y="246"/>
                      </a:lnTo>
                      <a:lnTo>
                        <a:pt x="356" y="188"/>
                      </a:lnTo>
                      <a:lnTo>
                        <a:pt x="388" y="147"/>
                      </a:lnTo>
                      <a:lnTo>
                        <a:pt x="307" y="36"/>
                      </a:lnTo>
                      <a:lnTo>
                        <a:pt x="321" y="9"/>
                      </a:lnTo>
                      <a:lnTo>
                        <a:pt x="321" y="9"/>
                      </a:lnTo>
                      <a:lnTo>
                        <a:pt x="428" y="0"/>
                      </a:lnTo>
                      <a:lnTo>
                        <a:pt x="486" y="40"/>
                      </a:lnTo>
                      <a:lnTo>
                        <a:pt x="504" y="98"/>
                      </a:lnTo>
                      <a:lnTo>
                        <a:pt x="562" y="107"/>
                      </a:lnTo>
                      <a:lnTo>
                        <a:pt x="607" y="27"/>
                      </a:lnTo>
                      <a:lnTo>
                        <a:pt x="647" y="49"/>
                      </a:lnTo>
                      <a:lnTo>
                        <a:pt x="691" y="147"/>
                      </a:lnTo>
                      <a:lnTo>
                        <a:pt x="736" y="174"/>
                      </a:lnTo>
                      <a:lnTo>
                        <a:pt x="709" y="192"/>
                      </a:lnTo>
                      <a:lnTo>
                        <a:pt x="696" y="219"/>
                      </a:lnTo>
                      <a:lnTo>
                        <a:pt x="745" y="250"/>
                      </a:lnTo>
                      <a:lnTo>
                        <a:pt x="785" y="219"/>
                      </a:lnTo>
                      <a:lnTo>
                        <a:pt x="843" y="219"/>
                      </a:lnTo>
                      <a:lnTo>
                        <a:pt x="875" y="250"/>
                      </a:lnTo>
                      <a:lnTo>
                        <a:pt x="937" y="246"/>
                      </a:lnTo>
                      <a:lnTo>
                        <a:pt x="1013" y="313"/>
                      </a:lnTo>
                      <a:lnTo>
                        <a:pt x="1022" y="375"/>
                      </a:lnTo>
                      <a:lnTo>
                        <a:pt x="1169" y="384"/>
                      </a:lnTo>
                      <a:lnTo>
                        <a:pt x="1223" y="433"/>
                      </a:lnTo>
                      <a:lnTo>
                        <a:pt x="1317" y="433"/>
                      </a:lnTo>
                      <a:lnTo>
                        <a:pt x="1375" y="469"/>
                      </a:lnTo>
                      <a:lnTo>
                        <a:pt x="1433" y="469"/>
                      </a:lnTo>
                      <a:lnTo>
                        <a:pt x="1433" y="469"/>
                      </a:lnTo>
                      <a:lnTo>
                        <a:pt x="1460" y="518"/>
                      </a:lnTo>
                      <a:lnTo>
                        <a:pt x="1460" y="518"/>
                      </a:lnTo>
                      <a:lnTo>
                        <a:pt x="1428" y="545"/>
                      </a:lnTo>
                      <a:lnTo>
                        <a:pt x="1401" y="648"/>
                      </a:lnTo>
                      <a:lnTo>
                        <a:pt x="1401" y="648"/>
                      </a:lnTo>
                      <a:lnTo>
                        <a:pt x="1375" y="728"/>
                      </a:lnTo>
                      <a:lnTo>
                        <a:pt x="1375" y="728"/>
                      </a:lnTo>
                      <a:lnTo>
                        <a:pt x="1326" y="813"/>
                      </a:lnTo>
                      <a:lnTo>
                        <a:pt x="1299" y="898"/>
                      </a:lnTo>
                      <a:lnTo>
                        <a:pt x="1236" y="902"/>
                      </a:lnTo>
                      <a:lnTo>
                        <a:pt x="1232" y="924"/>
                      </a:lnTo>
                      <a:lnTo>
                        <a:pt x="1259" y="1027"/>
                      </a:lnTo>
                      <a:lnTo>
                        <a:pt x="1201" y="1090"/>
                      </a:lnTo>
                      <a:lnTo>
                        <a:pt x="1201" y="1090"/>
                      </a:lnTo>
                      <a:lnTo>
                        <a:pt x="1174" y="1112"/>
                      </a:lnTo>
                      <a:lnTo>
                        <a:pt x="1174" y="1112"/>
                      </a:lnTo>
                      <a:lnTo>
                        <a:pt x="1022" y="1121"/>
                      </a:lnTo>
                      <a:lnTo>
                        <a:pt x="924" y="1216"/>
                      </a:lnTo>
                      <a:close/>
                    </a:path>
                  </a:pathLst>
                </a:custGeom>
                <a:solidFill>
                  <a:srgbClr val="D34817"/>
                </a:solid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800" dirty="0">
                    <a:solidFill>
                      <a:prstClr val="black"/>
                    </a:solidFill>
                  </a:endParaRPr>
                </a:p>
              </p:txBody>
            </p:sp>
            <p:sp>
              <p:nvSpPr>
                <p:cNvPr id="280" name="Borski" descr="{&quot;Key&quot;:&quot;borski&quot;,&quot;Name&quot;:&quot;Borski&quot;,&quot;Value&quot;:1.0,&quot;Formula&quot;:&quot;&quot;,&quot;Text&quot;:&quot;&quot;,&quot;OfficeApplication&quot;:1,&quot;HasValue&quot;:true}">
                  <a:extLst>
                    <a:ext uri="{FF2B5EF4-FFF2-40B4-BE49-F238E27FC236}">
                      <a16:creationId xmlns:a16="http://schemas.microsoft.com/office/drawing/2014/main" id="{0FF61781-E223-4AAB-8B23-0D900EFD3446}"/>
                    </a:ext>
                  </a:extLst>
                </p:cNvPr>
                <p:cNvSpPr>
                  <a:spLocks/>
                </p:cNvSpPr>
                <p:nvPr/>
              </p:nvSpPr>
              <p:spPr bwMode="auto">
                <a:xfrm>
                  <a:off x="7407" y="1864"/>
                  <a:ext cx="603" cy="698"/>
                </a:xfrm>
                <a:custGeom>
                  <a:avLst/>
                  <a:gdLst>
                    <a:gd name="T0" fmla="*/ 63 w 603"/>
                    <a:gd name="T1" fmla="*/ 529 h 698"/>
                    <a:gd name="T2" fmla="*/ 113 w 603"/>
                    <a:gd name="T3" fmla="*/ 506 h 698"/>
                    <a:gd name="T4" fmla="*/ 126 w 603"/>
                    <a:gd name="T5" fmla="*/ 440 h 698"/>
                    <a:gd name="T6" fmla="*/ 109 w 603"/>
                    <a:gd name="T7" fmla="*/ 391 h 698"/>
                    <a:gd name="T8" fmla="*/ 76 w 603"/>
                    <a:gd name="T9" fmla="*/ 402 h 698"/>
                    <a:gd name="T10" fmla="*/ 16 w 603"/>
                    <a:gd name="T11" fmla="*/ 325 h 698"/>
                    <a:gd name="T12" fmla="*/ 9 w 603"/>
                    <a:gd name="T13" fmla="*/ 287 h 698"/>
                    <a:gd name="T14" fmla="*/ 56 w 603"/>
                    <a:gd name="T15" fmla="*/ 248 h 698"/>
                    <a:gd name="T16" fmla="*/ 93 w 603"/>
                    <a:gd name="T17" fmla="*/ 216 h 698"/>
                    <a:gd name="T18" fmla="*/ 97 w 603"/>
                    <a:gd name="T19" fmla="*/ 143 h 698"/>
                    <a:gd name="T20" fmla="*/ 125 w 603"/>
                    <a:gd name="T21" fmla="*/ 123 h 698"/>
                    <a:gd name="T22" fmla="*/ 138 w 603"/>
                    <a:gd name="T23" fmla="*/ 95 h 698"/>
                    <a:gd name="T24" fmla="*/ 175 w 603"/>
                    <a:gd name="T25" fmla="*/ 162 h 698"/>
                    <a:gd name="T26" fmla="*/ 243 w 603"/>
                    <a:gd name="T27" fmla="*/ 208 h 698"/>
                    <a:gd name="T28" fmla="*/ 303 w 603"/>
                    <a:gd name="T29" fmla="*/ 79 h 698"/>
                    <a:gd name="T30" fmla="*/ 343 w 603"/>
                    <a:gd name="T31" fmla="*/ 34 h 698"/>
                    <a:gd name="T32" fmla="*/ 422 w 603"/>
                    <a:gd name="T33" fmla="*/ 0 h 698"/>
                    <a:gd name="T34" fmla="*/ 549 w 603"/>
                    <a:gd name="T35" fmla="*/ 86 h 698"/>
                    <a:gd name="T36" fmla="*/ 597 w 603"/>
                    <a:gd name="T37" fmla="*/ 131 h 698"/>
                    <a:gd name="T38" fmla="*/ 520 w 603"/>
                    <a:gd name="T39" fmla="*/ 145 h 698"/>
                    <a:gd name="T40" fmla="*/ 477 w 603"/>
                    <a:gd name="T41" fmla="*/ 194 h 698"/>
                    <a:gd name="T42" fmla="*/ 423 w 603"/>
                    <a:gd name="T43" fmla="*/ 206 h 698"/>
                    <a:gd name="T44" fmla="*/ 441 w 603"/>
                    <a:gd name="T45" fmla="*/ 256 h 698"/>
                    <a:gd name="T46" fmla="*/ 478 w 603"/>
                    <a:gd name="T47" fmla="*/ 353 h 698"/>
                    <a:gd name="T48" fmla="*/ 555 w 603"/>
                    <a:gd name="T49" fmla="*/ 385 h 698"/>
                    <a:gd name="T50" fmla="*/ 546 w 603"/>
                    <a:gd name="T51" fmla="*/ 437 h 698"/>
                    <a:gd name="T52" fmla="*/ 530 w 603"/>
                    <a:gd name="T53" fmla="*/ 435 h 698"/>
                    <a:gd name="T54" fmla="*/ 527 w 603"/>
                    <a:gd name="T55" fmla="*/ 455 h 698"/>
                    <a:gd name="T56" fmla="*/ 519 w 603"/>
                    <a:gd name="T57" fmla="*/ 467 h 698"/>
                    <a:gd name="T58" fmla="*/ 520 w 603"/>
                    <a:gd name="T59" fmla="*/ 479 h 698"/>
                    <a:gd name="T60" fmla="*/ 509 w 603"/>
                    <a:gd name="T61" fmla="*/ 522 h 698"/>
                    <a:gd name="T62" fmla="*/ 517 w 603"/>
                    <a:gd name="T63" fmla="*/ 552 h 698"/>
                    <a:gd name="T64" fmla="*/ 490 w 603"/>
                    <a:gd name="T65" fmla="*/ 568 h 698"/>
                    <a:gd name="T66" fmla="*/ 462 w 603"/>
                    <a:gd name="T67" fmla="*/ 574 h 698"/>
                    <a:gd name="T68" fmla="*/ 450 w 603"/>
                    <a:gd name="T69" fmla="*/ 566 h 698"/>
                    <a:gd name="T70" fmla="*/ 415 w 603"/>
                    <a:gd name="T71" fmla="*/ 540 h 698"/>
                    <a:gd name="T72" fmla="*/ 420 w 603"/>
                    <a:gd name="T73" fmla="*/ 504 h 698"/>
                    <a:gd name="T74" fmla="*/ 348 w 603"/>
                    <a:gd name="T75" fmla="*/ 481 h 698"/>
                    <a:gd name="T76" fmla="*/ 285 w 603"/>
                    <a:gd name="T77" fmla="*/ 448 h 698"/>
                    <a:gd name="T78" fmla="*/ 276 w 603"/>
                    <a:gd name="T79" fmla="*/ 505 h 698"/>
                    <a:gd name="T80" fmla="*/ 283 w 603"/>
                    <a:gd name="T81" fmla="*/ 560 h 698"/>
                    <a:gd name="T82" fmla="*/ 247 w 603"/>
                    <a:gd name="T83" fmla="*/ 638 h 698"/>
                    <a:gd name="T84" fmla="*/ 221 w 603"/>
                    <a:gd name="T85" fmla="*/ 688 h 698"/>
                    <a:gd name="T86" fmla="*/ 185 w 603"/>
                    <a:gd name="T87" fmla="*/ 681 h 698"/>
                    <a:gd name="T88" fmla="*/ 139 w 603"/>
                    <a:gd name="T89" fmla="*/ 646 h 698"/>
                    <a:gd name="T90" fmla="*/ 78 w 603"/>
                    <a:gd name="T91" fmla="*/ 595 h 698"/>
                    <a:gd name="T92" fmla="*/ 26 w 603"/>
                    <a:gd name="T93" fmla="*/ 596 h 698"/>
                    <a:gd name="T94" fmla="*/ 0 w 603"/>
                    <a:gd name="T95" fmla="*/ 599 h 698"/>
                    <a:gd name="T96" fmla="*/ 13 w 603"/>
                    <a:gd name="T97" fmla="*/ 551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03" h="698">
                      <a:moveTo>
                        <a:pt x="26" y="541"/>
                      </a:moveTo>
                      <a:lnTo>
                        <a:pt x="37" y="524"/>
                      </a:lnTo>
                      <a:lnTo>
                        <a:pt x="63" y="529"/>
                      </a:lnTo>
                      <a:lnTo>
                        <a:pt x="73" y="514"/>
                      </a:lnTo>
                      <a:lnTo>
                        <a:pt x="102" y="515"/>
                      </a:lnTo>
                      <a:lnTo>
                        <a:pt x="113" y="506"/>
                      </a:lnTo>
                      <a:lnTo>
                        <a:pt x="118" y="489"/>
                      </a:lnTo>
                      <a:lnTo>
                        <a:pt x="111" y="468"/>
                      </a:lnTo>
                      <a:lnTo>
                        <a:pt x="126" y="440"/>
                      </a:lnTo>
                      <a:lnTo>
                        <a:pt x="113" y="425"/>
                      </a:lnTo>
                      <a:lnTo>
                        <a:pt x="114" y="409"/>
                      </a:lnTo>
                      <a:lnTo>
                        <a:pt x="109" y="391"/>
                      </a:lnTo>
                      <a:lnTo>
                        <a:pt x="99" y="396"/>
                      </a:lnTo>
                      <a:lnTo>
                        <a:pt x="91" y="411"/>
                      </a:lnTo>
                      <a:lnTo>
                        <a:pt x="76" y="402"/>
                      </a:lnTo>
                      <a:lnTo>
                        <a:pt x="72" y="346"/>
                      </a:lnTo>
                      <a:lnTo>
                        <a:pt x="53" y="332"/>
                      </a:lnTo>
                      <a:lnTo>
                        <a:pt x="16" y="325"/>
                      </a:lnTo>
                      <a:lnTo>
                        <a:pt x="25" y="316"/>
                      </a:lnTo>
                      <a:lnTo>
                        <a:pt x="18" y="297"/>
                      </a:lnTo>
                      <a:lnTo>
                        <a:pt x="9" y="287"/>
                      </a:lnTo>
                      <a:lnTo>
                        <a:pt x="32" y="262"/>
                      </a:lnTo>
                      <a:lnTo>
                        <a:pt x="34" y="248"/>
                      </a:lnTo>
                      <a:lnTo>
                        <a:pt x="56" y="248"/>
                      </a:lnTo>
                      <a:lnTo>
                        <a:pt x="63" y="229"/>
                      </a:lnTo>
                      <a:lnTo>
                        <a:pt x="83" y="228"/>
                      </a:lnTo>
                      <a:lnTo>
                        <a:pt x="93" y="216"/>
                      </a:lnTo>
                      <a:lnTo>
                        <a:pt x="92" y="191"/>
                      </a:lnTo>
                      <a:lnTo>
                        <a:pt x="99" y="177"/>
                      </a:lnTo>
                      <a:lnTo>
                        <a:pt x="97" y="143"/>
                      </a:lnTo>
                      <a:lnTo>
                        <a:pt x="113" y="141"/>
                      </a:lnTo>
                      <a:lnTo>
                        <a:pt x="114" y="132"/>
                      </a:lnTo>
                      <a:lnTo>
                        <a:pt x="125" y="123"/>
                      </a:lnTo>
                      <a:lnTo>
                        <a:pt x="129" y="100"/>
                      </a:lnTo>
                      <a:lnTo>
                        <a:pt x="138" y="95"/>
                      </a:lnTo>
                      <a:lnTo>
                        <a:pt x="138" y="95"/>
                      </a:lnTo>
                      <a:lnTo>
                        <a:pt x="149" y="107"/>
                      </a:lnTo>
                      <a:lnTo>
                        <a:pt x="155" y="149"/>
                      </a:lnTo>
                      <a:lnTo>
                        <a:pt x="175" y="162"/>
                      </a:lnTo>
                      <a:lnTo>
                        <a:pt x="182" y="189"/>
                      </a:lnTo>
                      <a:lnTo>
                        <a:pt x="217" y="211"/>
                      </a:lnTo>
                      <a:lnTo>
                        <a:pt x="243" y="208"/>
                      </a:lnTo>
                      <a:lnTo>
                        <a:pt x="280" y="128"/>
                      </a:lnTo>
                      <a:lnTo>
                        <a:pt x="294" y="108"/>
                      </a:lnTo>
                      <a:lnTo>
                        <a:pt x="303" y="79"/>
                      </a:lnTo>
                      <a:lnTo>
                        <a:pt x="318" y="67"/>
                      </a:lnTo>
                      <a:lnTo>
                        <a:pt x="323" y="48"/>
                      </a:lnTo>
                      <a:lnTo>
                        <a:pt x="343" y="34"/>
                      </a:lnTo>
                      <a:lnTo>
                        <a:pt x="374" y="31"/>
                      </a:lnTo>
                      <a:lnTo>
                        <a:pt x="390" y="10"/>
                      </a:lnTo>
                      <a:lnTo>
                        <a:pt x="422" y="0"/>
                      </a:lnTo>
                      <a:lnTo>
                        <a:pt x="489" y="72"/>
                      </a:lnTo>
                      <a:lnTo>
                        <a:pt x="518" y="88"/>
                      </a:lnTo>
                      <a:lnTo>
                        <a:pt x="549" y="86"/>
                      </a:lnTo>
                      <a:lnTo>
                        <a:pt x="556" y="94"/>
                      </a:lnTo>
                      <a:lnTo>
                        <a:pt x="570" y="99"/>
                      </a:lnTo>
                      <a:lnTo>
                        <a:pt x="597" y="131"/>
                      </a:lnTo>
                      <a:lnTo>
                        <a:pt x="603" y="153"/>
                      </a:lnTo>
                      <a:lnTo>
                        <a:pt x="563" y="173"/>
                      </a:lnTo>
                      <a:lnTo>
                        <a:pt x="520" y="145"/>
                      </a:lnTo>
                      <a:lnTo>
                        <a:pt x="494" y="145"/>
                      </a:lnTo>
                      <a:lnTo>
                        <a:pt x="481" y="158"/>
                      </a:lnTo>
                      <a:lnTo>
                        <a:pt x="477" y="194"/>
                      </a:lnTo>
                      <a:lnTo>
                        <a:pt x="471" y="204"/>
                      </a:lnTo>
                      <a:lnTo>
                        <a:pt x="453" y="212"/>
                      </a:lnTo>
                      <a:lnTo>
                        <a:pt x="423" y="206"/>
                      </a:lnTo>
                      <a:lnTo>
                        <a:pt x="415" y="213"/>
                      </a:lnTo>
                      <a:lnTo>
                        <a:pt x="419" y="235"/>
                      </a:lnTo>
                      <a:lnTo>
                        <a:pt x="441" y="256"/>
                      </a:lnTo>
                      <a:lnTo>
                        <a:pt x="443" y="285"/>
                      </a:lnTo>
                      <a:lnTo>
                        <a:pt x="456" y="321"/>
                      </a:lnTo>
                      <a:lnTo>
                        <a:pt x="478" y="353"/>
                      </a:lnTo>
                      <a:lnTo>
                        <a:pt x="494" y="360"/>
                      </a:lnTo>
                      <a:lnTo>
                        <a:pt x="540" y="368"/>
                      </a:lnTo>
                      <a:lnTo>
                        <a:pt x="555" y="385"/>
                      </a:lnTo>
                      <a:lnTo>
                        <a:pt x="555" y="401"/>
                      </a:lnTo>
                      <a:lnTo>
                        <a:pt x="547" y="419"/>
                      </a:lnTo>
                      <a:lnTo>
                        <a:pt x="546" y="437"/>
                      </a:lnTo>
                      <a:lnTo>
                        <a:pt x="543" y="430"/>
                      </a:lnTo>
                      <a:lnTo>
                        <a:pt x="536" y="439"/>
                      </a:lnTo>
                      <a:lnTo>
                        <a:pt x="530" y="435"/>
                      </a:lnTo>
                      <a:lnTo>
                        <a:pt x="531" y="444"/>
                      </a:lnTo>
                      <a:lnTo>
                        <a:pt x="525" y="451"/>
                      </a:lnTo>
                      <a:lnTo>
                        <a:pt x="527" y="455"/>
                      </a:lnTo>
                      <a:lnTo>
                        <a:pt x="520" y="456"/>
                      </a:lnTo>
                      <a:lnTo>
                        <a:pt x="525" y="464"/>
                      </a:lnTo>
                      <a:lnTo>
                        <a:pt x="519" y="467"/>
                      </a:lnTo>
                      <a:lnTo>
                        <a:pt x="515" y="465"/>
                      </a:lnTo>
                      <a:lnTo>
                        <a:pt x="511" y="472"/>
                      </a:lnTo>
                      <a:lnTo>
                        <a:pt x="520" y="479"/>
                      </a:lnTo>
                      <a:lnTo>
                        <a:pt x="520" y="489"/>
                      </a:lnTo>
                      <a:lnTo>
                        <a:pt x="515" y="487"/>
                      </a:lnTo>
                      <a:lnTo>
                        <a:pt x="509" y="522"/>
                      </a:lnTo>
                      <a:lnTo>
                        <a:pt x="515" y="531"/>
                      </a:lnTo>
                      <a:lnTo>
                        <a:pt x="512" y="547"/>
                      </a:lnTo>
                      <a:lnTo>
                        <a:pt x="517" y="552"/>
                      </a:lnTo>
                      <a:lnTo>
                        <a:pt x="516" y="560"/>
                      </a:lnTo>
                      <a:lnTo>
                        <a:pt x="493" y="560"/>
                      </a:lnTo>
                      <a:lnTo>
                        <a:pt x="490" y="568"/>
                      </a:lnTo>
                      <a:lnTo>
                        <a:pt x="479" y="565"/>
                      </a:lnTo>
                      <a:lnTo>
                        <a:pt x="463" y="570"/>
                      </a:lnTo>
                      <a:lnTo>
                        <a:pt x="462" y="574"/>
                      </a:lnTo>
                      <a:lnTo>
                        <a:pt x="462" y="574"/>
                      </a:lnTo>
                      <a:lnTo>
                        <a:pt x="453" y="574"/>
                      </a:lnTo>
                      <a:lnTo>
                        <a:pt x="450" y="566"/>
                      </a:lnTo>
                      <a:lnTo>
                        <a:pt x="429" y="579"/>
                      </a:lnTo>
                      <a:lnTo>
                        <a:pt x="416" y="572"/>
                      </a:lnTo>
                      <a:lnTo>
                        <a:pt x="415" y="540"/>
                      </a:lnTo>
                      <a:lnTo>
                        <a:pt x="429" y="536"/>
                      </a:lnTo>
                      <a:lnTo>
                        <a:pt x="438" y="524"/>
                      </a:lnTo>
                      <a:lnTo>
                        <a:pt x="420" y="504"/>
                      </a:lnTo>
                      <a:lnTo>
                        <a:pt x="405" y="504"/>
                      </a:lnTo>
                      <a:lnTo>
                        <a:pt x="387" y="475"/>
                      </a:lnTo>
                      <a:lnTo>
                        <a:pt x="348" y="481"/>
                      </a:lnTo>
                      <a:lnTo>
                        <a:pt x="318" y="474"/>
                      </a:lnTo>
                      <a:lnTo>
                        <a:pt x="298" y="466"/>
                      </a:lnTo>
                      <a:lnTo>
                        <a:pt x="285" y="448"/>
                      </a:lnTo>
                      <a:lnTo>
                        <a:pt x="277" y="476"/>
                      </a:lnTo>
                      <a:lnTo>
                        <a:pt x="261" y="487"/>
                      </a:lnTo>
                      <a:lnTo>
                        <a:pt x="276" y="505"/>
                      </a:lnTo>
                      <a:lnTo>
                        <a:pt x="276" y="521"/>
                      </a:lnTo>
                      <a:lnTo>
                        <a:pt x="285" y="534"/>
                      </a:lnTo>
                      <a:lnTo>
                        <a:pt x="283" y="560"/>
                      </a:lnTo>
                      <a:lnTo>
                        <a:pt x="291" y="578"/>
                      </a:lnTo>
                      <a:lnTo>
                        <a:pt x="259" y="613"/>
                      </a:lnTo>
                      <a:lnTo>
                        <a:pt x="247" y="638"/>
                      </a:lnTo>
                      <a:lnTo>
                        <a:pt x="243" y="671"/>
                      </a:lnTo>
                      <a:lnTo>
                        <a:pt x="227" y="676"/>
                      </a:lnTo>
                      <a:lnTo>
                        <a:pt x="221" y="688"/>
                      </a:lnTo>
                      <a:lnTo>
                        <a:pt x="201" y="698"/>
                      </a:lnTo>
                      <a:lnTo>
                        <a:pt x="201" y="685"/>
                      </a:lnTo>
                      <a:lnTo>
                        <a:pt x="185" y="681"/>
                      </a:lnTo>
                      <a:lnTo>
                        <a:pt x="163" y="630"/>
                      </a:lnTo>
                      <a:lnTo>
                        <a:pt x="148" y="633"/>
                      </a:lnTo>
                      <a:lnTo>
                        <a:pt x="139" y="646"/>
                      </a:lnTo>
                      <a:lnTo>
                        <a:pt x="118" y="641"/>
                      </a:lnTo>
                      <a:lnTo>
                        <a:pt x="94" y="626"/>
                      </a:lnTo>
                      <a:lnTo>
                        <a:pt x="78" y="595"/>
                      </a:lnTo>
                      <a:lnTo>
                        <a:pt x="53" y="595"/>
                      </a:lnTo>
                      <a:lnTo>
                        <a:pt x="43" y="603"/>
                      </a:lnTo>
                      <a:lnTo>
                        <a:pt x="26" y="596"/>
                      </a:lnTo>
                      <a:lnTo>
                        <a:pt x="15" y="605"/>
                      </a:lnTo>
                      <a:lnTo>
                        <a:pt x="0" y="599"/>
                      </a:lnTo>
                      <a:lnTo>
                        <a:pt x="0" y="599"/>
                      </a:lnTo>
                      <a:lnTo>
                        <a:pt x="3" y="590"/>
                      </a:lnTo>
                      <a:lnTo>
                        <a:pt x="3" y="590"/>
                      </a:lnTo>
                      <a:lnTo>
                        <a:pt x="13" y="551"/>
                      </a:lnTo>
                      <a:lnTo>
                        <a:pt x="26" y="541"/>
                      </a:lnTo>
                      <a:close/>
                    </a:path>
                  </a:pathLst>
                </a:custGeom>
                <a:solidFill>
                  <a:srgbClr val="D34817"/>
                </a:solidFill>
                <a:ln w="31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sz="800" dirty="0">
                    <a:solidFill>
                      <a:prstClr val="black"/>
                    </a:solidFill>
                  </a:endParaRPr>
                </a:p>
              </p:txBody>
            </p:sp>
            <p:sp>
              <p:nvSpPr>
                <p:cNvPr id="281" name="Zajecarski" descr="{&quot;Key&quot;:&quot;zajecarski&quot;,&quot;Name&quot;:&quot;Zajecarski&quot;,&quot;Value&quot;:1.0,&quot;Formula&quot;:&quot;&quot;,&quot;Text&quot;:&quot;&quot;,&quot;OfficeApplication&quot;:1,&quot;HasValue&quot;:true}">
                  <a:extLst>
                    <a:ext uri="{FF2B5EF4-FFF2-40B4-BE49-F238E27FC236}">
                      <a16:creationId xmlns:a16="http://schemas.microsoft.com/office/drawing/2014/main" id="{6A1ECEC3-C7E9-4B0B-ADE8-02146315E64B}"/>
                    </a:ext>
                  </a:extLst>
                </p:cNvPr>
                <p:cNvSpPr>
                  <a:spLocks/>
                </p:cNvSpPr>
                <p:nvPr/>
              </p:nvSpPr>
              <p:spPr bwMode="auto">
                <a:xfrm>
                  <a:off x="7334" y="2312"/>
                  <a:ext cx="619" cy="729"/>
                </a:xfrm>
                <a:custGeom>
                  <a:avLst/>
                  <a:gdLst>
                    <a:gd name="T0" fmla="*/ 1400 w 1630"/>
                    <a:gd name="T1" fmla="*/ 392 h 1918"/>
                    <a:gd name="T2" fmla="*/ 1206 w 1630"/>
                    <a:gd name="T3" fmla="*/ 429 h 1918"/>
                    <a:gd name="T4" fmla="*/ 1203 w 1630"/>
                    <a:gd name="T5" fmla="*/ 574 h 1918"/>
                    <a:gd name="T6" fmla="*/ 1168 w 1630"/>
                    <a:gd name="T7" fmla="*/ 731 h 1918"/>
                    <a:gd name="T8" fmla="*/ 1192 w 1630"/>
                    <a:gd name="T9" fmla="*/ 979 h 1918"/>
                    <a:gd name="T10" fmla="*/ 1203 w 1630"/>
                    <a:gd name="T11" fmla="*/ 1117 h 1918"/>
                    <a:gd name="T12" fmla="*/ 1318 w 1630"/>
                    <a:gd name="T13" fmla="*/ 1207 h 1918"/>
                    <a:gd name="T14" fmla="*/ 1342 w 1630"/>
                    <a:gd name="T15" fmla="*/ 1331 h 1918"/>
                    <a:gd name="T16" fmla="*/ 1438 w 1630"/>
                    <a:gd name="T17" fmla="*/ 1639 h 1918"/>
                    <a:gd name="T18" fmla="*/ 1612 w 1630"/>
                    <a:gd name="T19" fmla="*/ 1719 h 1918"/>
                    <a:gd name="T20" fmla="*/ 1605 w 1630"/>
                    <a:gd name="T21" fmla="*/ 1783 h 1918"/>
                    <a:gd name="T22" fmla="*/ 1404 w 1630"/>
                    <a:gd name="T23" fmla="*/ 1907 h 1918"/>
                    <a:gd name="T24" fmla="*/ 1328 w 1630"/>
                    <a:gd name="T25" fmla="*/ 1835 h 1918"/>
                    <a:gd name="T26" fmla="*/ 1218 w 1630"/>
                    <a:gd name="T27" fmla="*/ 1838 h 1918"/>
                    <a:gd name="T28" fmla="*/ 1087 w 1630"/>
                    <a:gd name="T29" fmla="*/ 1804 h 1918"/>
                    <a:gd name="T30" fmla="*/ 1087 w 1630"/>
                    <a:gd name="T31" fmla="*/ 1813 h 1918"/>
                    <a:gd name="T32" fmla="*/ 1070 w 1630"/>
                    <a:gd name="T33" fmla="*/ 1628 h 1918"/>
                    <a:gd name="T34" fmla="*/ 973 w 1630"/>
                    <a:gd name="T35" fmla="*/ 1648 h 1918"/>
                    <a:gd name="T36" fmla="*/ 769 w 1630"/>
                    <a:gd name="T37" fmla="*/ 1600 h 1918"/>
                    <a:gd name="T38" fmla="*/ 686 w 1630"/>
                    <a:gd name="T39" fmla="*/ 1524 h 1918"/>
                    <a:gd name="T40" fmla="*/ 600 w 1630"/>
                    <a:gd name="T41" fmla="*/ 1452 h 1918"/>
                    <a:gd name="T42" fmla="*/ 497 w 1630"/>
                    <a:gd name="T43" fmla="*/ 1341 h 1918"/>
                    <a:gd name="T44" fmla="*/ 528 w 1630"/>
                    <a:gd name="T45" fmla="*/ 1445 h 1918"/>
                    <a:gd name="T46" fmla="*/ 472 w 1630"/>
                    <a:gd name="T47" fmla="*/ 1459 h 1918"/>
                    <a:gd name="T48" fmla="*/ 403 w 1630"/>
                    <a:gd name="T49" fmla="*/ 1483 h 1918"/>
                    <a:gd name="T50" fmla="*/ 314 w 1630"/>
                    <a:gd name="T51" fmla="*/ 1324 h 1918"/>
                    <a:gd name="T52" fmla="*/ 155 w 1630"/>
                    <a:gd name="T53" fmla="*/ 1296 h 1918"/>
                    <a:gd name="T54" fmla="*/ 55 w 1630"/>
                    <a:gd name="T55" fmla="*/ 1131 h 1918"/>
                    <a:gd name="T56" fmla="*/ 65 w 1630"/>
                    <a:gd name="T57" fmla="*/ 1003 h 1918"/>
                    <a:gd name="T58" fmla="*/ 13 w 1630"/>
                    <a:gd name="T59" fmla="*/ 855 h 1918"/>
                    <a:gd name="T60" fmla="*/ 1 w 1630"/>
                    <a:gd name="T61" fmla="*/ 817 h 1918"/>
                    <a:gd name="T62" fmla="*/ 32 w 1630"/>
                    <a:gd name="T63" fmla="*/ 651 h 1918"/>
                    <a:gd name="T64" fmla="*/ 126 w 1630"/>
                    <a:gd name="T65" fmla="*/ 540 h 1918"/>
                    <a:gd name="T66" fmla="*/ 193 w 1630"/>
                    <a:gd name="T67" fmla="*/ 399 h 1918"/>
                    <a:gd name="T68" fmla="*/ 262 w 1630"/>
                    <a:gd name="T69" fmla="*/ 390 h 1918"/>
                    <a:gd name="T70" fmla="*/ 397 w 1630"/>
                    <a:gd name="T71" fmla="*/ 387 h 1918"/>
                    <a:gd name="T72" fmla="*/ 559 w 1630"/>
                    <a:gd name="T73" fmla="*/ 522 h 1918"/>
                    <a:gd name="T74" fmla="*/ 680 w 1630"/>
                    <a:gd name="T75" fmla="*/ 615 h 1918"/>
                    <a:gd name="T76" fmla="*/ 773 w 1630"/>
                    <a:gd name="T77" fmla="*/ 632 h 1918"/>
                    <a:gd name="T78" fmla="*/ 842 w 1630"/>
                    <a:gd name="T79" fmla="*/ 501 h 1918"/>
                    <a:gd name="T80" fmla="*/ 938 w 1630"/>
                    <a:gd name="T81" fmla="*/ 297 h 1918"/>
                    <a:gd name="T82" fmla="*/ 918 w 1630"/>
                    <a:gd name="T83" fmla="*/ 152 h 1918"/>
                    <a:gd name="T84" fmla="*/ 942 w 1630"/>
                    <a:gd name="T85" fmla="*/ 0 h 1918"/>
                    <a:gd name="T86" fmla="*/ 1108 w 1630"/>
                    <a:gd name="T87" fmla="*/ 87 h 1918"/>
                    <a:gd name="T88" fmla="*/ 1297 w 1630"/>
                    <a:gd name="T89" fmla="*/ 149 h 1918"/>
                    <a:gd name="T90" fmla="*/ 1284 w 1630"/>
                    <a:gd name="T91" fmla="*/ 242 h 1918"/>
                    <a:gd name="T92" fmla="*/ 1377 w 1630"/>
                    <a:gd name="T93" fmla="*/ 311 h 1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30" h="1918">
                      <a:moveTo>
                        <a:pt x="1408" y="332"/>
                      </a:moveTo>
                      <a:lnTo>
                        <a:pt x="1424" y="362"/>
                      </a:lnTo>
                      <a:lnTo>
                        <a:pt x="1400" y="392"/>
                      </a:lnTo>
                      <a:lnTo>
                        <a:pt x="1262" y="400"/>
                      </a:lnTo>
                      <a:lnTo>
                        <a:pt x="1255" y="415"/>
                      </a:lnTo>
                      <a:lnTo>
                        <a:pt x="1206" y="429"/>
                      </a:lnTo>
                      <a:lnTo>
                        <a:pt x="1215" y="455"/>
                      </a:lnTo>
                      <a:lnTo>
                        <a:pt x="1203" y="477"/>
                      </a:lnTo>
                      <a:lnTo>
                        <a:pt x="1203" y="574"/>
                      </a:lnTo>
                      <a:lnTo>
                        <a:pt x="1171" y="603"/>
                      </a:lnTo>
                      <a:lnTo>
                        <a:pt x="1181" y="643"/>
                      </a:lnTo>
                      <a:lnTo>
                        <a:pt x="1168" y="731"/>
                      </a:lnTo>
                      <a:lnTo>
                        <a:pt x="1122" y="864"/>
                      </a:lnTo>
                      <a:lnTo>
                        <a:pt x="1162" y="952"/>
                      </a:lnTo>
                      <a:lnTo>
                        <a:pt x="1192" y="979"/>
                      </a:lnTo>
                      <a:lnTo>
                        <a:pt x="1182" y="1044"/>
                      </a:lnTo>
                      <a:lnTo>
                        <a:pt x="1195" y="1064"/>
                      </a:lnTo>
                      <a:lnTo>
                        <a:pt x="1203" y="1117"/>
                      </a:lnTo>
                      <a:lnTo>
                        <a:pt x="1230" y="1157"/>
                      </a:lnTo>
                      <a:lnTo>
                        <a:pt x="1273" y="1192"/>
                      </a:lnTo>
                      <a:lnTo>
                        <a:pt x="1318" y="1207"/>
                      </a:lnTo>
                      <a:lnTo>
                        <a:pt x="1338" y="1245"/>
                      </a:lnTo>
                      <a:lnTo>
                        <a:pt x="1320" y="1284"/>
                      </a:lnTo>
                      <a:lnTo>
                        <a:pt x="1342" y="1331"/>
                      </a:lnTo>
                      <a:lnTo>
                        <a:pt x="1335" y="1415"/>
                      </a:lnTo>
                      <a:lnTo>
                        <a:pt x="1411" y="1622"/>
                      </a:lnTo>
                      <a:lnTo>
                        <a:pt x="1438" y="1639"/>
                      </a:lnTo>
                      <a:lnTo>
                        <a:pt x="1478" y="1639"/>
                      </a:lnTo>
                      <a:lnTo>
                        <a:pt x="1514" y="1699"/>
                      </a:lnTo>
                      <a:lnTo>
                        <a:pt x="1612" y="1719"/>
                      </a:lnTo>
                      <a:lnTo>
                        <a:pt x="1630" y="1778"/>
                      </a:lnTo>
                      <a:lnTo>
                        <a:pt x="1630" y="1778"/>
                      </a:lnTo>
                      <a:lnTo>
                        <a:pt x="1605" y="1783"/>
                      </a:lnTo>
                      <a:lnTo>
                        <a:pt x="1570" y="1811"/>
                      </a:lnTo>
                      <a:lnTo>
                        <a:pt x="1477" y="1918"/>
                      </a:lnTo>
                      <a:lnTo>
                        <a:pt x="1404" y="1907"/>
                      </a:lnTo>
                      <a:lnTo>
                        <a:pt x="1366" y="1866"/>
                      </a:lnTo>
                      <a:lnTo>
                        <a:pt x="1363" y="1821"/>
                      </a:lnTo>
                      <a:lnTo>
                        <a:pt x="1328" y="1835"/>
                      </a:lnTo>
                      <a:lnTo>
                        <a:pt x="1318" y="1856"/>
                      </a:lnTo>
                      <a:lnTo>
                        <a:pt x="1263" y="1876"/>
                      </a:lnTo>
                      <a:lnTo>
                        <a:pt x="1218" y="1838"/>
                      </a:lnTo>
                      <a:lnTo>
                        <a:pt x="1184" y="1835"/>
                      </a:lnTo>
                      <a:lnTo>
                        <a:pt x="1125" y="1804"/>
                      </a:lnTo>
                      <a:lnTo>
                        <a:pt x="1087" y="1804"/>
                      </a:lnTo>
                      <a:lnTo>
                        <a:pt x="1087" y="1804"/>
                      </a:lnTo>
                      <a:lnTo>
                        <a:pt x="1087" y="1813"/>
                      </a:lnTo>
                      <a:lnTo>
                        <a:pt x="1087" y="1813"/>
                      </a:lnTo>
                      <a:lnTo>
                        <a:pt x="1090" y="1735"/>
                      </a:lnTo>
                      <a:lnTo>
                        <a:pt x="1104" y="1704"/>
                      </a:lnTo>
                      <a:lnTo>
                        <a:pt x="1070" y="1628"/>
                      </a:lnTo>
                      <a:lnTo>
                        <a:pt x="1035" y="1604"/>
                      </a:lnTo>
                      <a:lnTo>
                        <a:pt x="1018" y="1635"/>
                      </a:lnTo>
                      <a:lnTo>
                        <a:pt x="973" y="1648"/>
                      </a:lnTo>
                      <a:lnTo>
                        <a:pt x="890" y="1569"/>
                      </a:lnTo>
                      <a:lnTo>
                        <a:pt x="859" y="1593"/>
                      </a:lnTo>
                      <a:lnTo>
                        <a:pt x="769" y="1600"/>
                      </a:lnTo>
                      <a:lnTo>
                        <a:pt x="752" y="1555"/>
                      </a:lnTo>
                      <a:lnTo>
                        <a:pt x="714" y="1552"/>
                      </a:lnTo>
                      <a:lnTo>
                        <a:pt x="686" y="1524"/>
                      </a:lnTo>
                      <a:lnTo>
                        <a:pt x="617" y="1517"/>
                      </a:lnTo>
                      <a:lnTo>
                        <a:pt x="624" y="1493"/>
                      </a:lnTo>
                      <a:lnTo>
                        <a:pt x="600" y="1452"/>
                      </a:lnTo>
                      <a:lnTo>
                        <a:pt x="604" y="1428"/>
                      </a:lnTo>
                      <a:lnTo>
                        <a:pt x="542" y="1362"/>
                      </a:lnTo>
                      <a:lnTo>
                        <a:pt x="497" y="1341"/>
                      </a:lnTo>
                      <a:lnTo>
                        <a:pt x="462" y="1352"/>
                      </a:lnTo>
                      <a:lnTo>
                        <a:pt x="472" y="1390"/>
                      </a:lnTo>
                      <a:lnTo>
                        <a:pt x="528" y="1445"/>
                      </a:lnTo>
                      <a:lnTo>
                        <a:pt x="528" y="1483"/>
                      </a:lnTo>
                      <a:lnTo>
                        <a:pt x="490" y="1486"/>
                      </a:lnTo>
                      <a:lnTo>
                        <a:pt x="472" y="1459"/>
                      </a:lnTo>
                      <a:lnTo>
                        <a:pt x="445" y="1459"/>
                      </a:lnTo>
                      <a:lnTo>
                        <a:pt x="435" y="1483"/>
                      </a:lnTo>
                      <a:lnTo>
                        <a:pt x="403" y="1483"/>
                      </a:lnTo>
                      <a:lnTo>
                        <a:pt x="393" y="1441"/>
                      </a:lnTo>
                      <a:lnTo>
                        <a:pt x="369" y="1424"/>
                      </a:lnTo>
                      <a:lnTo>
                        <a:pt x="314" y="1324"/>
                      </a:lnTo>
                      <a:lnTo>
                        <a:pt x="279" y="1348"/>
                      </a:lnTo>
                      <a:lnTo>
                        <a:pt x="189" y="1321"/>
                      </a:lnTo>
                      <a:lnTo>
                        <a:pt x="155" y="1296"/>
                      </a:lnTo>
                      <a:lnTo>
                        <a:pt x="145" y="1252"/>
                      </a:lnTo>
                      <a:lnTo>
                        <a:pt x="110" y="1220"/>
                      </a:lnTo>
                      <a:lnTo>
                        <a:pt x="55" y="1131"/>
                      </a:lnTo>
                      <a:lnTo>
                        <a:pt x="51" y="1079"/>
                      </a:lnTo>
                      <a:lnTo>
                        <a:pt x="72" y="1034"/>
                      </a:lnTo>
                      <a:lnTo>
                        <a:pt x="65" y="1003"/>
                      </a:lnTo>
                      <a:lnTo>
                        <a:pt x="38" y="972"/>
                      </a:lnTo>
                      <a:lnTo>
                        <a:pt x="65" y="924"/>
                      </a:lnTo>
                      <a:lnTo>
                        <a:pt x="13" y="855"/>
                      </a:lnTo>
                      <a:lnTo>
                        <a:pt x="0" y="817"/>
                      </a:lnTo>
                      <a:lnTo>
                        <a:pt x="0" y="817"/>
                      </a:lnTo>
                      <a:lnTo>
                        <a:pt x="1" y="817"/>
                      </a:lnTo>
                      <a:lnTo>
                        <a:pt x="1" y="817"/>
                      </a:lnTo>
                      <a:lnTo>
                        <a:pt x="59" y="754"/>
                      </a:lnTo>
                      <a:lnTo>
                        <a:pt x="32" y="651"/>
                      </a:lnTo>
                      <a:lnTo>
                        <a:pt x="36" y="629"/>
                      </a:lnTo>
                      <a:lnTo>
                        <a:pt x="99" y="625"/>
                      </a:lnTo>
                      <a:lnTo>
                        <a:pt x="126" y="540"/>
                      </a:lnTo>
                      <a:lnTo>
                        <a:pt x="175" y="455"/>
                      </a:lnTo>
                      <a:lnTo>
                        <a:pt x="175" y="455"/>
                      </a:lnTo>
                      <a:lnTo>
                        <a:pt x="193" y="399"/>
                      </a:lnTo>
                      <a:lnTo>
                        <a:pt x="193" y="399"/>
                      </a:lnTo>
                      <a:lnTo>
                        <a:pt x="231" y="415"/>
                      </a:lnTo>
                      <a:lnTo>
                        <a:pt x="262" y="390"/>
                      </a:lnTo>
                      <a:lnTo>
                        <a:pt x="307" y="408"/>
                      </a:lnTo>
                      <a:lnTo>
                        <a:pt x="331" y="387"/>
                      </a:lnTo>
                      <a:lnTo>
                        <a:pt x="397" y="387"/>
                      </a:lnTo>
                      <a:lnTo>
                        <a:pt x="441" y="470"/>
                      </a:lnTo>
                      <a:lnTo>
                        <a:pt x="504" y="508"/>
                      </a:lnTo>
                      <a:lnTo>
                        <a:pt x="559" y="522"/>
                      </a:lnTo>
                      <a:lnTo>
                        <a:pt x="583" y="487"/>
                      </a:lnTo>
                      <a:lnTo>
                        <a:pt x="621" y="480"/>
                      </a:lnTo>
                      <a:lnTo>
                        <a:pt x="680" y="615"/>
                      </a:lnTo>
                      <a:lnTo>
                        <a:pt x="721" y="625"/>
                      </a:lnTo>
                      <a:lnTo>
                        <a:pt x="721" y="660"/>
                      </a:lnTo>
                      <a:lnTo>
                        <a:pt x="773" y="632"/>
                      </a:lnTo>
                      <a:lnTo>
                        <a:pt x="790" y="601"/>
                      </a:lnTo>
                      <a:lnTo>
                        <a:pt x="831" y="587"/>
                      </a:lnTo>
                      <a:lnTo>
                        <a:pt x="842" y="501"/>
                      </a:lnTo>
                      <a:lnTo>
                        <a:pt x="873" y="435"/>
                      </a:lnTo>
                      <a:lnTo>
                        <a:pt x="959" y="342"/>
                      </a:lnTo>
                      <a:lnTo>
                        <a:pt x="938" y="297"/>
                      </a:lnTo>
                      <a:lnTo>
                        <a:pt x="942" y="228"/>
                      </a:lnTo>
                      <a:lnTo>
                        <a:pt x="918" y="194"/>
                      </a:lnTo>
                      <a:lnTo>
                        <a:pt x="918" y="152"/>
                      </a:lnTo>
                      <a:lnTo>
                        <a:pt x="880" y="104"/>
                      </a:lnTo>
                      <a:lnTo>
                        <a:pt x="921" y="76"/>
                      </a:lnTo>
                      <a:lnTo>
                        <a:pt x="942" y="0"/>
                      </a:lnTo>
                      <a:lnTo>
                        <a:pt x="976" y="49"/>
                      </a:lnTo>
                      <a:lnTo>
                        <a:pt x="1028" y="69"/>
                      </a:lnTo>
                      <a:lnTo>
                        <a:pt x="1108" y="87"/>
                      </a:lnTo>
                      <a:lnTo>
                        <a:pt x="1211" y="73"/>
                      </a:lnTo>
                      <a:lnTo>
                        <a:pt x="1259" y="149"/>
                      </a:lnTo>
                      <a:lnTo>
                        <a:pt x="1297" y="149"/>
                      </a:lnTo>
                      <a:lnTo>
                        <a:pt x="1346" y="201"/>
                      </a:lnTo>
                      <a:lnTo>
                        <a:pt x="1322" y="232"/>
                      </a:lnTo>
                      <a:lnTo>
                        <a:pt x="1284" y="242"/>
                      </a:lnTo>
                      <a:lnTo>
                        <a:pt x="1287" y="328"/>
                      </a:lnTo>
                      <a:lnTo>
                        <a:pt x="1322" y="345"/>
                      </a:lnTo>
                      <a:lnTo>
                        <a:pt x="1377" y="311"/>
                      </a:lnTo>
                      <a:lnTo>
                        <a:pt x="1384" y="332"/>
                      </a:lnTo>
                      <a:lnTo>
                        <a:pt x="1408" y="332"/>
                      </a:lnTo>
                      <a:close/>
                    </a:path>
                  </a:pathLst>
                </a:custGeom>
                <a:solidFill>
                  <a:srgbClr val="D34817"/>
                </a:solidFill>
                <a:ln w="31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sz="800" dirty="0">
                    <a:solidFill>
                      <a:prstClr val="black"/>
                    </a:solidFill>
                  </a:endParaRPr>
                </a:p>
              </p:txBody>
            </p:sp>
            <p:sp>
              <p:nvSpPr>
                <p:cNvPr id="282" name="Zlatiborski" descr="{&quot;Key&quot;:&quot;zlatiborski&quot;,&quot;Name&quot;:&quot;Zlatiborski&quot;,&quot;Value&quot;:1.0,&quot;Formula&quot;:&quot;&quot;,&quot;Text&quot;:&quot;&quot;,&quot;OfficeApplication&quot;:1,&quot;HasValue&quot;:true}">
                  <a:extLst>
                    <a:ext uri="{FF2B5EF4-FFF2-40B4-BE49-F238E27FC236}">
                      <a16:creationId xmlns:a16="http://schemas.microsoft.com/office/drawing/2014/main" id="{ECA78627-502D-40FB-8CC0-205B98C5F41F}"/>
                    </a:ext>
                  </a:extLst>
                </p:cNvPr>
                <p:cNvSpPr>
                  <a:spLocks/>
                </p:cNvSpPr>
                <p:nvPr/>
              </p:nvSpPr>
              <p:spPr bwMode="auto">
                <a:xfrm>
                  <a:off x="5833" y="2338"/>
                  <a:ext cx="669" cy="973"/>
                </a:xfrm>
                <a:custGeom>
                  <a:avLst/>
                  <a:gdLst>
                    <a:gd name="T0" fmla="*/ 1385 w 1761"/>
                    <a:gd name="T1" fmla="*/ 139 h 2560"/>
                    <a:gd name="T2" fmla="*/ 1407 w 1761"/>
                    <a:gd name="T3" fmla="*/ 290 h 2560"/>
                    <a:gd name="T4" fmla="*/ 1425 w 1761"/>
                    <a:gd name="T5" fmla="*/ 520 h 2560"/>
                    <a:gd name="T6" fmla="*/ 1446 w 1761"/>
                    <a:gd name="T7" fmla="*/ 717 h 2560"/>
                    <a:gd name="T8" fmla="*/ 1510 w 1761"/>
                    <a:gd name="T9" fmla="*/ 926 h 2560"/>
                    <a:gd name="T10" fmla="*/ 1591 w 1761"/>
                    <a:gd name="T11" fmla="*/ 1114 h 2560"/>
                    <a:gd name="T12" fmla="*/ 1455 w 1761"/>
                    <a:gd name="T13" fmla="*/ 1147 h 2560"/>
                    <a:gd name="T14" fmla="*/ 1361 w 1761"/>
                    <a:gd name="T15" fmla="*/ 1213 h 2560"/>
                    <a:gd name="T16" fmla="*/ 1210 w 1761"/>
                    <a:gd name="T17" fmla="*/ 1341 h 2560"/>
                    <a:gd name="T18" fmla="*/ 1149 w 1761"/>
                    <a:gd name="T19" fmla="*/ 1380 h 2560"/>
                    <a:gd name="T20" fmla="*/ 1304 w 1761"/>
                    <a:gd name="T21" fmla="*/ 1537 h 2560"/>
                    <a:gd name="T22" fmla="*/ 1416 w 1761"/>
                    <a:gd name="T23" fmla="*/ 1728 h 2560"/>
                    <a:gd name="T24" fmla="*/ 1446 w 1761"/>
                    <a:gd name="T25" fmla="*/ 1876 h 2560"/>
                    <a:gd name="T26" fmla="*/ 1591 w 1761"/>
                    <a:gd name="T27" fmla="*/ 1892 h 2560"/>
                    <a:gd name="T28" fmla="*/ 1761 w 1761"/>
                    <a:gd name="T29" fmla="*/ 1892 h 2560"/>
                    <a:gd name="T30" fmla="*/ 1711 w 1761"/>
                    <a:gd name="T31" fmla="*/ 1922 h 2560"/>
                    <a:gd name="T32" fmla="*/ 1711 w 1761"/>
                    <a:gd name="T33" fmla="*/ 2043 h 2560"/>
                    <a:gd name="T34" fmla="*/ 1684 w 1761"/>
                    <a:gd name="T35" fmla="*/ 2128 h 2560"/>
                    <a:gd name="T36" fmla="*/ 1751 w 1761"/>
                    <a:gd name="T37" fmla="*/ 2226 h 2560"/>
                    <a:gd name="T38" fmla="*/ 1479 w 1761"/>
                    <a:gd name="T39" fmla="*/ 2355 h 2560"/>
                    <a:gd name="T40" fmla="*/ 1381 w 1761"/>
                    <a:gd name="T41" fmla="*/ 2521 h 2560"/>
                    <a:gd name="T42" fmla="*/ 1221 w 1761"/>
                    <a:gd name="T43" fmla="*/ 2390 h 2560"/>
                    <a:gd name="T44" fmla="*/ 1049 w 1761"/>
                    <a:gd name="T45" fmla="*/ 2354 h 2560"/>
                    <a:gd name="T46" fmla="*/ 980 w 1761"/>
                    <a:gd name="T47" fmla="*/ 2324 h 2560"/>
                    <a:gd name="T48" fmla="*/ 875 w 1761"/>
                    <a:gd name="T49" fmla="*/ 2186 h 2560"/>
                    <a:gd name="T50" fmla="*/ 814 w 1761"/>
                    <a:gd name="T51" fmla="*/ 2212 h 2560"/>
                    <a:gd name="T52" fmla="*/ 630 w 1761"/>
                    <a:gd name="T53" fmla="*/ 2065 h 2560"/>
                    <a:gd name="T54" fmla="*/ 406 w 1761"/>
                    <a:gd name="T55" fmla="*/ 1855 h 2560"/>
                    <a:gd name="T56" fmla="*/ 321 w 1761"/>
                    <a:gd name="T57" fmla="*/ 1747 h 2560"/>
                    <a:gd name="T58" fmla="*/ 118 w 1761"/>
                    <a:gd name="T59" fmla="*/ 1616 h 2560"/>
                    <a:gd name="T60" fmla="*/ 31 w 1761"/>
                    <a:gd name="T61" fmla="*/ 1418 h 2560"/>
                    <a:gd name="T62" fmla="*/ 76 w 1761"/>
                    <a:gd name="T63" fmla="*/ 1258 h 2560"/>
                    <a:gd name="T64" fmla="*/ 250 w 1761"/>
                    <a:gd name="T65" fmla="*/ 1259 h 2560"/>
                    <a:gd name="T66" fmla="*/ 296 w 1761"/>
                    <a:gd name="T67" fmla="*/ 1333 h 2560"/>
                    <a:gd name="T68" fmla="*/ 441 w 1761"/>
                    <a:gd name="T69" fmla="*/ 1305 h 2560"/>
                    <a:gd name="T70" fmla="*/ 428 w 1761"/>
                    <a:gd name="T71" fmla="*/ 1271 h 2560"/>
                    <a:gd name="T72" fmla="*/ 440 w 1761"/>
                    <a:gd name="T73" fmla="*/ 1178 h 2560"/>
                    <a:gd name="T74" fmla="*/ 451 w 1761"/>
                    <a:gd name="T75" fmla="*/ 989 h 2560"/>
                    <a:gd name="T76" fmla="*/ 337 w 1761"/>
                    <a:gd name="T77" fmla="*/ 857 h 2560"/>
                    <a:gd name="T78" fmla="*/ 236 w 1761"/>
                    <a:gd name="T79" fmla="*/ 701 h 2560"/>
                    <a:gd name="T80" fmla="*/ 155 w 1761"/>
                    <a:gd name="T81" fmla="*/ 562 h 2560"/>
                    <a:gd name="T82" fmla="*/ 46 w 1761"/>
                    <a:gd name="T83" fmla="*/ 460 h 2560"/>
                    <a:gd name="T84" fmla="*/ 28 w 1761"/>
                    <a:gd name="T85" fmla="*/ 331 h 2560"/>
                    <a:gd name="T86" fmla="*/ 177 w 1761"/>
                    <a:gd name="T87" fmla="*/ 411 h 2560"/>
                    <a:gd name="T88" fmla="*/ 259 w 1761"/>
                    <a:gd name="T89" fmla="*/ 458 h 2560"/>
                    <a:gd name="T90" fmla="*/ 483 w 1761"/>
                    <a:gd name="T91" fmla="*/ 466 h 2560"/>
                    <a:gd name="T92" fmla="*/ 545 w 1761"/>
                    <a:gd name="T93" fmla="*/ 370 h 2560"/>
                    <a:gd name="T94" fmla="*/ 641 w 1761"/>
                    <a:gd name="T95" fmla="*/ 256 h 2560"/>
                    <a:gd name="T96" fmla="*/ 604 w 1761"/>
                    <a:gd name="T97" fmla="*/ 212 h 2560"/>
                    <a:gd name="T98" fmla="*/ 561 w 1761"/>
                    <a:gd name="T99" fmla="*/ 261 h 2560"/>
                    <a:gd name="T100" fmla="*/ 448 w 1761"/>
                    <a:gd name="T101" fmla="*/ 166 h 2560"/>
                    <a:gd name="T102" fmla="*/ 650 w 1761"/>
                    <a:gd name="T103" fmla="*/ 93 h 2560"/>
                    <a:gd name="T104" fmla="*/ 692 w 1761"/>
                    <a:gd name="T105" fmla="*/ 0 h 2560"/>
                    <a:gd name="T106" fmla="*/ 907 w 1761"/>
                    <a:gd name="T107" fmla="*/ 157 h 2560"/>
                    <a:gd name="T108" fmla="*/ 986 w 1761"/>
                    <a:gd name="T109" fmla="*/ 175 h 2560"/>
                    <a:gd name="T110" fmla="*/ 919 w 1761"/>
                    <a:gd name="T111" fmla="*/ 66 h 2560"/>
                    <a:gd name="T112" fmla="*/ 1022 w 1761"/>
                    <a:gd name="T113" fmla="*/ 63 h 2560"/>
                    <a:gd name="T114" fmla="*/ 1152 w 1761"/>
                    <a:gd name="T115" fmla="*/ 115 h 2560"/>
                    <a:gd name="T116" fmla="*/ 1289 w 1761"/>
                    <a:gd name="T117" fmla="*/ 109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61" h="2560">
                      <a:moveTo>
                        <a:pt x="1393" y="137"/>
                      </a:moveTo>
                      <a:lnTo>
                        <a:pt x="1385" y="139"/>
                      </a:lnTo>
                      <a:lnTo>
                        <a:pt x="1385" y="139"/>
                      </a:lnTo>
                      <a:lnTo>
                        <a:pt x="1388" y="184"/>
                      </a:lnTo>
                      <a:lnTo>
                        <a:pt x="1373" y="227"/>
                      </a:lnTo>
                      <a:lnTo>
                        <a:pt x="1407" y="290"/>
                      </a:lnTo>
                      <a:lnTo>
                        <a:pt x="1364" y="375"/>
                      </a:lnTo>
                      <a:lnTo>
                        <a:pt x="1446" y="475"/>
                      </a:lnTo>
                      <a:lnTo>
                        <a:pt x="1425" y="520"/>
                      </a:lnTo>
                      <a:lnTo>
                        <a:pt x="1425" y="587"/>
                      </a:lnTo>
                      <a:lnTo>
                        <a:pt x="1446" y="656"/>
                      </a:lnTo>
                      <a:lnTo>
                        <a:pt x="1446" y="717"/>
                      </a:lnTo>
                      <a:lnTo>
                        <a:pt x="1491" y="744"/>
                      </a:lnTo>
                      <a:lnTo>
                        <a:pt x="1470" y="835"/>
                      </a:lnTo>
                      <a:lnTo>
                        <a:pt x="1510" y="926"/>
                      </a:lnTo>
                      <a:lnTo>
                        <a:pt x="1567" y="1008"/>
                      </a:lnTo>
                      <a:lnTo>
                        <a:pt x="1567" y="1062"/>
                      </a:lnTo>
                      <a:lnTo>
                        <a:pt x="1591" y="1114"/>
                      </a:lnTo>
                      <a:lnTo>
                        <a:pt x="1555" y="1144"/>
                      </a:lnTo>
                      <a:lnTo>
                        <a:pt x="1504" y="1120"/>
                      </a:lnTo>
                      <a:lnTo>
                        <a:pt x="1455" y="1147"/>
                      </a:lnTo>
                      <a:lnTo>
                        <a:pt x="1449" y="1189"/>
                      </a:lnTo>
                      <a:lnTo>
                        <a:pt x="1410" y="1210"/>
                      </a:lnTo>
                      <a:lnTo>
                        <a:pt x="1361" y="1213"/>
                      </a:lnTo>
                      <a:lnTo>
                        <a:pt x="1319" y="1250"/>
                      </a:lnTo>
                      <a:lnTo>
                        <a:pt x="1261" y="1338"/>
                      </a:lnTo>
                      <a:lnTo>
                        <a:pt x="1210" y="1341"/>
                      </a:lnTo>
                      <a:lnTo>
                        <a:pt x="1204" y="1313"/>
                      </a:lnTo>
                      <a:lnTo>
                        <a:pt x="1183" y="1322"/>
                      </a:lnTo>
                      <a:lnTo>
                        <a:pt x="1149" y="1380"/>
                      </a:lnTo>
                      <a:lnTo>
                        <a:pt x="1158" y="1428"/>
                      </a:lnTo>
                      <a:lnTo>
                        <a:pt x="1213" y="1441"/>
                      </a:lnTo>
                      <a:lnTo>
                        <a:pt x="1304" y="1537"/>
                      </a:lnTo>
                      <a:lnTo>
                        <a:pt x="1358" y="1631"/>
                      </a:lnTo>
                      <a:lnTo>
                        <a:pt x="1367" y="1686"/>
                      </a:lnTo>
                      <a:lnTo>
                        <a:pt x="1416" y="1728"/>
                      </a:lnTo>
                      <a:lnTo>
                        <a:pt x="1428" y="1773"/>
                      </a:lnTo>
                      <a:lnTo>
                        <a:pt x="1458" y="1813"/>
                      </a:lnTo>
                      <a:lnTo>
                        <a:pt x="1446" y="1876"/>
                      </a:lnTo>
                      <a:lnTo>
                        <a:pt x="1500" y="1910"/>
                      </a:lnTo>
                      <a:lnTo>
                        <a:pt x="1552" y="1919"/>
                      </a:lnTo>
                      <a:lnTo>
                        <a:pt x="1591" y="1892"/>
                      </a:lnTo>
                      <a:lnTo>
                        <a:pt x="1688" y="1867"/>
                      </a:lnTo>
                      <a:lnTo>
                        <a:pt x="1728" y="1870"/>
                      </a:lnTo>
                      <a:lnTo>
                        <a:pt x="1761" y="1892"/>
                      </a:lnTo>
                      <a:lnTo>
                        <a:pt x="1754" y="1922"/>
                      </a:lnTo>
                      <a:lnTo>
                        <a:pt x="1754" y="1922"/>
                      </a:lnTo>
                      <a:lnTo>
                        <a:pt x="1711" y="1922"/>
                      </a:lnTo>
                      <a:lnTo>
                        <a:pt x="1711" y="1922"/>
                      </a:lnTo>
                      <a:lnTo>
                        <a:pt x="1689" y="1976"/>
                      </a:lnTo>
                      <a:lnTo>
                        <a:pt x="1711" y="2043"/>
                      </a:lnTo>
                      <a:lnTo>
                        <a:pt x="1662" y="2052"/>
                      </a:lnTo>
                      <a:lnTo>
                        <a:pt x="1635" y="2087"/>
                      </a:lnTo>
                      <a:lnTo>
                        <a:pt x="1684" y="2128"/>
                      </a:lnTo>
                      <a:lnTo>
                        <a:pt x="1702" y="2163"/>
                      </a:lnTo>
                      <a:lnTo>
                        <a:pt x="1738" y="2168"/>
                      </a:lnTo>
                      <a:lnTo>
                        <a:pt x="1751" y="2226"/>
                      </a:lnTo>
                      <a:lnTo>
                        <a:pt x="1564" y="2271"/>
                      </a:lnTo>
                      <a:lnTo>
                        <a:pt x="1541" y="2351"/>
                      </a:lnTo>
                      <a:lnTo>
                        <a:pt x="1479" y="2355"/>
                      </a:lnTo>
                      <a:lnTo>
                        <a:pt x="1448" y="2400"/>
                      </a:lnTo>
                      <a:lnTo>
                        <a:pt x="1425" y="2458"/>
                      </a:lnTo>
                      <a:lnTo>
                        <a:pt x="1381" y="2521"/>
                      </a:lnTo>
                      <a:lnTo>
                        <a:pt x="1376" y="2560"/>
                      </a:lnTo>
                      <a:lnTo>
                        <a:pt x="1376" y="2560"/>
                      </a:lnTo>
                      <a:lnTo>
                        <a:pt x="1221" y="2390"/>
                      </a:lnTo>
                      <a:lnTo>
                        <a:pt x="1190" y="2321"/>
                      </a:lnTo>
                      <a:lnTo>
                        <a:pt x="1135" y="2357"/>
                      </a:lnTo>
                      <a:lnTo>
                        <a:pt x="1049" y="2354"/>
                      </a:lnTo>
                      <a:lnTo>
                        <a:pt x="1021" y="2334"/>
                      </a:lnTo>
                      <a:lnTo>
                        <a:pt x="998" y="2349"/>
                      </a:lnTo>
                      <a:lnTo>
                        <a:pt x="980" y="2324"/>
                      </a:lnTo>
                      <a:lnTo>
                        <a:pt x="921" y="2316"/>
                      </a:lnTo>
                      <a:lnTo>
                        <a:pt x="893" y="2211"/>
                      </a:lnTo>
                      <a:lnTo>
                        <a:pt x="875" y="2186"/>
                      </a:lnTo>
                      <a:lnTo>
                        <a:pt x="857" y="2188"/>
                      </a:lnTo>
                      <a:lnTo>
                        <a:pt x="838" y="2229"/>
                      </a:lnTo>
                      <a:lnTo>
                        <a:pt x="814" y="2212"/>
                      </a:lnTo>
                      <a:lnTo>
                        <a:pt x="736" y="2190"/>
                      </a:lnTo>
                      <a:lnTo>
                        <a:pt x="680" y="2155"/>
                      </a:lnTo>
                      <a:lnTo>
                        <a:pt x="630" y="2065"/>
                      </a:lnTo>
                      <a:lnTo>
                        <a:pt x="519" y="1995"/>
                      </a:lnTo>
                      <a:lnTo>
                        <a:pt x="483" y="1885"/>
                      </a:lnTo>
                      <a:lnTo>
                        <a:pt x="406" y="1855"/>
                      </a:lnTo>
                      <a:lnTo>
                        <a:pt x="383" y="1824"/>
                      </a:lnTo>
                      <a:lnTo>
                        <a:pt x="368" y="1761"/>
                      </a:lnTo>
                      <a:lnTo>
                        <a:pt x="321" y="1747"/>
                      </a:lnTo>
                      <a:lnTo>
                        <a:pt x="250" y="1684"/>
                      </a:lnTo>
                      <a:lnTo>
                        <a:pt x="176" y="1654"/>
                      </a:lnTo>
                      <a:lnTo>
                        <a:pt x="118" y="1616"/>
                      </a:lnTo>
                      <a:lnTo>
                        <a:pt x="6" y="1490"/>
                      </a:lnTo>
                      <a:lnTo>
                        <a:pt x="0" y="1411"/>
                      </a:lnTo>
                      <a:lnTo>
                        <a:pt x="31" y="1418"/>
                      </a:lnTo>
                      <a:lnTo>
                        <a:pt x="42" y="1404"/>
                      </a:lnTo>
                      <a:lnTo>
                        <a:pt x="47" y="1270"/>
                      </a:lnTo>
                      <a:lnTo>
                        <a:pt x="76" y="1258"/>
                      </a:lnTo>
                      <a:lnTo>
                        <a:pt x="174" y="1279"/>
                      </a:lnTo>
                      <a:lnTo>
                        <a:pt x="234" y="1251"/>
                      </a:lnTo>
                      <a:lnTo>
                        <a:pt x="250" y="1259"/>
                      </a:lnTo>
                      <a:lnTo>
                        <a:pt x="257" y="1282"/>
                      </a:lnTo>
                      <a:lnTo>
                        <a:pt x="273" y="1283"/>
                      </a:lnTo>
                      <a:lnTo>
                        <a:pt x="296" y="1333"/>
                      </a:lnTo>
                      <a:lnTo>
                        <a:pt x="317" y="1337"/>
                      </a:lnTo>
                      <a:lnTo>
                        <a:pt x="365" y="1303"/>
                      </a:lnTo>
                      <a:lnTo>
                        <a:pt x="441" y="1305"/>
                      </a:lnTo>
                      <a:lnTo>
                        <a:pt x="452" y="1291"/>
                      </a:lnTo>
                      <a:lnTo>
                        <a:pt x="438" y="1270"/>
                      </a:lnTo>
                      <a:lnTo>
                        <a:pt x="428" y="1271"/>
                      </a:lnTo>
                      <a:lnTo>
                        <a:pt x="441" y="1229"/>
                      </a:lnTo>
                      <a:lnTo>
                        <a:pt x="422" y="1192"/>
                      </a:lnTo>
                      <a:lnTo>
                        <a:pt x="440" y="1178"/>
                      </a:lnTo>
                      <a:lnTo>
                        <a:pt x="460" y="1202"/>
                      </a:lnTo>
                      <a:lnTo>
                        <a:pt x="482" y="1184"/>
                      </a:lnTo>
                      <a:lnTo>
                        <a:pt x="451" y="989"/>
                      </a:lnTo>
                      <a:lnTo>
                        <a:pt x="379" y="928"/>
                      </a:lnTo>
                      <a:lnTo>
                        <a:pt x="366" y="881"/>
                      </a:lnTo>
                      <a:lnTo>
                        <a:pt x="337" y="857"/>
                      </a:lnTo>
                      <a:lnTo>
                        <a:pt x="280" y="836"/>
                      </a:lnTo>
                      <a:lnTo>
                        <a:pt x="262" y="724"/>
                      </a:lnTo>
                      <a:lnTo>
                        <a:pt x="236" y="701"/>
                      </a:lnTo>
                      <a:lnTo>
                        <a:pt x="205" y="642"/>
                      </a:lnTo>
                      <a:lnTo>
                        <a:pt x="162" y="617"/>
                      </a:lnTo>
                      <a:lnTo>
                        <a:pt x="155" y="562"/>
                      </a:lnTo>
                      <a:lnTo>
                        <a:pt x="113" y="543"/>
                      </a:lnTo>
                      <a:lnTo>
                        <a:pt x="107" y="508"/>
                      </a:lnTo>
                      <a:lnTo>
                        <a:pt x="46" y="460"/>
                      </a:lnTo>
                      <a:lnTo>
                        <a:pt x="14" y="400"/>
                      </a:lnTo>
                      <a:lnTo>
                        <a:pt x="8" y="337"/>
                      </a:lnTo>
                      <a:lnTo>
                        <a:pt x="28" y="331"/>
                      </a:lnTo>
                      <a:lnTo>
                        <a:pt x="65" y="371"/>
                      </a:lnTo>
                      <a:lnTo>
                        <a:pt x="130" y="377"/>
                      </a:lnTo>
                      <a:lnTo>
                        <a:pt x="177" y="411"/>
                      </a:lnTo>
                      <a:lnTo>
                        <a:pt x="201" y="409"/>
                      </a:lnTo>
                      <a:lnTo>
                        <a:pt x="220" y="436"/>
                      </a:lnTo>
                      <a:lnTo>
                        <a:pt x="259" y="458"/>
                      </a:lnTo>
                      <a:lnTo>
                        <a:pt x="283" y="443"/>
                      </a:lnTo>
                      <a:lnTo>
                        <a:pt x="325" y="462"/>
                      </a:lnTo>
                      <a:lnTo>
                        <a:pt x="483" y="466"/>
                      </a:lnTo>
                      <a:lnTo>
                        <a:pt x="506" y="426"/>
                      </a:lnTo>
                      <a:lnTo>
                        <a:pt x="548" y="402"/>
                      </a:lnTo>
                      <a:lnTo>
                        <a:pt x="545" y="370"/>
                      </a:lnTo>
                      <a:lnTo>
                        <a:pt x="636" y="332"/>
                      </a:lnTo>
                      <a:lnTo>
                        <a:pt x="626" y="289"/>
                      </a:lnTo>
                      <a:lnTo>
                        <a:pt x="641" y="256"/>
                      </a:lnTo>
                      <a:lnTo>
                        <a:pt x="633" y="246"/>
                      </a:lnTo>
                      <a:lnTo>
                        <a:pt x="610" y="252"/>
                      </a:lnTo>
                      <a:lnTo>
                        <a:pt x="604" y="212"/>
                      </a:lnTo>
                      <a:lnTo>
                        <a:pt x="583" y="208"/>
                      </a:lnTo>
                      <a:lnTo>
                        <a:pt x="573" y="255"/>
                      </a:lnTo>
                      <a:lnTo>
                        <a:pt x="561" y="261"/>
                      </a:lnTo>
                      <a:lnTo>
                        <a:pt x="527" y="207"/>
                      </a:lnTo>
                      <a:lnTo>
                        <a:pt x="466" y="188"/>
                      </a:lnTo>
                      <a:lnTo>
                        <a:pt x="448" y="166"/>
                      </a:lnTo>
                      <a:lnTo>
                        <a:pt x="598" y="60"/>
                      </a:lnTo>
                      <a:lnTo>
                        <a:pt x="629" y="69"/>
                      </a:lnTo>
                      <a:lnTo>
                        <a:pt x="650" y="93"/>
                      </a:lnTo>
                      <a:lnTo>
                        <a:pt x="662" y="54"/>
                      </a:lnTo>
                      <a:lnTo>
                        <a:pt x="659" y="6"/>
                      </a:lnTo>
                      <a:lnTo>
                        <a:pt x="692" y="0"/>
                      </a:lnTo>
                      <a:lnTo>
                        <a:pt x="692" y="0"/>
                      </a:lnTo>
                      <a:lnTo>
                        <a:pt x="871" y="106"/>
                      </a:lnTo>
                      <a:lnTo>
                        <a:pt x="907" y="157"/>
                      </a:lnTo>
                      <a:lnTo>
                        <a:pt x="919" y="202"/>
                      </a:lnTo>
                      <a:lnTo>
                        <a:pt x="971" y="202"/>
                      </a:lnTo>
                      <a:lnTo>
                        <a:pt x="986" y="175"/>
                      </a:lnTo>
                      <a:lnTo>
                        <a:pt x="971" y="130"/>
                      </a:lnTo>
                      <a:lnTo>
                        <a:pt x="934" y="100"/>
                      </a:lnTo>
                      <a:lnTo>
                        <a:pt x="919" y="66"/>
                      </a:lnTo>
                      <a:lnTo>
                        <a:pt x="962" y="66"/>
                      </a:lnTo>
                      <a:lnTo>
                        <a:pt x="995" y="96"/>
                      </a:lnTo>
                      <a:lnTo>
                        <a:pt x="1022" y="63"/>
                      </a:lnTo>
                      <a:lnTo>
                        <a:pt x="1071" y="39"/>
                      </a:lnTo>
                      <a:lnTo>
                        <a:pt x="1119" y="51"/>
                      </a:lnTo>
                      <a:lnTo>
                        <a:pt x="1152" y="115"/>
                      </a:lnTo>
                      <a:lnTo>
                        <a:pt x="1195" y="145"/>
                      </a:lnTo>
                      <a:lnTo>
                        <a:pt x="1240" y="115"/>
                      </a:lnTo>
                      <a:lnTo>
                        <a:pt x="1289" y="109"/>
                      </a:lnTo>
                      <a:lnTo>
                        <a:pt x="1382" y="118"/>
                      </a:lnTo>
                      <a:lnTo>
                        <a:pt x="1393" y="137"/>
                      </a:lnTo>
                      <a:close/>
                    </a:path>
                  </a:pathLst>
                </a:custGeom>
                <a:solidFill>
                  <a:srgbClr val="D34817"/>
                </a:solidFill>
                <a:ln w="31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sz="800" dirty="0">
                    <a:solidFill>
                      <a:prstClr val="black"/>
                    </a:solidFill>
                  </a:endParaRPr>
                </a:p>
              </p:txBody>
            </p:sp>
            <p:sp>
              <p:nvSpPr>
                <p:cNvPr id="283" name="Moravicki" descr="{&quot;Key&quot;:&quot;moravicki&quot;,&quot;Name&quot;:&quot;Moravicki&quot;,&quot;Value&quot;:1.0,&quot;Formula&quot;:&quot;&quot;,&quot;Text&quot;:&quot;&quot;,&quot;OfficeApplication&quot;:1,&quot;HasValue&quot;:true}">
                  <a:extLst>
                    <a:ext uri="{FF2B5EF4-FFF2-40B4-BE49-F238E27FC236}">
                      <a16:creationId xmlns:a16="http://schemas.microsoft.com/office/drawing/2014/main" id="{2411BEA6-F29B-492C-9ECF-1D41A3C233A8}"/>
                    </a:ext>
                  </a:extLst>
                </p:cNvPr>
                <p:cNvSpPr>
                  <a:spLocks/>
                </p:cNvSpPr>
                <p:nvPr/>
              </p:nvSpPr>
              <p:spPr bwMode="auto">
                <a:xfrm>
                  <a:off x="6270" y="2258"/>
                  <a:ext cx="443" cy="832"/>
                </a:xfrm>
                <a:custGeom>
                  <a:avLst/>
                  <a:gdLst>
                    <a:gd name="T0" fmla="*/ 1143 w 1166"/>
                    <a:gd name="T1" fmla="*/ 867 h 2189"/>
                    <a:gd name="T2" fmla="*/ 1071 w 1166"/>
                    <a:gd name="T3" fmla="*/ 890 h 2189"/>
                    <a:gd name="T4" fmla="*/ 1031 w 1166"/>
                    <a:gd name="T5" fmla="*/ 1019 h 2189"/>
                    <a:gd name="T6" fmla="*/ 910 w 1166"/>
                    <a:gd name="T7" fmla="*/ 1117 h 2189"/>
                    <a:gd name="T8" fmla="*/ 808 w 1166"/>
                    <a:gd name="T9" fmla="*/ 1149 h 2189"/>
                    <a:gd name="T10" fmla="*/ 852 w 1166"/>
                    <a:gd name="T11" fmla="*/ 1243 h 2189"/>
                    <a:gd name="T12" fmla="*/ 830 w 1166"/>
                    <a:gd name="T13" fmla="*/ 1336 h 2189"/>
                    <a:gd name="T14" fmla="*/ 736 w 1166"/>
                    <a:gd name="T15" fmla="*/ 1336 h 2189"/>
                    <a:gd name="T16" fmla="*/ 763 w 1166"/>
                    <a:gd name="T17" fmla="*/ 1426 h 2189"/>
                    <a:gd name="T18" fmla="*/ 638 w 1166"/>
                    <a:gd name="T19" fmla="*/ 1600 h 2189"/>
                    <a:gd name="T20" fmla="*/ 745 w 1166"/>
                    <a:gd name="T21" fmla="*/ 1662 h 2189"/>
                    <a:gd name="T22" fmla="*/ 826 w 1166"/>
                    <a:gd name="T23" fmla="*/ 1761 h 2189"/>
                    <a:gd name="T24" fmla="*/ 826 w 1166"/>
                    <a:gd name="T25" fmla="*/ 1926 h 2189"/>
                    <a:gd name="T26" fmla="*/ 763 w 1166"/>
                    <a:gd name="T27" fmla="*/ 2064 h 2189"/>
                    <a:gd name="T28" fmla="*/ 701 w 1166"/>
                    <a:gd name="T29" fmla="*/ 2189 h 2189"/>
                    <a:gd name="T30" fmla="*/ 607 w 1166"/>
                    <a:gd name="T31" fmla="*/ 2131 h 2189"/>
                    <a:gd name="T32" fmla="*/ 605 w 1166"/>
                    <a:gd name="T33" fmla="*/ 2131 h 2189"/>
                    <a:gd name="T34" fmla="*/ 612 w 1166"/>
                    <a:gd name="T35" fmla="*/ 2101 h 2189"/>
                    <a:gd name="T36" fmla="*/ 539 w 1166"/>
                    <a:gd name="T37" fmla="*/ 2076 h 2189"/>
                    <a:gd name="T38" fmla="*/ 403 w 1166"/>
                    <a:gd name="T39" fmla="*/ 2128 h 2189"/>
                    <a:gd name="T40" fmla="*/ 297 w 1166"/>
                    <a:gd name="T41" fmla="*/ 2085 h 2189"/>
                    <a:gd name="T42" fmla="*/ 279 w 1166"/>
                    <a:gd name="T43" fmla="*/ 1982 h 2189"/>
                    <a:gd name="T44" fmla="*/ 218 w 1166"/>
                    <a:gd name="T45" fmla="*/ 1895 h 2189"/>
                    <a:gd name="T46" fmla="*/ 155 w 1166"/>
                    <a:gd name="T47" fmla="*/ 1746 h 2189"/>
                    <a:gd name="T48" fmla="*/ 9 w 1166"/>
                    <a:gd name="T49" fmla="*/ 1637 h 2189"/>
                    <a:gd name="T50" fmla="*/ 34 w 1166"/>
                    <a:gd name="T51" fmla="*/ 1531 h 2189"/>
                    <a:gd name="T52" fmla="*/ 61 w 1166"/>
                    <a:gd name="T53" fmla="*/ 1550 h 2189"/>
                    <a:gd name="T54" fmla="*/ 170 w 1166"/>
                    <a:gd name="T55" fmla="*/ 1459 h 2189"/>
                    <a:gd name="T56" fmla="*/ 261 w 1166"/>
                    <a:gd name="T57" fmla="*/ 1419 h 2189"/>
                    <a:gd name="T58" fmla="*/ 306 w 1166"/>
                    <a:gd name="T59" fmla="*/ 1356 h 2189"/>
                    <a:gd name="T60" fmla="*/ 406 w 1166"/>
                    <a:gd name="T61" fmla="*/ 1353 h 2189"/>
                    <a:gd name="T62" fmla="*/ 418 w 1166"/>
                    <a:gd name="T63" fmla="*/ 1271 h 2189"/>
                    <a:gd name="T64" fmla="*/ 361 w 1166"/>
                    <a:gd name="T65" fmla="*/ 1135 h 2189"/>
                    <a:gd name="T66" fmla="*/ 342 w 1166"/>
                    <a:gd name="T67" fmla="*/ 953 h 2189"/>
                    <a:gd name="T68" fmla="*/ 297 w 1166"/>
                    <a:gd name="T69" fmla="*/ 865 h 2189"/>
                    <a:gd name="T70" fmla="*/ 276 w 1166"/>
                    <a:gd name="T71" fmla="*/ 729 h 2189"/>
                    <a:gd name="T72" fmla="*/ 215 w 1166"/>
                    <a:gd name="T73" fmla="*/ 584 h 2189"/>
                    <a:gd name="T74" fmla="*/ 224 w 1166"/>
                    <a:gd name="T75" fmla="*/ 436 h 2189"/>
                    <a:gd name="T76" fmla="*/ 236 w 1166"/>
                    <a:gd name="T77" fmla="*/ 348 h 2189"/>
                    <a:gd name="T78" fmla="*/ 267 w 1166"/>
                    <a:gd name="T79" fmla="*/ 339 h 2189"/>
                    <a:gd name="T80" fmla="*/ 342 w 1166"/>
                    <a:gd name="T81" fmla="*/ 330 h 2189"/>
                    <a:gd name="T82" fmla="*/ 479 w 1166"/>
                    <a:gd name="T83" fmla="*/ 278 h 2189"/>
                    <a:gd name="T84" fmla="*/ 579 w 1166"/>
                    <a:gd name="T85" fmla="*/ 257 h 2189"/>
                    <a:gd name="T86" fmla="*/ 645 w 1166"/>
                    <a:gd name="T87" fmla="*/ 200 h 2189"/>
                    <a:gd name="T88" fmla="*/ 718 w 1166"/>
                    <a:gd name="T89" fmla="*/ 127 h 2189"/>
                    <a:gd name="T90" fmla="*/ 784 w 1166"/>
                    <a:gd name="T91" fmla="*/ 45 h 2189"/>
                    <a:gd name="T92" fmla="*/ 812 w 1166"/>
                    <a:gd name="T93" fmla="*/ 0 h 2189"/>
                    <a:gd name="T94" fmla="*/ 845 w 1166"/>
                    <a:gd name="T95" fmla="*/ 115 h 2189"/>
                    <a:gd name="T96" fmla="*/ 942 w 1166"/>
                    <a:gd name="T97" fmla="*/ 190 h 2189"/>
                    <a:gd name="T98" fmla="*/ 1002 w 1166"/>
                    <a:gd name="T99" fmla="*/ 287 h 2189"/>
                    <a:gd name="T100" fmla="*/ 1123 w 1166"/>
                    <a:gd name="T101" fmla="*/ 436 h 2189"/>
                    <a:gd name="T102" fmla="*/ 1157 w 1166"/>
                    <a:gd name="T103" fmla="*/ 523 h 2189"/>
                    <a:gd name="T104" fmla="*/ 993 w 1166"/>
                    <a:gd name="T105" fmla="*/ 629 h 2189"/>
                    <a:gd name="T106" fmla="*/ 1069 w 1166"/>
                    <a:gd name="T107" fmla="*/ 747 h 2189"/>
                    <a:gd name="T108" fmla="*/ 1160 w 1166"/>
                    <a:gd name="T109" fmla="*/ 844 h 2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66" h="2189">
                      <a:moveTo>
                        <a:pt x="1155" y="873"/>
                      </a:moveTo>
                      <a:lnTo>
                        <a:pt x="1143" y="867"/>
                      </a:lnTo>
                      <a:lnTo>
                        <a:pt x="1143" y="867"/>
                      </a:lnTo>
                      <a:lnTo>
                        <a:pt x="1071" y="890"/>
                      </a:lnTo>
                      <a:lnTo>
                        <a:pt x="1027" y="943"/>
                      </a:lnTo>
                      <a:lnTo>
                        <a:pt x="1031" y="1019"/>
                      </a:lnTo>
                      <a:lnTo>
                        <a:pt x="946" y="1059"/>
                      </a:lnTo>
                      <a:lnTo>
                        <a:pt x="910" y="1117"/>
                      </a:lnTo>
                      <a:lnTo>
                        <a:pt x="879" y="1144"/>
                      </a:lnTo>
                      <a:lnTo>
                        <a:pt x="808" y="1149"/>
                      </a:lnTo>
                      <a:lnTo>
                        <a:pt x="817" y="1189"/>
                      </a:lnTo>
                      <a:lnTo>
                        <a:pt x="852" y="1243"/>
                      </a:lnTo>
                      <a:lnTo>
                        <a:pt x="861" y="1305"/>
                      </a:lnTo>
                      <a:lnTo>
                        <a:pt x="830" y="1336"/>
                      </a:lnTo>
                      <a:lnTo>
                        <a:pt x="776" y="1314"/>
                      </a:lnTo>
                      <a:lnTo>
                        <a:pt x="736" y="1336"/>
                      </a:lnTo>
                      <a:lnTo>
                        <a:pt x="718" y="1381"/>
                      </a:lnTo>
                      <a:lnTo>
                        <a:pt x="763" y="1426"/>
                      </a:lnTo>
                      <a:lnTo>
                        <a:pt x="727" y="1519"/>
                      </a:lnTo>
                      <a:lnTo>
                        <a:pt x="638" y="1600"/>
                      </a:lnTo>
                      <a:lnTo>
                        <a:pt x="678" y="1649"/>
                      </a:lnTo>
                      <a:lnTo>
                        <a:pt x="745" y="1662"/>
                      </a:lnTo>
                      <a:lnTo>
                        <a:pt x="772" y="1720"/>
                      </a:lnTo>
                      <a:lnTo>
                        <a:pt x="826" y="1761"/>
                      </a:lnTo>
                      <a:lnTo>
                        <a:pt x="790" y="1895"/>
                      </a:lnTo>
                      <a:lnTo>
                        <a:pt x="826" y="1926"/>
                      </a:lnTo>
                      <a:lnTo>
                        <a:pt x="821" y="2042"/>
                      </a:lnTo>
                      <a:lnTo>
                        <a:pt x="763" y="2064"/>
                      </a:lnTo>
                      <a:lnTo>
                        <a:pt x="709" y="2136"/>
                      </a:lnTo>
                      <a:lnTo>
                        <a:pt x="701" y="2189"/>
                      </a:lnTo>
                      <a:lnTo>
                        <a:pt x="656" y="2171"/>
                      </a:lnTo>
                      <a:lnTo>
                        <a:pt x="607" y="2131"/>
                      </a:lnTo>
                      <a:lnTo>
                        <a:pt x="607" y="2131"/>
                      </a:lnTo>
                      <a:lnTo>
                        <a:pt x="605" y="2131"/>
                      </a:lnTo>
                      <a:lnTo>
                        <a:pt x="605" y="2131"/>
                      </a:lnTo>
                      <a:lnTo>
                        <a:pt x="612" y="2101"/>
                      </a:lnTo>
                      <a:lnTo>
                        <a:pt x="579" y="2079"/>
                      </a:lnTo>
                      <a:lnTo>
                        <a:pt x="539" y="2076"/>
                      </a:lnTo>
                      <a:lnTo>
                        <a:pt x="442" y="2101"/>
                      </a:lnTo>
                      <a:lnTo>
                        <a:pt x="403" y="2128"/>
                      </a:lnTo>
                      <a:lnTo>
                        <a:pt x="351" y="2119"/>
                      </a:lnTo>
                      <a:lnTo>
                        <a:pt x="297" y="2085"/>
                      </a:lnTo>
                      <a:lnTo>
                        <a:pt x="309" y="2022"/>
                      </a:lnTo>
                      <a:lnTo>
                        <a:pt x="279" y="1982"/>
                      </a:lnTo>
                      <a:lnTo>
                        <a:pt x="267" y="1937"/>
                      </a:lnTo>
                      <a:lnTo>
                        <a:pt x="218" y="1895"/>
                      </a:lnTo>
                      <a:lnTo>
                        <a:pt x="209" y="1840"/>
                      </a:lnTo>
                      <a:lnTo>
                        <a:pt x="155" y="1746"/>
                      </a:lnTo>
                      <a:lnTo>
                        <a:pt x="64" y="1650"/>
                      </a:lnTo>
                      <a:lnTo>
                        <a:pt x="9" y="1637"/>
                      </a:lnTo>
                      <a:lnTo>
                        <a:pt x="0" y="1589"/>
                      </a:lnTo>
                      <a:lnTo>
                        <a:pt x="34" y="1531"/>
                      </a:lnTo>
                      <a:lnTo>
                        <a:pt x="55" y="1522"/>
                      </a:lnTo>
                      <a:lnTo>
                        <a:pt x="61" y="1550"/>
                      </a:lnTo>
                      <a:lnTo>
                        <a:pt x="112" y="1547"/>
                      </a:lnTo>
                      <a:lnTo>
                        <a:pt x="170" y="1459"/>
                      </a:lnTo>
                      <a:lnTo>
                        <a:pt x="212" y="1422"/>
                      </a:lnTo>
                      <a:lnTo>
                        <a:pt x="261" y="1419"/>
                      </a:lnTo>
                      <a:lnTo>
                        <a:pt x="300" y="1398"/>
                      </a:lnTo>
                      <a:lnTo>
                        <a:pt x="306" y="1356"/>
                      </a:lnTo>
                      <a:lnTo>
                        <a:pt x="355" y="1329"/>
                      </a:lnTo>
                      <a:lnTo>
                        <a:pt x="406" y="1353"/>
                      </a:lnTo>
                      <a:lnTo>
                        <a:pt x="442" y="1323"/>
                      </a:lnTo>
                      <a:lnTo>
                        <a:pt x="418" y="1271"/>
                      </a:lnTo>
                      <a:lnTo>
                        <a:pt x="418" y="1217"/>
                      </a:lnTo>
                      <a:lnTo>
                        <a:pt x="361" y="1135"/>
                      </a:lnTo>
                      <a:lnTo>
                        <a:pt x="321" y="1044"/>
                      </a:lnTo>
                      <a:lnTo>
                        <a:pt x="342" y="953"/>
                      </a:lnTo>
                      <a:lnTo>
                        <a:pt x="297" y="926"/>
                      </a:lnTo>
                      <a:lnTo>
                        <a:pt x="297" y="865"/>
                      </a:lnTo>
                      <a:lnTo>
                        <a:pt x="276" y="796"/>
                      </a:lnTo>
                      <a:lnTo>
                        <a:pt x="276" y="729"/>
                      </a:lnTo>
                      <a:lnTo>
                        <a:pt x="297" y="684"/>
                      </a:lnTo>
                      <a:lnTo>
                        <a:pt x="215" y="584"/>
                      </a:lnTo>
                      <a:lnTo>
                        <a:pt x="258" y="499"/>
                      </a:lnTo>
                      <a:lnTo>
                        <a:pt x="224" y="436"/>
                      </a:lnTo>
                      <a:lnTo>
                        <a:pt x="239" y="393"/>
                      </a:lnTo>
                      <a:lnTo>
                        <a:pt x="236" y="348"/>
                      </a:lnTo>
                      <a:lnTo>
                        <a:pt x="236" y="348"/>
                      </a:lnTo>
                      <a:lnTo>
                        <a:pt x="267" y="339"/>
                      </a:lnTo>
                      <a:lnTo>
                        <a:pt x="267" y="339"/>
                      </a:lnTo>
                      <a:lnTo>
                        <a:pt x="342" y="330"/>
                      </a:lnTo>
                      <a:lnTo>
                        <a:pt x="406" y="272"/>
                      </a:lnTo>
                      <a:lnTo>
                        <a:pt x="479" y="278"/>
                      </a:lnTo>
                      <a:lnTo>
                        <a:pt x="524" y="257"/>
                      </a:lnTo>
                      <a:lnTo>
                        <a:pt x="579" y="257"/>
                      </a:lnTo>
                      <a:lnTo>
                        <a:pt x="597" y="212"/>
                      </a:lnTo>
                      <a:lnTo>
                        <a:pt x="645" y="200"/>
                      </a:lnTo>
                      <a:lnTo>
                        <a:pt x="678" y="139"/>
                      </a:lnTo>
                      <a:lnTo>
                        <a:pt x="718" y="127"/>
                      </a:lnTo>
                      <a:lnTo>
                        <a:pt x="784" y="45"/>
                      </a:lnTo>
                      <a:lnTo>
                        <a:pt x="784" y="45"/>
                      </a:lnTo>
                      <a:lnTo>
                        <a:pt x="812" y="0"/>
                      </a:lnTo>
                      <a:lnTo>
                        <a:pt x="812" y="0"/>
                      </a:lnTo>
                      <a:lnTo>
                        <a:pt x="842" y="36"/>
                      </a:lnTo>
                      <a:lnTo>
                        <a:pt x="845" y="115"/>
                      </a:lnTo>
                      <a:lnTo>
                        <a:pt x="899" y="187"/>
                      </a:lnTo>
                      <a:lnTo>
                        <a:pt x="942" y="190"/>
                      </a:lnTo>
                      <a:lnTo>
                        <a:pt x="972" y="224"/>
                      </a:lnTo>
                      <a:lnTo>
                        <a:pt x="1002" y="287"/>
                      </a:lnTo>
                      <a:lnTo>
                        <a:pt x="1005" y="342"/>
                      </a:lnTo>
                      <a:lnTo>
                        <a:pt x="1123" y="436"/>
                      </a:lnTo>
                      <a:lnTo>
                        <a:pt x="1166" y="496"/>
                      </a:lnTo>
                      <a:lnTo>
                        <a:pt x="1157" y="523"/>
                      </a:lnTo>
                      <a:lnTo>
                        <a:pt x="1111" y="529"/>
                      </a:lnTo>
                      <a:lnTo>
                        <a:pt x="993" y="629"/>
                      </a:lnTo>
                      <a:lnTo>
                        <a:pt x="1030" y="711"/>
                      </a:lnTo>
                      <a:lnTo>
                        <a:pt x="1069" y="747"/>
                      </a:lnTo>
                      <a:lnTo>
                        <a:pt x="1111" y="811"/>
                      </a:lnTo>
                      <a:lnTo>
                        <a:pt x="1160" y="844"/>
                      </a:lnTo>
                      <a:lnTo>
                        <a:pt x="1155" y="873"/>
                      </a:lnTo>
                      <a:close/>
                    </a:path>
                  </a:pathLst>
                </a:custGeom>
                <a:solidFill>
                  <a:srgbClr val="D34817"/>
                </a:solidFill>
                <a:ln w="31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sz="800" dirty="0">
                    <a:solidFill>
                      <a:prstClr val="black"/>
                    </a:solidFill>
                  </a:endParaRPr>
                </a:p>
              </p:txBody>
            </p:sp>
            <p:sp>
              <p:nvSpPr>
                <p:cNvPr id="284" name="Raški" descr="{&quot;Key&quot;:&quot;raški&quot;,&quot;Name&quot;:&quot;Raški&quot;,&quot;Value&quot;:1.0,&quot;Formula&quot;:&quot;&quot;,&quot;Text&quot;:&quot;&quot;,&quot;OfficeApplication&quot;:1,&quot;HasValue&quot;:true}">
                  <a:extLst>
                    <a:ext uri="{FF2B5EF4-FFF2-40B4-BE49-F238E27FC236}">
                      <a16:creationId xmlns:a16="http://schemas.microsoft.com/office/drawing/2014/main" id="{6773AE9A-95DD-4B7B-9641-C1591203818C}"/>
                    </a:ext>
                  </a:extLst>
                </p:cNvPr>
                <p:cNvSpPr>
                  <a:spLocks/>
                </p:cNvSpPr>
                <p:nvPr/>
              </p:nvSpPr>
              <p:spPr bwMode="auto">
                <a:xfrm>
                  <a:off x="6356" y="2588"/>
                  <a:ext cx="548" cy="876"/>
                </a:xfrm>
                <a:custGeom>
                  <a:avLst/>
                  <a:gdLst>
                    <a:gd name="T0" fmla="*/ 1434 w 1442"/>
                    <a:gd name="T1" fmla="*/ 242 h 2306"/>
                    <a:gd name="T2" fmla="*/ 1344 w 1442"/>
                    <a:gd name="T3" fmla="*/ 439 h 2306"/>
                    <a:gd name="T4" fmla="*/ 1416 w 1442"/>
                    <a:gd name="T5" fmla="*/ 577 h 2306"/>
                    <a:gd name="T6" fmla="*/ 1389 w 1442"/>
                    <a:gd name="T7" fmla="*/ 653 h 2306"/>
                    <a:gd name="T8" fmla="*/ 1367 w 1442"/>
                    <a:gd name="T9" fmla="*/ 796 h 2306"/>
                    <a:gd name="T10" fmla="*/ 1242 w 1442"/>
                    <a:gd name="T11" fmla="*/ 752 h 2306"/>
                    <a:gd name="T12" fmla="*/ 1134 w 1442"/>
                    <a:gd name="T13" fmla="*/ 792 h 2306"/>
                    <a:gd name="T14" fmla="*/ 1161 w 1442"/>
                    <a:gd name="T15" fmla="*/ 1033 h 2306"/>
                    <a:gd name="T16" fmla="*/ 1277 w 1442"/>
                    <a:gd name="T17" fmla="*/ 1176 h 2306"/>
                    <a:gd name="T18" fmla="*/ 1213 w 1442"/>
                    <a:gd name="T19" fmla="*/ 1339 h 2306"/>
                    <a:gd name="T20" fmla="*/ 1210 w 1442"/>
                    <a:gd name="T21" fmla="*/ 1339 h 2306"/>
                    <a:gd name="T22" fmla="*/ 1088 w 1442"/>
                    <a:gd name="T23" fmla="*/ 1402 h 2306"/>
                    <a:gd name="T24" fmla="*/ 897 w 1442"/>
                    <a:gd name="T25" fmla="*/ 1527 h 2306"/>
                    <a:gd name="T26" fmla="*/ 963 w 1442"/>
                    <a:gd name="T27" fmla="*/ 1689 h 2306"/>
                    <a:gd name="T28" fmla="*/ 1004 w 1442"/>
                    <a:gd name="T29" fmla="*/ 1754 h 2306"/>
                    <a:gd name="T30" fmla="*/ 1025 w 1442"/>
                    <a:gd name="T31" fmla="*/ 1902 h 2306"/>
                    <a:gd name="T32" fmla="*/ 885 w 1442"/>
                    <a:gd name="T33" fmla="*/ 1921 h 2306"/>
                    <a:gd name="T34" fmla="*/ 682 w 1442"/>
                    <a:gd name="T35" fmla="*/ 2068 h 2306"/>
                    <a:gd name="T36" fmla="*/ 746 w 1442"/>
                    <a:gd name="T37" fmla="*/ 2201 h 2306"/>
                    <a:gd name="T38" fmla="*/ 737 w 1442"/>
                    <a:gd name="T39" fmla="*/ 2222 h 2306"/>
                    <a:gd name="T40" fmla="*/ 454 w 1442"/>
                    <a:gd name="T41" fmla="*/ 2306 h 2306"/>
                    <a:gd name="T42" fmla="*/ 483 w 1442"/>
                    <a:gd name="T43" fmla="*/ 2160 h 2306"/>
                    <a:gd name="T44" fmla="*/ 387 w 1442"/>
                    <a:gd name="T45" fmla="*/ 2058 h 2306"/>
                    <a:gd name="T46" fmla="*/ 150 w 1442"/>
                    <a:gd name="T47" fmla="*/ 1958 h 2306"/>
                    <a:gd name="T48" fmla="*/ 0 w 1442"/>
                    <a:gd name="T49" fmla="*/ 1902 h 2306"/>
                    <a:gd name="T50" fmla="*/ 49 w 1442"/>
                    <a:gd name="T51" fmla="*/ 1800 h 2306"/>
                    <a:gd name="T52" fmla="*/ 165 w 1442"/>
                    <a:gd name="T53" fmla="*/ 1693 h 2306"/>
                    <a:gd name="T54" fmla="*/ 362 w 1442"/>
                    <a:gd name="T55" fmla="*/ 1510 h 2306"/>
                    <a:gd name="T56" fmla="*/ 259 w 1442"/>
                    <a:gd name="T57" fmla="*/ 1429 h 2306"/>
                    <a:gd name="T58" fmla="*/ 313 w 1442"/>
                    <a:gd name="T59" fmla="*/ 1318 h 2306"/>
                    <a:gd name="T60" fmla="*/ 380 w 1442"/>
                    <a:gd name="T61" fmla="*/ 1264 h 2306"/>
                    <a:gd name="T62" fmla="*/ 474 w 1442"/>
                    <a:gd name="T63" fmla="*/ 1322 h 2306"/>
                    <a:gd name="T64" fmla="*/ 594 w 1442"/>
                    <a:gd name="T65" fmla="*/ 1175 h 2306"/>
                    <a:gd name="T66" fmla="*/ 599 w 1442"/>
                    <a:gd name="T67" fmla="*/ 894 h 2306"/>
                    <a:gd name="T68" fmla="*/ 451 w 1442"/>
                    <a:gd name="T69" fmla="*/ 782 h 2306"/>
                    <a:gd name="T70" fmla="*/ 536 w 1442"/>
                    <a:gd name="T71" fmla="*/ 559 h 2306"/>
                    <a:gd name="T72" fmla="*/ 549 w 1442"/>
                    <a:gd name="T73" fmla="*/ 447 h 2306"/>
                    <a:gd name="T74" fmla="*/ 625 w 1442"/>
                    <a:gd name="T75" fmla="*/ 376 h 2306"/>
                    <a:gd name="T76" fmla="*/ 652 w 1442"/>
                    <a:gd name="T77" fmla="*/ 277 h 2306"/>
                    <a:gd name="T78" fmla="*/ 804 w 1442"/>
                    <a:gd name="T79" fmla="*/ 152 h 2306"/>
                    <a:gd name="T80" fmla="*/ 916 w 1442"/>
                    <a:gd name="T81" fmla="*/ 0 h 2306"/>
                    <a:gd name="T82" fmla="*/ 956 w 1442"/>
                    <a:gd name="T83" fmla="*/ 18 h 2306"/>
                    <a:gd name="T84" fmla="*/ 1179 w 1442"/>
                    <a:gd name="T85" fmla="*/ 130 h 2306"/>
                    <a:gd name="T86" fmla="*/ 1201 w 1442"/>
                    <a:gd name="T87" fmla="*/ 50 h 2306"/>
                    <a:gd name="T88" fmla="*/ 1367 w 1442"/>
                    <a:gd name="T89" fmla="*/ 72 h 2306"/>
                    <a:gd name="T90" fmla="*/ 1380 w 1442"/>
                    <a:gd name="T91" fmla="*/ 152 h 2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42" h="2306">
                      <a:moveTo>
                        <a:pt x="1442" y="250"/>
                      </a:moveTo>
                      <a:lnTo>
                        <a:pt x="1434" y="242"/>
                      </a:lnTo>
                      <a:lnTo>
                        <a:pt x="1434" y="242"/>
                      </a:lnTo>
                      <a:lnTo>
                        <a:pt x="1380" y="327"/>
                      </a:lnTo>
                      <a:lnTo>
                        <a:pt x="1376" y="394"/>
                      </a:lnTo>
                      <a:lnTo>
                        <a:pt x="1344" y="439"/>
                      </a:lnTo>
                      <a:lnTo>
                        <a:pt x="1340" y="475"/>
                      </a:lnTo>
                      <a:lnTo>
                        <a:pt x="1425" y="537"/>
                      </a:lnTo>
                      <a:lnTo>
                        <a:pt x="1416" y="577"/>
                      </a:lnTo>
                      <a:lnTo>
                        <a:pt x="1367" y="577"/>
                      </a:lnTo>
                      <a:lnTo>
                        <a:pt x="1367" y="613"/>
                      </a:lnTo>
                      <a:lnTo>
                        <a:pt x="1389" y="653"/>
                      </a:lnTo>
                      <a:lnTo>
                        <a:pt x="1394" y="711"/>
                      </a:lnTo>
                      <a:lnTo>
                        <a:pt x="1416" y="765"/>
                      </a:lnTo>
                      <a:lnTo>
                        <a:pt x="1367" y="796"/>
                      </a:lnTo>
                      <a:lnTo>
                        <a:pt x="1313" y="783"/>
                      </a:lnTo>
                      <a:lnTo>
                        <a:pt x="1277" y="756"/>
                      </a:lnTo>
                      <a:lnTo>
                        <a:pt x="1242" y="752"/>
                      </a:lnTo>
                      <a:lnTo>
                        <a:pt x="1206" y="778"/>
                      </a:lnTo>
                      <a:lnTo>
                        <a:pt x="1157" y="756"/>
                      </a:lnTo>
                      <a:lnTo>
                        <a:pt x="1134" y="792"/>
                      </a:lnTo>
                      <a:lnTo>
                        <a:pt x="1193" y="841"/>
                      </a:lnTo>
                      <a:lnTo>
                        <a:pt x="1157" y="966"/>
                      </a:lnTo>
                      <a:lnTo>
                        <a:pt x="1161" y="1033"/>
                      </a:lnTo>
                      <a:lnTo>
                        <a:pt x="1233" y="1042"/>
                      </a:lnTo>
                      <a:lnTo>
                        <a:pt x="1286" y="1095"/>
                      </a:lnTo>
                      <a:lnTo>
                        <a:pt x="1277" y="1176"/>
                      </a:lnTo>
                      <a:lnTo>
                        <a:pt x="1210" y="1238"/>
                      </a:lnTo>
                      <a:lnTo>
                        <a:pt x="1246" y="1270"/>
                      </a:lnTo>
                      <a:lnTo>
                        <a:pt x="1213" y="1339"/>
                      </a:lnTo>
                      <a:lnTo>
                        <a:pt x="1213" y="1339"/>
                      </a:lnTo>
                      <a:lnTo>
                        <a:pt x="1210" y="1339"/>
                      </a:lnTo>
                      <a:lnTo>
                        <a:pt x="1210" y="1339"/>
                      </a:lnTo>
                      <a:lnTo>
                        <a:pt x="1177" y="1347"/>
                      </a:lnTo>
                      <a:lnTo>
                        <a:pt x="1128" y="1390"/>
                      </a:lnTo>
                      <a:lnTo>
                        <a:pt x="1088" y="1402"/>
                      </a:lnTo>
                      <a:lnTo>
                        <a:pt x="993" y="1461"/>
                      </a:lnTo>
                      <a:lnTo>
                        <a:pt x="889" y="1493"/>
                      </a:lnTo>
                      <a:lnTo>
                        <a:pt x="897" y="1527"/>
                      </a:lnTo>
                      <a:lnTo>
                        <a:pt x="966" y="1598"/>
                      </a:lnTo>
                      <a:lnTo>
                        <a:pt x="955" y="1657"/>
                      </a:lnTo>
                      <a:lnTo>
                        <a:pt x="963" y="1689"/>
                      </a:lnTo>
                      <a:lnTo>
                        <a:pt x="975" y="1704"/>
                      </a:lnTo>
                      <a:lnTo>
                        <a:pt x="1004" y="1699"/>
                      </a:lnTo>
                      <a:lnTo>
                        <a:pt x="1004" y="1754"/>
                      </a:lnTo>
                      <a:lnTo>
                        <a:pt x="1029" y="1837"/>
                      </a:lnTo>
                      <a:lnTo>
                        <a:pt x="1031" y="1884"/>
                      </a:lnTo>
                      <a:lnTo>
                        <a:pt x="1025" y="1902"/>
                      </a:lnTo>
                      <a:lnTo>
                        <a:pt x="931" y="1915"/>
                      </a:lnTo>
                      <a:lnTo>
                        <a:pt x="932" y="1945"/>
                      </a:lnTo>
                      <a:lnTo>
                        <a:pt x="885" y="1921"/>
                      </a:lnTo>
                      <a:lnTo>
                        <a:pt x="822" y="1944"/>
                      </a:lnTo>
                      <a:lnTo>
                        <a:pt x="700" y="2029"/>
                      </a:lnTo>
                      <a:lnTo>
                        <a:pt x="682" y="2068"/>
                      </a:lnTo>
                      <a:lnTo>
                        <a:pt x="685" y="2094"/>
                      </a:lnTo>
                      <a:lnTo>
                        <a:pt x="747" y="2187"/>
                      </a:lnTo>
                      <a:lnTo>
                        <a:pt x="746" y="2201"/>
                      </a:lnTo>
                      <a:lnTo>
                        <a:pt x="746" y="2201"/>
                      </a:lnTo>
                      <a:lnTo>
                        <a:pt x="737" y="2222"/>
                      </a:lnTo>
                      <a:lnTo>
                        <a:pt x="737" y="2222"/>
                      </a:lnTo>
                      <a:lnTo>
                        <a:pt x="718" y="2254"/>
                      </a:lnTo>
                      <a:lnTo>
                        <a:pt x="692" y="2269"/>
                      </a:lnTo>
                      <a:lnTo>
                        <a:pt x="454" y="2306"/>
                      </a:lnTo>
                      <a:lnTo>
                        <a:pt x="454" y="2306"/>
                      </a:lnTo>
                      <a:lnTo>
                        <a:pt x="481" y="2271"/>
                      </a:lnTo>
                      <a:lnTo>
                        <a:pt x="483" y="2160"/>
                      </a:lnTo>
                      <a:lnTo>
                        <a:pt x="468" y="2129"/>
                      </a:lnTo>
                      <a:lnTo>
                        <a:pt x="393" y="2089"/>
                      </a:lnTo>
                      <a:lnTo>
                        <a:pt x="387" y="2058"/>
                      </a:lnTo>
                      <a:lnTo>
                        <a:pt x="313" y="2044"/>
                      </a:lnTo>
                      <a:lnTo>
                        <a:pt x="274" y="2013"/>
                      </a:lnTo>
                      <a:lnTo>
                        <a:pt x="150" y="1958"/>
                      </a:lnTo>
                      <a:lnTo>
                        <a:pt x="96" y="1977"/>
                      </a:lnTo>
                      <a:lnTo>
                        <a:pt x="38" y="1922"/>
                      </a:lnTo>
                      <a:lnTo>
                        <a:pt x="0" y="1902"/>
                      </a:lnTo>
                      <a:lnTo>
                        <a:pt x="0" y="1902"/>
                      </a:lnTo>
                      <a:lnTo>
                        <a:pt x="5" y="1863"/>
                      </a:lnTo>
                      <a:lnTo>
                        <a:pt x="49" y="1800"/>
                      </a:lnTo>
                      <a:lnTo>
                        <a:pt x="72" y="1742"/>
                      </a:lnTo>
                      <a:lnTo>
                        <a:pt x="103" y="1697"/>
                      </a:lnTo>
                      <a:lnTo>
                        <a:pt x="165" y="1693"/>
                      </a:lnTo>
                      <a:lnTo>
                        <a:pt x="188" y="1613"/>
                      </a:lnTo>
                      <a:lnTo>
                        <a:pt x="375" y="1568"/>
                      </a:lnTo>
                      <a:lnTo>
                        <a:pt x="362" y="1510"/>
                      </a:lnTo>
                      <a:lnTo>
                        <a:pt x="326" y="1505"/>
                      </a:lnTo>
                      <a:lnTo>
                        <a:pt x="308" y="1470"/>
                      </a:lnTo>
                      <a:lnTo>
                        <a:pt x="259" y="1429"/>
                      </a:lnTo>
                      <a:lnTo>
                        <a:pt x="286" y="1394"/>
                      </a:lnTo>
                      <a:lnTo>
                        <a:pt x="335" y="1385"/>
                      </a:lnTo>
                      <a:lnTo>
                        <a:pt x="313" y="1318"/>
                      </a:lnTo>
                      <a:lnTo>
                        <a:pt x="335" y="1264"/>
                      </a:lnTo>
                      <a:lnTo>
                        <a:pt x="335" y="1264"/>
                      </a:lnTo>
                      <a:lnTo>
                        <a:pt x="380" y="1264"/>
                      </a:lnTo>
                      <a:lnTo>
                        <a:pt x="380" y="1264"/>
                      </a:lnTo>
                      <a:lnTo>
                        <a:pt x="429" y="1304"/>
                      </a:lnTo>
                      <a:lnTo>
                        <a:pt x="474" y="1322"/>
                      </a:lnTo>
                      <a:lnTo>
                        <a:pt x="482" y="1269"/>
                      </a:lnTo>
                      <a:lnTo>
                        <a:pt x="536" y="1197"/>
                      </a:lnTo>
                      <a:lnTo>
                        <a:pt x="594" y="1175"/>
                      </a:lnTo>
                      <a:lnTo>
                        <a:pt x="599" y="1059"/>
                      </a:lnTo>
                      <a:lnTo>
                        <a:pt x="563" y="1028"/>
                      </a:lnTo>
                      <a:lnTo>
                        <a:pt x="599" y="894"/>
                      </a:lnTo>
                      <a:lnTo>
                        <a:pt x="545" y="853"/>
                      </a:lnTo>
                      <a:lnTo>
                        <a:pt x="518" y="795"/>
                      </a:lnTo>
                      <a:lnTo>
                        <a:pt x="451" y="782"/>
                      </a:lnTo>
                      <a:lnTo>
                        <a:pt x="411" y="733"/>
                      </a:lnTo>
                      <a:lnTo>
                        <a:pt x="500" y="652"/>
                      </a:lnTo>
                      <a:lnTo>
                        <a:pt x="536" y="559"/>
                      </a:lnTo>
                      <a:lnTo>
                        <a:pt x="491" y="514"/>
                      </a:lnTo>
                      <a:lnTo>
                        <a:pt x="509" y="469"/>
                      </a:lnTo>
                      <a:lnTo>
                        <a:pt x="549" y="447"/>
                      </a:lnTo>
                      <a:lnTo>
                        <a:pt x="603" y="469"/>
                      </a:lnTo>
                      <a:lnTo>
                        <a:pt x="634" y="438"/>
                      </a:lnTo>
                      <a:lnTo>
                        <a:pt x="625" y="376"/>
                      </a:lnTo>
                      <a:lnTo>
                        <a:pt x="590" y="322"/>
                      </a:lnTo>
                      <a:lnTo>
                        <a:pt x="581" y="282"/>
                      </a:lnTo>
                      <a:lnTo>
                        <a:pt x="652" y="277"/>
                      </a:lnTo>
                      <a:lnTo>
                        <a:pt x="683" y="250"/>
                      </a:lnTo>
                      <a:lnTo>
                        <a:pt x="719" y="192"/>
                      </a:lnTo>
                      <a:lnTo>
                        <a:pt x="804" y="152"/>
                      </a:lnTo>
                      <a:lnTo>
                        <a:pt x="800" y="76"/>
                      </a:lnTo>
                      <a:lnTo>
                        <a:pt x="844" y="23"/>
                      </a:lnTo>
                      <a:lnTo>
                        <a:pt x="916" y="0"/>
                      </a:lnTo>
                      <a:lnTo>
                        <a:pt x="916" y="0"/>
                      </a:lnTo>
                      <a:lnTo>
                        <a:pt x="956" y="18"/>
                      </a:lnTo>
                      <a:lnTo>
                        <a:pt x="956" y="18"/>
                      </a:lnTo>
                      <a:lnTo>
                        <a:pt x="1054" y="170"/>
                      </a:lnTo>
                      <a:lnTo>
                        <a:pt x="1130" y="166"/>
                      </a:lnTo>
                      <a:lnTo>
                        <a:pt x="1179" y="130"/>
                      </a:lnTo>
                      <a:lnTo>
                        <a:pt x="1148" y="108"/>
                      </a:lnTo>
                      <a:lnTo>
                        <a:pt x="1157" y="67"/>
                      </a:lnTo>
                      <a:lnTo>
                        <a:pt x="1201" y="50"/>
                      </a:lnTo>
                      <a:lnTo>
                        <a:pt x="1246" y="36"/>
                      </a:lnTo>
                      <a:lnTo>
                        <a:pt x="1322" y="45"/>
                      </a:lnTo>
                      <a:lnTo>
                        <a:pt x="1367" y="72"/>
                      </a:lnTo>
                      <a:lnTo>
                        <a:pt x="1367" y="72"/>
                      </a:lnTo>
                      <a:lnTo>
                        <a:pt x="1380" y="152"/>
                      </a:lnTo>
                      <a:lnTo>
                        <a:pt x="1380" y="152"/>
                      </a:lnTo>
                      <a:lnTo>
                        <a:pt x="1442" y="250"/>
                      </a:lnTo>
                      <a:close/>
                    </a:path>
                  </a:pathLst>
                </a:custGeom>
                <a:solidFill>
                  <a:srgbClr val="D34817"/>
                </a:solidFill>
                <a:ln w="31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sz="800" dirty="0">
                    <a:solidFill>
                      <a:prstClr val="black"/>
                    </a:solidFill>
                  </a:endParaRPr>
                </a:p>
              </p:txBody>
            </p:sp>
            <p:sp>
              <p:nvSpPr>
                <p:cNvPr id="285" name="Rasinski" descr="{&quot;Key&quot;:&quot;rasinski&quot;,&quot;Name&quot;:&quot;Rasinski&quot;,&quot;Value&quot;:1.0,&quot;Formula&quot;:&quot;&quot;,&quot;Text&quot;:&quot;&quot;,&quot;OfficeApplication&quot;:1,&quot;HasValue&quot;:true}">
                  <a:extLst>
                    <a:ext uri="{FF2B5EF4-FFF2-40B4-BE49-F238E27FC236}">
                      <a16:creationId xmlns:a16="http://schemas.microsoft.com/office/drawing/2014/main" id="{318C500C-7427-4404-9DA8-CA297F0A1E42}"/>
                    </a:ext>
                  </a:extLst>
                </p:cNvPr>
                <p:cNvSpPr>
                  <a:spLocks/>
                </p:cNvSpPr>
                <p:nvPr/>
              </p:nvSpPr>
              <p:spPr bwMode="auto">
                <a:xfrm>
                  <a:off x="6787" y="2594"/>
                  <a:ext cx="496" cy="629"/>
                </a:xfrm>
                <a:custGeom>
                  <a:avLst/>
                  <a:gdLst>
                    <a:gd name="T0" fmla="*/ 1153 w 1305"/>
                    <a:gd name="T1" fmla="*/ 1054 h 1655"/>
                    <a:gd name="T2" fmla="*/ 1050 w 1305"/>
                    <a:gd name="T3" fmla="*/ 1018 h 1655"/>
                    <a:gd name="T4" fmla="*/ 956 w 1305"/>
                    <a:gd name="T5" fmla="*/ 1000 h 1655"/>
                    <a:gd name="T6" fmla="*/ 907 w 1305"/>
                    <a:gd name="T7" fmla="*/ 1031 h 1655"/>
                    <a:gd name="T8" fmla="*/ 818 w 1305"/>
                    <a:gd name="T9" fmla="*/ 1063 h 1655"/>
                    <a:gd name="T10" fmla="*/ 715 w 1305"/>
                    <a:gd name="T11" fmla="*/ 1098 h 1655"/>
                    <a:gd name="T12" fmla="*/ 697 w 1305"/>
                    <a:gd name="T13" fmla="*/ 1205 h 1655"/>
                    <a:gd name="T14" fmla="*/ 639 w 1305"/>
                    <a:gd name="T15" fmla="*/ 1286 h 1655"/>
                    <a:gd name="T16" fmla="*/ 550 w 1305"/>
                    <a:gd name="T17" fmla="*/ 1380 h 1655"/>
                    <a:gd name="T18" fmla="*/ 469 w 1305"/>
                    <a:gd name="T19" fmla="*/ 1317 h 1655"/>
                    <a:gd name="T20" fmla="*/ 380 w 1305"/>
                    <a:gd name="T21" fmla="*/ 1313 h 1655"/>
                    <a:gd name="T22" fmla="*/ 340 w 1305"/>
                    <a:gd name="T23" fmla="*/ 1389 h 1655"/>
                    <a:gd name="T24" fmla="*/ 318 w 1305"/>
                    <a:gd name="T25" fmla="*/ 1509 h 1655"/>
                    <a:gd name="T26" fmla="*/ 277 w 1305"/>
                    <a:gd name="T27" fmla="*/ 1590 h 1655"/>
                    <a:gd name="T28" fmla="*/ 281 w 1305"/>
                    <a:gd name="T29" fmla="*/ 1655 h 1655"/>
                    <a:gd name="T30" fmla="*/ 278 w 1305"/>
                    <a:gd name="T31" fmla="*/ 1653 h 1655"/>
                    <a:gd name="T32" fmla="*/ 191 w 1305"/>
                    <a:gd name="T33" fmla="*/ 1617 h 1655"/>
                    <a:gd name="T34" fmla="*/ 140 w 1305"/>
                    <a:gd name="T35" fmla="*/ 1525 h 1655"/>
                    <a:gd name="T36" fmla="*/ 184 w 1305"/>
                    <a:gd name="T37" fmla="*/ 1506 h 1655"/>
                    <a:gd name="T38" fmla="*/ 245 w 1305"/>
                    <a:gd name="T39" fmla="*/ 1499 h 1655"/>
                    <a:gd name="T40" fmla="*/ 116 w 1305"/>
                    <a:gd name="T41" fmla="*/ 1325 h 1655"/>
                    <a:gd name="T42" fmla="*/ 84 w 1305"/>
                    <a:gd name="T43" fmla="*/ 1324 h 1655"/>
                    <a:gd name="T44" fmla="*/ 79 w 1305"/>
                    <a:gd name="T45" fmla="*/ 1324 h 1655"/>
                    <a:gd name="T46" fmla="*/ 76 w 1305"/>
                    <a:gd name="T47" fmla="*/ 1223 h 1655"/>
                    <a:gd name="T48" fmla="*/ 152 w 1305"/>
                    <a:gd name="T49" fmla="*/ 1080 h 1655"/>
                    <a:gd name="T50" fmla="*/ 27 w 1305"/>
                    <a:gd name="T51" fmla="*/ 1018 h 1655"/>
                    <a:gd name="T52" fmla="*/ 59 w 1305"/>
                    <a:gd name="T53" fmla="*/ 826 h 1655"/>
                    <a:gd name="T54" fmla="*/ 23 w 1305"/>
                    <a:gd name="T55" fmla="*/ 741 h 1655"/>
                    <a:gd name="T56" fmla="*/ 108 w 1305"/>
                    <a:gd name="T57" fmla="*/ 737 h 1655"/>
                    <a:gd name="T58" fmla="*/ 179 w 1305"/>
                    <a:gd name="T59" fmla="*/ 768 h 1655"/>
                    <a:gd name="T60" fmla="*/ 282 w 1305"/>
                    <a:gd name="T61" fmla="*/ 750 h 1655"/>
                    <a:gd name="T62" fmla="*/ 255 w 1305"/>
                    <a:gd name="T63" fmla="*/ 638 h 1655"/>
                    <a:gd name="T64" fmla="*/ 233 w 1305"/>
                    <a:gd name="T65" fmla="*/ 562 h 1655"/>
                    <a:gd name="T66" fmla="*/ 291 w 1305"/>
                    <a:gd name="T67" fmla="*/ 522 h 1655"/>
                    <a:gd name="T68" fmla="*/ 210 w 1305"/>
                    <a:gd name="T69" fmla="*/ 424 h 1655"/>
                    <a:gd name="T70" fmla="*/ 246 w 1305"/>
                    <a:gd name="T71" fmla="*/ 312 h 1655"/>
                    <a:gd name="T72" fmla="*/ 300 w 1305"/>
                    <a:gd name="T73" fmla="*/ 227 h 1655"/>
                    <a:gd name="T74" fmla="*/ 353 w 1305"/>
                    <a:gd name="T75" fmla="*/ 277 h 1655"/>
                    <a:gd name="T76" fmla="*/ 483 w 1305"/>
                    <a:gd name="T77" fmla="*/ 290 h 1655"/>
                    <a:gd name="T78" fmla="*/ 581 w 1305"/>
                    <a:gd name="T79" fmla="*/ 308 h 1655"/>
                    <a:gd name="T80" fmla="*/ 608 w 1305"/>
                    <a:gd name="T81" fmla="*/ 245 h 1655"/>
                    <a:gd name="T82" fmla="*/ 648 w 1305"/>
                    <a:gd name="T83" fmla="*/ 223 h 1655"/>
                    <a:gd name="T84" fmla="*/ 737 w 1305"/>
                    <a:gd name="T85" fmla="*/ 178 h 1655"/>
                    <a:gd name="T86" fmla="*/ 782 w 1305"/>
                    <a:gd name="T87" fmla="*/ 35 h 1655"/>
                    <a:gd name="T88" fmla="*/ 836 w 1305"/>
                    <a:gd name="T89" fmla="*/ 58 h 1655"/>
                    <a:gd name="T90" fmla="*/ 818 w 1305"/>
                    <a:gd name="T91" fmla="*/ 169 h 1655"/>
                    <a:gd name="T92" fmla="*/ 920 w 1305"/>
                    <a:gd name="T93" fmla="*/ 129 h 1655"/>
                    <a:gd name="T94" fmla="*/ 974 w 1305"/>
                    <a:gd name="T95" fmla="*/ 165 h 1655"/>
                    <a:gd name="T96" fmla="*/ 956 w 1305"/>
                    <a:gd name="T97" fmla="*/ 205 h 1655"/>
                    <a:gd name="T98" fmla="*/ 1023 w 1305"/>
                    <a:gd name="T99" fmla="*/ 232 h 1655"/>
                    <a:gd name="T100" fmla="*/ 1068 w 1305"/>
                    <a:gd name="T101" fmla="*/ 263 h 1655"/>
                    <a:gd name="T102" fmla="*/ 1157 w 1305"/>
                    <a:gd name="T103" fmla="*/ 187 h 1655"/>
                    <a:gd name="T104" fmla="*/ 1175 w 1305"/>
                    <a:gd name="T105" fmla="*/ 236 h 1655"/>
                    <a:gd name="T106" fmla="*/ 1175 w 1305"/>
                    <a:gd name="T107" fmla="*/ 281 h 1655"/>
                    <a:gd name="T108" fmla="*/ 1197 w 1305"/>
                    <a:gd name="T109" fmla="*/ 339 h 1655"/>
                    <a:gd name="T110" fmla="*/ 1135 w 1305"/>
                    <a:gd name="T111" fmla="*/ 424 h 1655"/>
                    <a:gd name="T112" fmla="*/ 1233 w 1305"/>
                    <a:gd name="T113" fmla="*/ 536 h 1655"/>
                    <a:gd name="T114" fmla="*/ 1296 w 1305"/>
                    <a:gd name="T115" fmla="*/ 701 h 1655"/>
                    <a:gd name="T116" fmla="*/ 1251 w 1305"/>
                    <a:gd name="T117" fmla="*/ 826 h 1655"/>
                    <a:gd name="T118" fmla="*/ 1305 w 1305"/>
                    <a:gd name="T119" fmla="*/ 933 h 1655"/>
                    <a:gd name="T120" fmla="*/ 1224 w 1305"/>
                    <a:gd name="T121" fmla="*/ 982 h 1655"/>
                    <a:gd name="T122" fmla="*/ 1157 w 1305"/>
                    <a:gd name="T123" fmla="*/ 1063 h 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05" h="1655">
                      <a:moveTo>
                        <a:pt x="1157" y="1063"/>
                      </a:moveTo>
                      <a:lnTo>
                        <a:pt x="1153" y="1054"/>
                      </a:lnTo>
                      <a:lnTo>
                        <a:pt x="1153" y="1054"/>
                      </a:lnTo>
                      <a:lnTo>
                        <a:pt x="1050" y="1018"/>
                      </a:lnTo>
                      <a:lnTo>
                        <a:pt x="1005" y="1040"/>
                      </a:lnTo>
                      <a:lnTo>
                        <a:pt x="956" y="1000"/>
                      </a:lnTo>
                      <a:lnTo>
                        <a:pt x="916" y="1005"/>
                      </a:lnTo>
                      <a:lnTo>
                        <a:pt x="907" y="1031"/>
                      </a:lnTo>
                      <a:lnTo>
                        <a:pt x="871" y="1031"/>
                      </a:lnTo>
                      <a:lnTo>
                        <a:pt x="818" y="1063"/>
                      </a:lnTo>
                      <a:lnTo>
                        <a:pt x="737" y="1067"/>
                      </a:lnTo>
                      <a:lnTo>
                        <a:pt x="715" y="1098"/>
                      </a:lnTo>
                      <a:lnTo>
                        <a:pt x="720" y="1170"/>
                      </a:lnTo>
                      <a:lnTo>
                        <a:pt x="697" y="1205"/>
                      </a:lnTo>
                      <a:lnTo>
                        <a:pt x="648" y="1210"/>
                      </a:lnTo>
                      <a:lnTo>
                        <a:pt x="639" y="1286"/>
                      </a:lnTo>
                      <a:lnTo>
                        <a:pt x="612" y="1339"/>
                      </a:lnTo>
                      <a:lnTo>
                        <a:pt x="550" y="1380"/>
                      </a:lnTo>
                      <a:lnTo>
                        <a:pt x="514" y="1362"/>
                      </a:lnTo>
                      <a:lnTo>
                        <a:pt x="469" y="1317"/>
                      </a:lnTo>
                      <a:lnTo>
                        <a:pt x="411" y="1348"/>
                      </a:lnTo>
                      <a:lnTo>
                        <a:pt x="380" y="1313"/>
                      </a:lnTo>
                      <a:lnTo>
                        <a:pt x="353" y="1331"/>
                      </a:lnTo>
                      <a:lnTo>
                        <a:pt x="340" y="1389"/>
                      </a:lnTo>
                      <a:lnTo>
                        <a:pt x="318" y="1398"/>
                      </a:lnTo>
                      <a:lnTo>
                        <a:pt x="318" y="1509"/>
                      </a:lnTo>
                      <a:lnTo>
                        <a:pt x="291" y="1545"/>
                      </a:lnTo>
                      <a:lnTo>
                        <a:pt x="277" y="1590"/>
                      </a:lnTo>
                      <a:lnTo>
                        <a:pt x="281" y="1655"/>
                      </a:lnTo>
                      <a:lnTo>
                        <a:pt x="281" y="1655"/>
                      </a:lnTo>
                      <a:lnTo>
                        <a:pt x="278" y="1653"/>
                      </a:lnTo>
                      <a:lnTo>
                        <a:pt x="278" y="1653"/>
                      </a:lnTo>
                      <a:lnTo>
                        <a:pt x="235" y="1627"/>
                      </a:lnTo>
                      <a:lnTo>
                        <a:pt x="191" y="1617"/>
                      </a:lnTo>
                      <a:lnTo>
                        <a:pt x="151" y="1577"/>
                      </a:lnTo>
                      <a:lnTo>
                        <a:pt x="140" y="1525"/>
                      </a:lnTo>
                      <a:lnTo>
                        <a:pt x="156" y="1510"/>
                      </a:lnTo>
                      <a:lnTo>
                        <a:pt x="184" y="1506"/>
                      </a:lnTo>
                      <a:lnTo>
                        <a:pt x="242" y="1526"/>
                      </a:lnTo>
                      <a:lnTo>
                        <a:pt x="245" y="1499"/>
                      </a:lnTo>
                      <a:lnTo>
                        <a:pt x="159" y="1352"/>
                      </a:lnTo>
                      <a:lnTo>
                        <a:pt x="116" y="1325"/>
                      </a:lnTo>
                      <a:lnTo>
                        <a:pt x="84" y="1324"/>
                      </a:lnTo>
                      <a:lnTo>
                        <a:pt x="84" y="1324"/>
                      </a:lnTo>
                      <a:lnTo>
                        <a:pt x="79" y="1324"/>
                      </a:lnTo>
                      <a:lnTo>
                        <a:pt x="79" y="1324"/>
                      </a:lnTo>
                      <a:lnTo>
                        <a:pt x="112" y="1255"/>
                      </a:lnTo>
                      <a:lnTo>
                        <a:pt x="76" y="1223"/>
                      </a:lnTo>
                      <a:lnTo>
                        <a:pt x="143" y="1161"/>
                      </a:lnTo>
                      <a:lnTo>
                        <a:pt x="152" y="1080"/>
                      </a:lnTo>
                      <a:lnTo>
                        <a:pt x="99" y="1027"/>
                      </a:lnTo>
                      <a:lnTo>
                        <a:pt x="27" y="1018"/>
                      </a:lnTo>
                      <a:lnTo>
                        <a:pt x="23" y="951"/>
                      </a:lnTo>
                      <a:lnTo>
                        <a:pt x="59" y="826"/>
                      </a:lnTo>
                      <a:lnTo>
                        <a:pt x="0" y="777"/>
                      </a:lnTo>
                      <a:lnTo>
                        <a:pt x="23" y="741"/>
                      </a:lnTo>
                      <a:lnTo>
                        <a:pt x="72" y="763"/>
                      </a:lnTo>
                      <a:lnTo>
                        <a:pt x="108" y="737"/>
                      </a:lnTo>
                      <a:lnTo>
                        <a:pt x="143" y="741"/>
                      </a:lnTo>
                      <a:lnTo>
                        <a:pt x="179" y="768"/>
                      </a:lnTo>
                      <a:lnTo>
                        <a:pt x="233" y="781"/>
                      </a:lnTo>
                      <a:lnTo>
                        <a:pt x="282" y="750"/>
                      </a:lnTo>
                      <a:lnTo>
                        <a:pt x="260" y="696"/>
                      </a:lnTo>
                      <a:lnTo>
                        <a:pt x="255" y="638"/>
                      </a:lnTo>
                      <a:lnTo>
                        <a:pt x="233" y="598"/>
                      </a:lnTo>
                      <a:lnTo>
                        <a:pt x="233" y="562"/>
                      </a:lnTo>
                      <a:lnTo>
                        <a:pt x="282" y="562"/>
                      </a:lnTo>
                      <a:lnTo>
                        <a:pt x="291" y="522"/>
                      </a:lnTo>
                      <a:lnTo>
                        <a:pt x="206" y="460"/>
                      </a:lnTo>
                      <a:lnTo>
                        <a:pt x="210" y="424"/>
                      </a:lnTo>
                      <a:lnTo>
                        <a:pt x="242" y="379"/>
                      </a:lnTo>
                      <a:lnTo>
                        <a:pt x="246" y="312"/>
                      </a:lnTo>
                      <a:lnTo>
                        <a:pt x="300" y="227"/>
                      </a:lnTo>
                      <a:lnTo>
                        <a:pt x="300" y="227"/>
                      </a:lnTo>
                      <a:lnTo>
                        <a:pt x="353" y="277"/>
                      </a:lnTo>
                      <a:lnTo>
                        <a:pt x="353" y="277"/>
                      </a:lnTo>
                      <a:lnTo>
                        <a:pt x="389" y="254"/>
                      </a:lnTo>
                      <a:lnTo>
                        <a:pt x="483" y="290"/>
                      </a:lnTo>
                      <a:lnTo>
                        <a:pt x="532" y="290"/>
                      </a:lnTo>
                      <a:lnTo>
                        <a:pt x="581" y="308"/>
                      </a:lnTo>
                      <a:lnTo>
                        <a:pt x="630" y="290"/>
                      </a:lnTo>
                      <a:lnTo>
                        <a:pt x="608" y="245"/>
                      </a:lnTo>
                      <a:lnTo>
                        <a:pt x="612" y="210"/>
                      </a:lnTo>
                      <a:lnTo>
                        <a:pt x="648" y="223"/>
                      </a:lnTo>
                      <a:lnTo>
                        <a:pt x="693" y="223"/>
                      </a:lnTo>
                      <a:lnTo>
                        <a:pt x="737" y="178"/>
                      </a:lnTo>
                      <a:lnTo>
                        <a:pt x="773" y="165"/>
                      </a:lnTo>
                      <a:lnTo>
                        <a:pt x="782" y="35"/>
                      </a:lnTo>
                      <a:lnTo>
                        <a:pt x="822" y="0"/>
                      </a:lnTo>
                      <a:lnTo>
                        <a:pt x="836" y="58"/>
                      </a:lnTo>
                      <a:lnTo>
                        <a:pt x="804" y="76"/>
                      </a:lnTo>
                      <a:lnTo>
                        <a:pt x="818" y="169"/>
                      </a:lnTo>
                      <a:lnTo>
                        <a:pt x="903" y="165"/>
                      </a:lnTo>
                      <a:lnTo>
                        <a:pt x="920" y="129"/>
                      </a:lnTo>
                      <a:lnTo>
                        <a:pt x="965" y="134"/>
                      </a:lnTo>
                      <a:lnTo>
                        <a:pt x="974" y="165"/>
                      </a:lnTo>
                      <a:lnTo>
                        <a:pt x="1010" y="178"/>
                      </a:lnTo>
                      <a:lnTo>
                        <a:pt x="956" y="205"/>
                      </a:lnTo>
                      <a:lnTo>
                        <a:pt x="983" y="227"/>
                      </a:lnTo>
                      <a:lnTo>
                        <a:pt x="1023" y="232"/>
                      </a:lnTo>
                      <a:lnTo>
                        <a:pt x="1028" y="263"/>
                      </a:lnTo>
                      <a:lnTo>
                        <a:pt x="1068" y="263"/>
                      </a:lnTo>
                      <a:lnTo>
                        <a:pt x="1104" y="245"/>
                      </a:lnTo>
                      <a:lnTo>
                        <a:pt x="1157" y="187"/>
                      </a:lnTo>
                      <a:lnTo>
                        <a:pt x="1157" y="187"/>
                      </a:lnTo>
                      <a:lnTo>
                        <a:pt x="1175" y="236"/>
                      </a:lnTo>
                      <a:lnTo>
                        <a:pt x="1175" y="236"/>
                      </a:lnTo>
                      <a:lnTo>
                        <a:pt x="1175" y="281"/>
                      </a:lnTo>
                      <a:lnTo>
                        <a:pt x="1211" y="303"/>
                      </a:lnTo>
                      <a:lnTo>
                        <a:pt x="1197" y="339"/>
                      </a:lnTo>
                      <a:lnTo>
                        <a:pt x="1153" y="370"/>
                      </a:lnTo>
                      <a:lnTo>
                        <a:pt x="1135" y="424"/>
                      </a:lnTo>
                      <a:lnTo>
                        <a:pt x="1184" y="518"/>
                      </a:lnTo>
                      <a:lnTo>
                        <a:pt x="1233" y="536"/>
                      </a:lnTo>
                      <a:lnTo>
                        <a:pt x="1251" y="674"/>
                      </a:lnTo>
                      <a:lnTo>
                        <a:pt x="1296" y="701"/>
                      </a:lnTo>
                      <a:lnTo>
                        <a:pt x="1291" y="768"/>
                      </a:lnTo>
                      <a:lnTo>
                        <a:pt x="1251" y="826"/>
                      </a:lnTo>
                      <a:lnTo>
                        <a:pt x="1269" y="893"/>
                      </a:lnTo>
                      <a:lnTo>
                        <a:pt x="1305" y="933"/>
                      </a:lnTo>
                      <a:lnTo>
                        <a:pt x="1269" y="978"/>
                      </a:lnTo>
                      <a:lnTo>
                        <a:pt x="1224" y="982"/>
                      </a:lnTo>
                      <a:lnTo>
                        <a:pt x="1197" y="1027"/>
                      </a:lnTo>
                      <a:lnTo>
                        <a:pt x="1157" y="1063"/>
                      </a:lnTo>
                      <a:close/>
                    </a:path>
                  </a:pathLst>
                </a:custGeom>
                <a:solidFill>
                  <a:srgbClr val="D34817"/>
                </a:solidFill>
                <a:ln w="31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sz="800" dirty="0">
                    <a:solidFill>
                      <a:prstClr val="black"/>
                    </a:solidFill>
                  </a:endParaRPr>
                </a:p>
              </p:txBody>
            </p:sp>
            <p:sp>
              <p:nvSpPr>
                <p:cNvPr id="286" name="Nišavski" descr="{&quot;Key&quot;:&quot;nišavski&quot;,&quot;Name&quot;:&quot;Nišavski&quot;,&quot;Value&quot;:1.0,&quot;Formula&quot;:&quot;&quot;,&quot;Text&quot;:&quot;&quot;,&quot;OfficeApplication&quot;:1,&quot;HasValue&quot;:true}">
                  <a:extLst>
                    <a:ext uri="{FF2B5EF4-FFF2-40B4-BE49-F238E27FC236}">
                      <a16:creationId xmlns:a16="http://schemas.microsoft.com/office/drawing/2014/main" id="{30182795-345C-4217-85CE-4EB7023F9446}"/>
                    </a:ext>
                  </a:extLst>
                </p:cNvPr>
                <p:cNvSpPr>
                  <a:spLocks/>
                </p:cNvSpPr>
                <p:nvPr/>
              </p:nvSpPr>
              <p:spPr bwMode="auto">
                <a:xfrm>
                  <a:off x="7219" y="2622"/>
                  <a:ext cx="534" cy="643"/>
                </a:xfrm>
                <a:custGeom>
                  <a:avLst/>
                  <a:gdLst>
                    <a:gd name="T0" fmla="*/ 1390 w 1407"/>
                    <a:gd name="T1" fmla="*/ 1035 h 1692"/>
                    <a:gd name="T2" fmla="*/ 1255 w 1407"/>
                    <a:gd name="T3" fmla="*/ 1118 h 1692"/>
                    <a:gd name="T4" fmla="*/ 1141 w 1407"/>
                    <a:gd name="T5" fmla="*/ 1070 h 1692"/>
                    <a:gd name="T6" fmla="*/ 1072 w 1407"/>
                    <a:gd name="T7" fmla="*/ 1094 h 1692"/>
                    <a:gd name="T8" fmla="*/ 1128 w 1407"/>
                    <a:gd name="T9" fmla="*/ 1197 h 1692"/>
                    <a:gd name="T10" fmla="*/ 1038 w 1407"/>
                    <a:gd name="T11" fmla="*/ 1360 h 1692"/>
                    <a:gd name="T12" fmla="*/ 1210 w 1407"/>
                    <a:gd name="T13" fmla="*/ 1494 h 1692"/>
                    <a:gd name="T14" fmla="*/ 1304 w 1407"/>
                    <a:gd name="T15" fmla="*/ 1605 h 1692"/>
                    <a:gd name="T16" fmla="*/ 1228 w 1407"/>
                    <a:gd name="T17" fmla="*/ 1630 h 1692"/>
                    <a:gd name="T18" fmla="*/ 1203 w 1407"/>
                    <a:gd name="T19" fmla="*/ 1640 h 1692"/>
                    <a:gd name="T20" fmla="*/ 1138 w 1407"/>
                    <a:gd name="T21" fmla="*/ 1664 h 1692"/>
                    <a:gd name="T22" fmla="*/ 1034 w 1407"/>
                    <a:gd name="T23" fmla="*/ 1609 h 1692"/>
                    <a:gd name="T24" fmla="*/ 810 w 1407"/>
                    <a:gd name="T25" fmla="*/ 1471 h 1692"/>
                    <a:gd name="T26" fmla="*/ 686 w 1407"/>
                    <a:gd name="T27" fmla="*/ 1461 h 1692"/>
                    <a:gd name="T28" fmla="*/ 547 w 1407"/>
                    <a:gd name="T29" fmla="*/ 1501 h 1692"/>
                    <a:gd name="T30" fmla="*/ 504 w 1407"/>
                    <a:gd name="T31" fmla="*/ 1376 h 1692"/>
                    <a:gd name="T32" fmla="*/ 384 w 1407"/>
                    <a:gd name="T33" fmla="*/ 1251 h 1692"/>
                    <a:gd name="T34" fmla="*/ 272 w 1407"/>
                    <a:gd name="T35" fmla="*/ 1296 h 1692"/>
                    <a:gd name="T36" fmla="*/ 272 w 1407"/>
                    <a:gd name="T37" fmla="*/ 1189 h 1692"/>
                    <a:gd name="T38" fmla="*/ 165 w 1407"/>
                    <a:gd name="T39" fmla="*/ 1108 h 1692"/>
                    <a:gd name="T40" fmla="*/ 120 w 1407"/>
                    <a:gd name="T41" fmla="*/ 1032 h 1692"/>
                    <a:gd name="T42" fmla="*/ 22 w 1407"/>
                    <a:gd name="T43" fmla="*/ 988 h 1692"/>
                    <a:gd name="T44" fmla="*/ 89 w 1407"/>
                    <a:gd name="T45" fmla="*/ 907 h 1692"/>
                    <a:gd name="T46" fmla="*/ 134 w 1407"/>
                    <a:gd name="T47" fmla="*/ 818 h 1692"/>
                    <a:gd name="T48" fmla="*/ 161 w 1407"/>
                    <a:gd name="T49" fmla="*/ 626 h 1692"/>
                    <a:gd name="T50" fmla="*/ 49 w 1407"/>
                    <a:gd name="T51" fmla="*/ 443 h 1692"/>
                    <a:gd name="T52" fmla="*/ 62 w 1407"/>
                    <a:gd name="T53" fmla="*/ 264 h 1692"/>
                    <a:gd name="T54" fmla="*/ 40 w 1407"/>
                    <a:gd name="T55" fmla="*/ 161 h 1692"/>
                    <a:gd name="T56" fmla="*/ 27 w 1407"/>
                    <a:gd name="T57" fmla="*/ 126 h 1692"/>
                    <a:gd name="T58" fmla="*/ 277 w 1407"/>
                    <a:gd name="T59" fmla="*/ 22 h 1692"/>
                    <a:gd name="T60" fmla="*/ 316 w 1407"/>
                    <a:gd name="T61" fmla="*/ 38 h 1692"/>
                    <a:gd name="T62" fmla="*/ 368 w 1407"/>
                    <a:gd name="T63" fmla="*/ 186 h 1692"/>
                    <a:gd name="T64" fmla="*/ 358 w 1407"/>
                    <a:gd name="T65" fmla="*/ 314 h 1692"/>
                    <a:gd name="T66" fmla="*/ 458 w 1407"/>
                    <a:gd name="T67" fmla="*/ 479 h 1692"/>
                    <a:gd name="T68" fmla="*/ 617 w 1407"/>
                    <a:gd name="T69" fmla="*/ 507 h 1692"/>
                    <a:gd name="T70" fmla="*/ 706 w 1407"/>
                    <a:gd name="T71" fmla="*/ 666 h 1692"/>
                    <a:gd name="T72" fmla="*/ 775 w 1407"/>
                    <a:gd name="T73" fmla="*/ 642 h 1692"/>
                    <a:gd name="T74" fmla="*/ 831 w 1407"/>
                    <a:gd name="T75" fmla="*/ 628 h 1692"/>
                    <a:gd name="T76" fmla="*/ 800 w 1407"/>
                    <a:gd name="T77" fmla="*/ 524 h 1692"/>
                    <a:gd name="T78" fmla="*/ 903 w 1407"/>
                    <a:gd name="T79" fmla="*/ 635 h 1692"/>
                    <a:gd name="T80" fmla="*/ 989 w 1407"/>
                    <a:gd name="T81" fmla="*/ 707 h 1692"/>
                    <a:gd name="T82" fmla="*/ 1072 w 1407"/>
                    <a:gd name="T83" fmla="*/ 783 h 1692"/>
                    <a:gd name="T84" fmla="*/ 1276 w 1407"/>
                    <a:gd name="T85" fmla="*/ 831 h 1692"/>
                    <a:gd name="T86" fmla="*/ 1373 w 1407"/>
                    <a:gd name="T87" fmla="*/ 811 h 1692"/>
                    <a:gd name="T88" fmla="*/ 1390 w 1407"/>
                    <a:gd name="T89" fmla="*/ 996 h 1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07" h="1692">
                      <a:moveTo>
                        <a:pt x="1390" y="996"/>
                      </a:moveTo>
                      <a:lnTo>
                        <a:pt x="1390" y="1035"/>
                      </a:lnTo>
                      <a:lnTo>
                        <a:pt x="1390" y="1035"/>
                      </a:lnTo>
                      <a:lnTo>
                        <a:pt x="1369" y="1094"/>
                      </a:lnTo>
                      <a:lnTo>
                        <a:pt x="1276" y="1118"/>
                      </a:lnTo>
                      <a:lnTo>
                        <a:pt x="1255" y="1118"/>
                      </a:lnTo>
                      <a:lnTo>
                        <a:pt x="1224" y="1090"/>
                      </a:lnTo>
                      <a:lnTo>
                        <a:pt x="1176" y="1070"/>
                      </a:lnTo>
                      <a:lnTo>
                        <a:pt x="1141" y="1070"/>
                      </a:lnTo>
                      <a:lnTo>
                        <a:pt x="1093" y="1042"/>
                      </a:lnTo>
                      <a:lnTo>
                        <a:pt x="1083" y="1056"/>
                      </a:lnTo>
                      <a:lnTo>
                        <a:pt x="1072" y="1094"/>
                      </a:lnTo>
                      <a:lnTo>
                        <a:pt x="1090" y="1142"/>
                      </a:lnTo>
                      <a:lnTo>
                        <a:pt x="1086" y="1163"/>
                      </a:lnTo>
                      <a:lnTo>
                        <a:pt x="1128" y="1197"/>
                      </a:lnTo>
                      <a:lnTo>
                        <a:pt x="1128" y="1239"/>
                      </a:lnTo>
                      <a:lnTo>
                        <a:pt x="1069" y="1277"/>
                      </a:lnTo>
                      <a:lnTo>
                        <a:pt x="1038" y="1360"/>
                      </a:lnTo>
                      <a:lnTo>
                        <a:pt x="1048" y="1391"/>
                      </a:lnTo>
                      <a:lnTo>
                        <a:pt x="1131" y="1429"/>
                      </a:lnTo>
                      <a:lnTo>
                        <a:pt x="1210" y="1494"/>
                      </a:lnTo>
                      <a:lnTo>
                        <a:pt x="1300" y="1505"/>
                      </a:lnTo>
                      <a:lnTo>
                        <a:pt x="1317" y="1539"/>
                      </a:lnTo>
                      <a:lnTo>
                        <a:pt x="1304" y="1605"/>
                      </a:lnTo>
                      <a:lnTo>
                        <a:pt x="1269" y="1608"/>
                      </a:lnTo>
                      <a:lnTo>
                        <a:pt x="1228" y="1630"/>
                      </a:lnTo>
                      <a:lnTo>
                        <a:pt x="1228" y="1630"/>
                      </a:lnTo>
                      <a:lnTo>
                        <a:pt x="1228" y="1626"/>
                      </a:lnTo>
                      <a:lnTo>
                        <a:pt x="1228" y="1626"/>
                      </a:lnTo>
                      <a:lnTo>
                        <a:pt x="1203" y="1640"/>
                      </a:lnTo>
                      <a:lnTo>
                        <a:pt x="1179" y="1689"/>
                      </a:lnTo>
                      <a:lnTo>
                        <a:pt x="1152" y="1692"/>
                      </a:lnTo>
                      <a:lnTo>
                        <a:pt x="1138" y="1664"/>
                      </a:lnTo>
                      <a:lnTo>
                        <a:pt x="1076" y="1671"/>
                      </a:lnTo>
                      <a:lnTo>
                        <a:pt x="1072" y="1623"/>
                      </a:lnTo>
                      <a:lnTo>
                        <a:pt x="1034" y="1609"/>
                      </a:lnTo>
                      <a:lnTo>
                        <a:pt x="920" y="1492"/>
                      </a:lnTo>
                      <a:lnTo>
                        <a:pt x="865" y="1475"/>
                      </a:lnTo>
                      <a:lnTo>
                        <a:pt x="810" y="1471"/>
                      </a:lnTo>
                      <a:lnTo>
                        <a:pt x="717" y="1533"/>
                      </a:lnTo>
                      <a:lnTo>
                        <a:pt x="713" y="1485"/>
                      </a:lnTo>
                      <a:lnTo>
                        <a:pt x="686" y="1461"/>
                      </a:lnTo>
                      <a:lnTo>
                        <a:pt x="624" y="1488"/>
                      </a:lnTo>
                      <a:lnTo>
                        <a:pt x="547" y="1501"/>
                      </a:lnTo>
                      <a:lnTo>
                        <a:pt x="547" y="1501"/>
                      </a:lnTo>
                      <a:lnTo>
                        <a:pt x="540" y="1483"/>
                      </a:lnTo>
                      <a:lnTo>
                        <a:pt x="540" y="1483"/>
                      </a:lnTo>
                      <a:lnTo>
                        <a:pt x="504" y="1376"/>
                      </a:lnTo>
                      <a:lnTo>
                        <a:pt x="491" y="1287"/>
                      </a:lnTo>
                      <a:lnTo>
                        <a:pt x="446" y="1256"/>
                      </a:lnTo>
                      <a:lnTo>
                        <a:pt x="384" y="1251"/>
                      </a:lnTo>
                      <a:lnTo>
                        <a:pt x="362" y="1345"/>
                      </a:lnTo>
                      <a:lnTo>
                        <a:pt x="339" y="1318"/>
                      </a:lnTo>
                      <a:lnTo>
                        <a:pt x="272" y="1296"/>
                      </a:lnTo>
                      <a:lnTo>
                        <a:pt x="250" y="1256"/>
                      </a:lnTo>
                      <a:lnTo>
                        <a:pt x="272" y="1229"/>
                      </a:lnTo>
                      <a:lnTo>
                        <a:pt x="272" y="1189"/>
                      </a:lnTo>
                      <a:lnTo>
                        <a:pt x="219" y="1180"/>
                      </a:lnTo>
                      <a:lnTo>
                        <a:pt x="178" y="1148"/>
                      </a:lnTo>
                      <a:lnTo>
                        <a:pt x="165" y="1108"/>
                      </a:lnTo>
                      <a:lnTo>
                        <a:pt x="196" y="1068"/>
                      </a:lnTo>
                      <a:lnTo>
                        <a:pt x="205" y="1019"/>
                      </a:lnTo>
                      <a:lnTo>
                        <a:pt x="120" y="1032"/>
                      </a:lnTo>
                      <a:lnTo>
                        <a:pt x="40" y="1028"/>
                      </a:lnTo>
                      <a:lnTo>
                        <a:pt x="40" y="1028"/>
                      </a:lnTo>
                      <a:lnTo>
                        <a:pt x="22" y="988"/>
                      </a:lnTo>
                      <a:lnTo>
                        <a:pt x="22" y="988"/>
                      </a:lnTo>
                      <a:lnTo>
                        <a:pt x="62" y="952"/>
                      </a:lnTo>
                      <a:lnTo>
                        <a:pt x="89" y="907"/>
                      </a:lnTo>
                      <a:lnTo>
                        <a:pt x="134" y="903"/>
                      </a:lnTo>
                      <a:lnTo>
                        <a:pt x="170" y="858"/>
                      </a:lnTo>
                      <a:lnTo>
                        <a:pt x="134" y="818"/>
                      </a:lnTo>
                      <a:lnTo>
                        <a:pt x="116" y="751"/>
                      </a:lnTo>
                      <a:lnTo>
                        <a:pt x="156" y="693"/>
                      </a:lnTo>
                      <a:lnTo>
                        <a:pt x="161" y="626"/>
                      </a:lnTo>
                      <a:lnTo>
                        <a:pt x="116" y="599"/>
                      </a:lnTo>
                      <a:lnTo>
                        <a:pt x="98" y="461"/>
                      </a:lnTo>
                      <a:lnTo>
                        <a:pt x="49" y="443"/>
                      </a:lnTo>
                      <a:lnTo>
                        <a:pt x="0" y="349"/>
                      </a:lnTo>
                      <a:lnTo>
                        <a:pt x="18" y="295"/>
                      </a:lnTo>
                      <a:lnTo>
                        <a:pt x="62" y="264"/>
                      </a:lnTo>
                      <a:lnTo>
                        <a:pt x="76" y="228"/>
                      </a:lnTo>
                      <a:lnTo>
                        <a:pt x="40" y="206"/>
                      </a:lnTo>
                      <a:lnTo>
                        <a:pt x="40" y="161"/>
                      </a:lnTo>
                      <a:lnTo>
                        <a:pt x="40" y="161"/>
                      </a:lnTo>
                      <a:lnTo>
                        <a:pt x="27" y="126"/>
                      </a:lnTo>
                      <a:lnTo>
                        <a:pt x="27" y="126"/>
                      </a:lnTo>
                      <a:lnTo>
                        <a:pt x="125" y="31"/>
                      </a:lnTo>
                      <a:lnTo>
                        <a:pt x="277" y="22"/>
                      </a:lnTo>
                      <a:lnTo>
                        <a:pt x="277" y="22"/>
                      </a:lnTo>
                      <a:lnTo>
                        <a:pt x="303" y="0"/>
                      </a:lnTo>
                      <a:lnTo>
                        <a:pt x="303" y="0"/>
                      </a:lnTo>
                      <a:lnTo>
                        <a:pt x="316" y="38"/>
                      </a:lnTo>
                      <a:lnTo>
                        <a:pt x="368" y="107"/>
                      </a:lnTo>
                      <a:lnTo>
                        <a:pt x="341" y="155"/>
                      </a:lnTo>
                      <a:lnTo>
                        <a:pt x="368" y="186"/>
                      </a:lnTo>
                      <a:lnTo>
                        <a:pt x="375" y="217"/>
                      </a:lnTo>
                      <a:lnTo>
                        <a:pt x="354" y="262"/>
                      </a:lnTo>
                      <a:lnTo>
                        <a:pt x="358" y="314"/>
                      </a:lnTo>
                      <a:lnTo>
                        <a:pt x="413" y="403"/>
                      </a:lnTo>
                      <a:lnTo>
                        <a:pt x="448" y="435"/>
                      </a:lnTo>
                      <a:lnTo>
                        <a:pt x="458" y="479"/>
                      </a:lnTo>
                      <a:lnTo>
                        <a:pt x="492" y="504"/>
                      </a:lnTo>
                      <a:lnTo>
                        <a:pt x="582" y="531"/>
                      </a:lnTo>
                      <a:lnTo>
                        <a:pt x="617" y="507"/>
                      </a:lnTo>
                      <a:lnTo>
                        <a:pt x="672" y="607"/>
                      </a:lnTo>
                      <a:lnTo>
                        <a:pt x="696" y="624"/>
                      </a:lnTo>
                      <a:lnTo>
                        <a:pt x="706" y="666"/>
                      </a:lnTo>
                      <a:lnTo>
                        <a:pt x="738" y="666"/>
                      </a:lnTo>
                      <a:lnTo>
                        <a:pt x="748" y="642"/>
                      </a:lnTo>
                      <a:lnTo>
                        <a:pt x="775" y="642"/>
                      </a:lnTo>
                      <a:lnTo>
                        <a:pt x="793" y="669"/>
                      </a:lnTo>
                      <a:lnTo>
                        <a:pt x="831" y="666"/>
                      </a:lnTo>
                      <a:lnTo>
                        <a:pt x="831" y="628"/>
                      </a:lnTo>
                      <a:lnTo>
                        <a:pt x="775" y="573"/>
                      </a:lnTo>
                      <a:lnTo>
                        <a:pt x="765" y="535"/>
                      </a:lnTo>
                      <a:lnTo>
                        <a:pt x="800" y="524"/>
                      </a:lnTo>
                      <a:lnTo>
                        <a:pt x="845" y="545"/>
                      </a:lnTo>
                      <a:lnTo>
                        <a:pt x="907" y="611"/>
                      </a:lnTo>
                      <a:lnTo>
                        <a:pt x="903" y="635"/>
                      </a:lnTo>
                      <a:lnTo>
                        <a:pt x="927" y="676"/>
                      </a:lnTo>
                      <a:lnTo>
                        <a:pt x="920" y="700"/>
                      </a:lnTo>
                      <a:lnTo>
                        <a:pt x="989" y="707"/>
                      </a:lnTo>
                      <a:lnTo>
                        <a:pt x="1017" y="735"/>
                      </a:lnTo>
                      <a:lnTo>
                        <a:pt x="1055" y="738"/>
                      </a:lnTo>
                      <a:lnTo>
                        <a:pt x="1072" y="783"/>
                      </a:lnTo>
                      <a:lnTo>
                        <a:pt x="1162" y="776"/>
                      </a:lnTo>
                      <a:lnTo>
                        <a:pt x="1193" y="752"/>
                      </a:lnTo>
                      <a:lnTo>
                        <a:pt x="1276" y="831"/>
                      </a:lnTo>
                      <a:lnTo>
                        <a:pt x="1321" y="818"/>
                      </a:lnTo>
                      <a:lnTo>
                        <a:pt x="1338" y="787"/>
                      </a:lnTo>
                      <a:lnTo>
                        <a:pt x="1373" y="811"/>
                      </a:lnTo>
                      <a:lnTo>
                        <a:pt x="1407" y="887"/>
                      </a:lnTo>
                      <a:lnTo>
                        <a:pt x="1393" y="918"/>
                      </a:lnTo>
                      <a:lnTo>
                        <a:pt x="1390" y="996"/>
                      </a:lnTo>
                      <a:close/>
                    </a:path>
                  </a:pathLst>
                </a:custGeom>
                <a:solidFill>
                  <a:srgbClr val="D34817"/>
                </a:solidFill>
                <a:ln w="31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sz="800" dirty="0">
                    <a:solidFill>
                      <a:prstClr val="black"/>
                    </a:solidFill>
                  </a:endParaRPr>
                </a:p>
              </p:txBody>
            </p:sp>
            <p:sp>
              <p:nvSpPr>
                <p:cNvPr id="287" name="Toplicki" descr="{&quot;Key&quot;:&quot;toplicki&quot;,&quot;Name&quot;:&quot;Toplicki&quot;,&quot;Value&quot;:1.0,&quot;Formula&quot;:&quot;&quot;,&quot;Text&quot;:&quot;&quot;,&quot;OfficeApplication&quot;:1,&quot;HasValue&quot;:true}">
                  <a:extLst>
                    <a:ext uri="{FF2B5EF4-FFF2-40B4-BE49-F238E27FC236}">
                      <a16:creationId xmlns:a16="http://schemas.microsoft.com/office/drawing/2014/main" id="{19C3F2D5-D96E-42D2-972F-A2FF4E98F0B0}"/>
                    </a:ext>
                  </a:extLst>
                </p:cNvPr>
                <p:cNvSpPr>
                  <a:spLocks/>
                </p:cNvSpPr>
                <p:nvPr/>
              </p:nvSpPr>
              <p:spPr bwMode="auto">
                <a:xfrm>
                  <a:off x="6892" y="2974"/>
                  <a:ext cx="537" cy="472"/>
                </a:xfrm>
                <a:custGeom>
                  <a:avLst/>
                  <a:gdLst>
                    <a:gd name="T0" fmla="*/ 738 w 1412"/>
                    <a:gd name="T1" fmla="*/ 1230 h 1242"/>
                    <a:gd name="T2" fmla="*/ 689 w 1412"/>
                    <a:gd name="T3" fmla="*/ 1242 h 1242"/>
                    <a:gd name="T4" fmla="*/ 618 w 1412"/>
                    <a:gd name="T5" fmla="*/ 1143 h 1242"/>
                    <a:gd name="T6" fmla="*/ 469 w 1412"/>
                    <a:gd name="T7" fmla="*/ 1131 h 1242"/>
                    <a:gd name="T8" fmla="*/ 498 w 1412"/>
                    <a:gd name="T9" fmla="*/ 1006 h 1242"/>
                    <a:gd name="T10" fmla="*/ 452 w 1412"/>
                    <a:gd name="T11" fmla="*/ 918 h 1242"/>
                    <a:gd name="T12" fmla="*/ 377 w 1412"/>
                    <a:gd name="T13" fmla="*/ 986 h 1242"/>
                    <a:gd name="T14" fmla="*/ 354 w 1412"/>
                    <a:gd name="T15" fmla="*/ 708 h 1242"/>
                    <a:gd name="T16" fmla="*/ 301 w 1412"/>
                    <a:gd name="T17" fmla="*/ 736 h 1242"/>
                    <a:gd name="T18" fmla="*/ 239 w 1412"/>
                    <a:gd name="T19" fmla="*/ 628 h 1242"/>
                    <a:gd name="T20" fmla="*/ 99 w 1412"/>
                    <a:gd name="T21" fmla="*/ 639 h 1242"/>
                    <a:gd name="T22" fmla="*/ 72 w 1412"/>
                    <a:gd name="T23" fmla="*/ 656 h 1242"/>
                    <a:gd name="T24" fmla="*/ 63 w 1412"/>
                    <a:gd name="T25" fmla="*/ 660 h 1242"/>
                    <a:gd name="T26" fmla="*/ 12 w 1412"/>
                    <a:gd name="T27" fmla="*/ 658 h 1242"/>
                    <a:gd name="T28" fmla="*/ 4 w 1412"/>
                    <a:gd name="T29" fmla="*/ 655 h 1242"/>
                    <a:gd name="T30" fmla="*/ 0 w 1412"/>
                    <a:gd name="T31" fmla="*/ 590 h 1242"/>
                    <a:gd name="T32" fmla="*/ 41 w 1412"/>
                    <a:gd name="T33" fmla="*/ 509 h 1242"/>
                    <a:gd name="T34" fmla="*/ 63 w 1412"/>
                    <a:gd name="T35" fmla="*/ 389 h 1242"/>
                    <a:gd name="T36" fmla="*/ 103 w 1412"/>
                    <a:gd name="T37" fmla="*/ 313 h 1242"/>
                    <a:gd name="T38" fmla="*/ 192 w 1412"/>
                    <a:gd name="T39" fmla="*/ 317 h 1242"/>
                    <a:gd name="T40" fmla="*/ 273 w 1412"/>
                    <a:gd name="T41" fmla="*/ 380 h 1242"/>
                    <a:gd name="T42" fmla="*/ 362 w 1412"/>
                    <a:gd name="T43" fmla="*/ 286 h 1242"/>
                    <a:gd name="T44" fmla="*/ 420 w 1412"/>
                    <a:gd name="T45" fmla="*/ 205 h 1242"/>
                    <a:gd name="T46" fmla="*/ 438 w 1412"/>
                    <a:gd name="T47" fmla="*/ 98 h 1242"/>
                    <a:gd name="T48" fmla="*/ 541 w 1412"/>
                    <a:gd name="T49" fmla="*/ 63 h 1242"/>
                    <a:gd name="T50" fmla="*/ 630 w 1412"/>
                    <a:gd name="T51" fmla="*/ 31 h 1242"/>
                    <a:gd name="T52" fmla="*/ 679 w 1412"/>
                    <a:gd name="T53" fmla="*/ 0 h 1242"/>
                    <a:gd name="T54" fmla="*/ 773 w 1412"/>
                    <a:gd name="T55" fmla="*/ 18 h 1242"/>
                    <a:gd name="T56" fmla="*/ 876 w 1412"/>
                    <a:gd name="T57" fmla="*/ 54 h 1242"/>
                    <a:gd name="T58" fmla="*/ 898 w 1412"/>
                    <a:gd name="T59" fmla="*/ 103 h 1242"/>
                    <a:gd name="T60" fmla="*/ 1063 w 1412"/>
                    <a:gd name="T61" fmla="*/ 94 h 1242"/>
                    <a:gd name="T62" fmla="*/ 1023 w 1412"/>
                    <a:gd name="T63" fmla="*/ 183 h 1242"/>
                    <a:gd name="T64" fmla="*/ 1077 w 1412"/>
                    <a:gd name="T65" fmla="*/ 255 h 1242"/>
                    <a:gd name="T66" fmla="*/ 1130 w 1412"/>
                    <a:gd name="T67" fmla="*/ 304 h 1242"/>
                    <a:gd name="T68" fmla="*/ 1130 w 1412"/>
                    <a:gd name="T69" fmla="*/ 371 h 1242"/>
                    <a:gd name="T70" fmla="*/ 1220 w 1412"/>
                    <a:gd name="T71" fmla="*/ 420 h 1242"/>
                    <a:gd name="T72" fmla="*/ 1304 w 1412"/>
                    <a:gd name="T73" fmla="*/ 331 h 1242"/>
                    <a:gd name="T74" fmla="*/ 1362 w 1412"/>
                    <a:gd name="T75" fmla="*/ 451 h 1242"/>
                    <a:gd name="T76" fmla="*/ 1398 w 1412"/>
                    <a:gd name="T77" fmla="*/ 558 h 1242"/>
                    <a:gd name="T78" fmla="*/ 1412 w 1412"/>
                    <a:gd name="T79" fmla="*/ 594 h 1242"/>
                    <a:gd name="T80" fmla="*/ 1278 w 1412"/>
                    <a:gd name="T81" fmla="*/ 701 h 1242"/>
                    <a:gd name="T82" fmla="*/ 1170 w 1412"/>
                    <a:gd name="T83" fmla="*/ 773 h 1242"/>
                    <a:gd name="T84" fmla="*/ 1086 w 1412"/>
                    <a:gd name="T85" fmla="*/ 813 h 1242"/>
                    <a:gd name="T86" fmla="*/ 929 w 1412"/>
                    <a:gd name="T87" fmla="*/ 853 h 1242"/>
                    <a:gd name="T88" fmla="*/ 818 w 1412"/>
                    <a:gd name="T89" fmla="*/ 947 h 1242"/>
                    <a:gd name="T90" fmla="*/ 849 w 1412"/>
                    <a:gd name="T91" fmla="*/ 1054 h 1242"/>
                    <a:gd name="T92" fmla="*/ 822 w 1412"/>
                    <a:gd name="T93" fmla="*/ 1108 h 1242"/>
                    <a:gd name="T94" fmla="*/ 809 w 1412"/>
                    <a:gd name="T95" fmla="*/ 1197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12" h="1242">
                      <a:moveTo>
                        <a:pt x="742" y="1235"/>
                      </a:moveTo>
                      <a:lnTo>
                        <a:pt x="738" y="1230"/>
                      </a:lnTo>
                      <a:lnTo>
                        <a:pt x="738" y="1230"/>
                      </a:lnTo>
                      <a:lnTo>
                        <a:pt x="689" y="1242"/>
                      </a:lnTo>
                      <a:lnTo>
                        <a:pt x="661" y="1186"/>
                      </a:lnTo>
                      <a:lnTo>
                        <a:pt x="618" y="1143"/>
                      </a:lnTo>
                      <a:lnTo>
                        <a:pt x="542" y="1124"/>
                      </a:lnTo>
                      <a:lnTo>
                        <a:pt x="469" y="1131"/>
                      </a:lnTo>
                      <a:lnTo>
                        <a:pt x="462" y="1113"/>
                      </a:lnTo>
                      <a:lnTo>
                        <a:pt x="498" y="1006"/>
                      </a:lnTo>
                      <a:lnTo>
                        <a:pt x="474" y="935"/>
                      </a:lnTo>
                      <a:lnTo>
                        <a:pt x="452" y="918"/>
                      </a:lnTo>
                      <a:lnTo>
                        <a:pt x="419" y="927"/>
                      </a:lnTo>
                      <a:lnTo>
                        <a:pt x="377" y="986"/>
                      </a:lnTo>
                      <a:lnTo>
                        <a:pt x="373" y="782"/>
                      </a:lnTo>
                      <a:lnTo>
                        <a:pt x="354" y="708"/>
                      </a:lnTo>
                      <a:lnTo>
                        <a:pt x="330" y="710"/>
                      </a:lnTo>
                      <a:lnTo>
                        <a:pt x="301" y="736"/>
                      </a:lnTo>
                      <a:lnTo>
                        <a:pt x="277" y="667"/>
                      </a:lnTo>
                      <a:lnTo>
                        <a:pt x="239" y="628"/>
                      </a:lnTo>
                      <a:lnTo>
                        <a:pt x="156" y="665"/>
                      </a:lnTo>
                      <a:lnTo>
                        <a:pt x="99" y="639"/>
                      </a:lnTo>
                      <a:lnTo>
                        <a:pt x="72" y="656"/>
                      </a:lnTo>
                      <a:lnTo>
                        <a:pt x="72" y="656"/>
                      </a:lnTo>
                      <a:lnTo>
                        <a:pt x="63" y="660"/>
                      </a:lnTo>
                      <a:lnTo>
                        <a:pt x="63" y="660"/>
                      </a:lnTo>
                      <a:lnTo>
                        <a:pt x="37" y="669"/>
                      </a:lnTo>
                      <a:lnTo>
                        <a:pt x="12" y="658"/>
                      </a:lnTo>
                      <a:lnTo>
                        <a:pt x="12" y="658"/>
                      </a:lnTo>
                      <a:lnTo>
                        <a:pt x="4" y="655"/>
                      </a:lnTo>
                      <a:lnTo>
                        <a:pt x="4" y="655"/>
                      </a:lnTo>
                      <a:lnTo>
                        <a:pt x="0" y="590"/>
                      </a:lnTo>
                      <a:lnTo>
                        <a:pt x="14" y="545"/>
                      </a:lnTo>
                      <a:lnTo>
                        <a:pt x="41" y="509"/>
                      </a:lnTo>
                      <a:lnTo>
                        <a:pt x="41" y="398"/>
                      </a:lnTo>
                      <a:lnTo>
                        <a:pt x="63" y="389"/>
                      </a:lnTo>
                      <a:lnTo>
                        <a:pt x="76" y="331"/>
                      </a:lnTo>
                      <a:lnTo>
                        <a:pt x="103" y="313"/>
                      </a:lnTo>
                      <a:lnTo>
                        <a:pt x="134" y="348"/>
                      </a:lnTo>
                      <a:lnTo>
                        <a:pt x="192" y="317"/>
                      </a:lnTo>
                      <a:lnTo>
                        <a:pt x="237" y="362"/>
                      </a:lnTo>
                      <a:lnTo>
                        <a:pt x="273" y="380"/>
                      </a:lnTo>
                      <a:lnTo>
                        <a:pt x="335" y="339"/>
                      </a:lnTo>
                      <a:lnTo>
                        <a:pt x="362" y="286"/>
                      </a:lnTo>
                      <a:lnTo>
                        <a:pt x="371" y="210"/>
                      </a:lnTo>
                      <a:lnTo>
                        <a:pt x="420" y="205"/>
                      </a:lnTo>
                      <a:lnTo>
                        <a:pt x="443" y="170"/>
                      </a:lnTo>
                      <a:lnTo>
                        <a:pt x="438" y="98"/>
                      </a:lnTo>
                      <a:lnTo>
                        <a:pt x="460" y="67"/>
                      </a:lnTo>
                      <a:lnTo>
                        <a:pt x="541" y="63"/>
                      </a:lnTo>
                      <a:lnTo>
                        <a:pt x="594" y="31"/>
                      </a:lnTo>
                      <a:lnTo>
                        <a:pt x="630" y="31"/>
                      </a:lnTo>
                      <a:lnTo>
                        <a:pt x="639" y="5"/>
                      </a:lnTo>
                      <a:lnTo>
                        <a:pt x="679" y="0"/>
                      </a:lnTo>
                      <a:lnTo>
                        <a:pt x="728" y="40"/>
                      </a:lnTo>
                      <a:lnTo>
                        <a:pt x="773" y="18"/>
                      </a:lnTo>
                      <a:lnTo>
                        <a:pt x="876" y="54"/>
                      </a:lnTo>
                      <a:lnTo>
                        <a:pt x="876" y="54"/>
                      </a:lnTo>
                      <a:lnTo>
                        <a:pt x="898" y="103"/>
                      </a:lnTo>
                      <a:lnTo>
                        <a:pt x="898" y="103"/>
                      </a:lnTo>
                      <a:lnTo>
                        <a:pt x="978" y="107"/>
                      </a:lnTo>
                      <a:lnTo>
                        <a:pt x="1063" y="94"/>
                      </a:lnTo>
                      <a:lnTo>
                        <a:pt x="1054" y="143"/>
                      </a:lnTo>
                      <a:lnTo>
                        <a:pt x="1023" y="183"/>
                      </a:lnTo>
                      <a:lnTo>
                        <a:pt x="1036" y="223"/>
                      </a:lnTo>
                      <a:lnTo>
                        <a:pt x="1077" y="255"/>
                      </a:lnTo>
                      <a:lnTo>
                        <a:pt x="1130" y="264"/>
                      </a:lnTo>
                      <a:lnTo>
                        <a:pt x="1130" y="304"/>
                      </a:lnTo>
                      <a:lnTo>
                        <a:pt x="1108" y="331"/>
                      </a:lnTo>
                      <a:lnTo>
                        <a:pt x="1130" y="371"/>
                      </a:lnTo>
                      <a:lnTo>
                        <a:pt x="1197" y="393"/>
                      </a:lnTo>
                      <a:lnTo>
                        <a:pt x="1220" y="420"/>
                      </a:lnTo>
                      <a:lnTo>
                        <a:pt x="1242" y="326"/>
                      </a:lnTo>
                      <a:lnTo>
                        <a:pt x="1304" y="331"/>
                      </a:lnTo>
                      <a:lnTo>
                        <a:pt x="1349" y="362"/>
                      </a:lnTo>
                      <a:lnTo>
                        <a:pt x="1362" y="451"/>
                      </a:lnTo>
                      <a:lnTo>
                        <a:pt x="1398" y="558"/>
                      </a:lnTo>
                      <a:lnTo>
                        <a:pt x="1398" y="558"/>
                      </a:lnTo>
                      <a:lnTo>
                        <a:pt x="1412" y="594"/>
                      </a:lnTo>
                      <a:lnTo>
                        <a:pt x="1412" y="594"/>
                      </a:lnTo>
                      <a:lnTo>
                        <a:pt x="1358" y="665"/>
                      </a:lnTo>
                      <a:lnTo>
                        <a:pt x="1278" y="701"/>
                      </a:lnTo>
                      <a:lnTo>
                        <a:pt x="1242" y="706"/>
                      </a:lnTo>
                      <a:lnTo>
                        <a:pt x="1170" y="773"/>
                      </a:lnTo>
                      <a:lnTo>
                        <a:pt x="1112" y="777"/>
                      </a:lnTo>
                      <a:lnTo>
                        <a:pt x="1086" y="813"/>
                      </a:lnTo>
                      <a:lnTo>
                        <a:pt x="1005" y="853"/>
                      </a:lnTo>
                      <a:lnTo>
                        <a:pt x="929" y="853"/>
                      </a:lnTo>
                      <a:lnTo>
                        <a:pt x="907" y="889"/>
                      </a:lnTo>
                      <a:lnTo>
                        <a:pt x="818" y="947"/>
                      </a:lnTo>
                      <a:lnTo>
                        <a:pt x="849" y="1005"/>
                      </a:lnTo>
                      <a:lnTo>
                        <a:pt x="849" y="1054"/>
                      </a:lnTo>
                      <a:lnTo>
                        <a:pt x="827" y="1063"/>
                      </a:lnTo>
                      <a:lnTo>
                        <a:pt x="822" y="1108"/>
                      </a:lnTo>
                      <a:lnTo>
                        <a:pt x="840" y="1143"/>
                      </a:lnTo>
                      <a:lnTo>
                        <a:pt x="809" y="1197"/>
                      </a:lnTo>
                      <a:lnTo>
                        <a:pt x="742" y="1235"/>
                      </a:lnTo>
                      <a:close/>
                    </a:path>
                  </a:pathLst>
                </a:custGeom>
                <a:solidFill>
                  <a:srgbClr val="D34817"/>
                </a:solidFill>
                <a:ln w="31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sz="800" dirty="0">
                    <a:solidFill>
                      <a:prstClr val="black"/>
                    </a:solidFill>
                  </a:endParaRPr>
                </a:p>
              </p:txBody>
            </p:sp>
            <p:sp>
              <p:nvSpPr>
                <p:cNvPr id="288" name="Pirotski" descr="{&quot;Key&quot;:&quot;pirotski&quot;,&quot;Name&quot;:&quot;Pirotski&quot;,&quot;Value&quot;:1.0,&quot;Formula&quot;:&quot;&quot;,&quot;Text&quot;:&quot;&quot;,&quot;OfficeApplication&quot;:1,&quot;HasValue&quot;:true}">
                  <a:extLst>
                    <a:ext uri="{FF2B5EF4-FFF2-40B4-BE49-F238E27FC236}">
                      <a16:creationId xmlns:a16="http://schemas.microsoft.com/office/drawing/2014/main" id="{0C2B7CC8-AB87-423E-BB68-D97010EEC155}"/>
                    </a:ext>
                  </a:extLst>
                </p:cNvPr>
                <p:cNvSpPr>
                  <a:spLocks/>
                </p:cNvSpPr>
                <p:nvPr/>
              </p:nvSpPr>
              <p:spPr bwMode="auto">
                <a:xfrm>
                  <a:off x="7613" y="2987"/>
                  <a:ext cx="547" cy="452"/>
                </a:xfrm>
                <a:custGeom>
                  <a:avLst/>
                  <a:gdLst>
                    <a:gd name="T0" fmla="*/ 231 w 1439"/>
                    <a:gd name="T1" fmla="*/ 647 h 1187"/>
                    <a:gd name="T2" fmla="*/ 279 w 1439"/>
                    <a:gd name="T3" fmla="*/ 578 h 1187"/>
                    <a:gd name="T4" fmla="*/ 172 w 1439"/>
                    <a:gd name="T5" fmla="*/ 533 h 1187"/>
                    <a:gd name="T6" fmla="*/ 10 w 1439"/>
                    <a:gd name="T7" fmla="*/ 430 h 1187"/>
                    <a:gd name="T8" fmla="*/ 31 w 1439"/>
                    <a:gd name="T9" fmla="*/ 316 h 1187"/>
                    <a:gd name="T10" fmla="*/ 90 w 1439"/>
                    <a:gd name="T11" fmla="*/ 236 h 1187"/>
                    <a:gd name="T12" fmla="*/ 52 w 1439"/>
                    <a:gd name="T13" fmla="*/ 181 h 1187"/>
                    <a:gd name="T14" fmla="*/ 45 w 1439"/>
                    <a:gd name="T15" fmla="*/ 95 h 1187"/>
                    <a:gd name="T16" fmla="*/ 103 w 1439"/>
                    <a:gd name="T17" fmla="*/ 109 h 1187"/>
                    <a:gd name="T18" fmla="*/ 186 w 1439"/>
                    <a:gd name="T19" fmla="*/ 129 h 1187"/>
                    <a:gd name="T20" fmla="*/ 238 w 1439"/>
                    <a:gd name="T21" fmla="*/ 157 h 1187"/>
                    <a:gd name="T22" fmla="*/ 352 w 1439"/>
                    <a:gd name="T23" fmla="*/ 74 h 1187"/>
                    <a:gd name="T24" fmla="*/ 352 w 1439"/>
                    <a:gd name="T25" fmla="*/ 26 h 1187"/>
                    <a:gd name="T26" fmla="*/ 390 w 1439"/>
                    <a:gd name="T27" fmla="*/ 26 h 1187"/>
                    <a:gd name="T28" fmla="*/ 483 w 1439"/>
                    <a:gd name="T29" fmla="*/ 60 h 1187"/>
                    <a:gd name="T30" fmla="*/ 583 w 1439"/>
                    <a:gd name="T31" fmla="*/ 78 h 1187"/>
                    <a:gd name="T32" fmla="*/ 628 w 1439"/>
                    <a:gd name="T33" fmla="*/ 43 h 1187"/>
                    <a:gd name="T34" fmla="*/ 669 w 1439"/>
                    <a:gd name="T35" fmla="*/ 129 h 1187"/>
                    <a:gd name="T36" fmla="*/ 835 w 1439"/>
                    <a:gd name="T37" fmla="*/ 33 h 1187"/>
                    <a:gd name="T38" fmla="*/ 895 w 1439"/>
                    <a:gd name="T39" fmla="*/ 0 h 1187"/>
                    <a:gd name="T40" fmla="*/ 912 w 1439"/>
                    <a:gd name="T41" fmla="*/ 14 h 1187"/>
                    <a:gd name="T42" fmla="*/ 1052 w 1439"/>
                    <a:gd name="T43" fmla="*/ 52 h 1187"/>
                    <a:gd name="T44" fmla="*/ 1098 w 1439"/>
                    <a:gd name="T45" fmla="*/ 127 h 1187"/>
                    <a:gd name="T46" fmla="*/ 1178 w 1439"/>
                    <a:gd name="T47" fmla="*/ 229 h 1187"/>
                    <a:gd name="T48" fmla="*/ 1216 w 1439"/>
                    <a:gd name="T49" fmla="*/ 297 h 1187"/>
                    <a:gd name="T50" fmla="*/ 1262 w 1439"/>
                    <a:gd name="T51" fmla="*/ 387 h 1187"/>
                    <a:gd name="T52" fmla="*/ 1366 w 1439"/>
                    <a:gd name="T53" fmla="*/ 429 h 1187"/>
                    <a:gd name="T54" fmla="*/ 1406 w 1439"/>
                    <a:gd name="T55" fmla="*/ 520 h 1187"/>
                    <a:gd name="T56" fmla="*/ 1420 w 1439"/>
                    <a:gd name="T57" fmla="*/ 588 h 1187"/>
                    <a:gd name="T58" fmla="*/ 1297 w 1439"/>
                    <a:gd name="T59" fmla="*/ 711 h 1187"/>
                    <a:gd name="T60" fmla="*/ 1208 w 1439"/>
                    <a:gd name="T61" fmla="*/ 838 h 1187"/>
                    <a:gd name="T62" fmla="*/ 1079 w 1439"/>
                    <a:gd name="T63" fmla="*/ 927 h 1187"/>
                    <a:gd name="T64" fmla="*/ 1056 w 1439"/>
                    <a:gd name="T65" fmla="*/ 1003 h 1187"/>
                    <a:gd name="T66" fmla="*/ 1016 w 1439"/>
                    <a:gd name="T67" fmla="*/ 1138 h 1187"/>
                    <a:gd name="T68" fmla="*/ 952 w 1439"/>
                    <a:gd name="T69" fmla="*/ 1153 h 1187"/>
                    <a:gd name="T70" fmla="*/ 909 w 1439"/>
                    <a:gd name="T71" fmla="*/ 1181 h 1187"/>
                    <a:gd name="T72" fmla="*/ 873 w 1439"/>
                    <a:gd name="T73" fmla="*/ 1146 h 1187"/>
                    <a:gd name="T74" fmla="*/ 810 w 1439"/>
                    <a:gd name="T75" fmla="*/ 1117 h 1187"/>
                    <a:gd name="T76" fmla="*/ 738 w 1439"/>
                    <a:gd name="T77" fmla="*/ 1158 h 1187"/>
                    <a:gd name="T78" fmla="*/ 678 w 1439"/>
                    <a:gd name="T79" fmla="*/ 1150 h 1187"/>
                    <a:gd name="T80" fmla="*/ 650 w 1439"/>
                    <a:gd name="T81" fmla="*/ 1167 h 1187"/>
                    <a:gd name="T82" fmla="*/ 421 w 1439"/>
                    <a:gd name="T83" fmla="*/ 1031 h 1187"/>
                    <a:gd name="T84" fmla="*/ 324 w 1439"/>
                    <a:gd name="T85" fmla="*/ 904 h 1187"/>
                    <a:gd name="T86" fmla="*/ 221 w 1439"/>
                    <a:gd name="T87" fmla="*/ 879 h 1187"/>
                    <a:gd name="T88" fmla="*/ 165 w 1439"/>
                    <a:gd name="T89" fmla="*/ 841 h 1187"/>
                    <a:gd name="T90" fmla="*/ 169 w 1439"/>
                    <a:gd name="T91" fmla="*/ 772 h 1187"/>
                    <a:gd name="T92" fmla="*/ 221 w 1439"/>
                    <a:gd name="T93" fmla="*/ 745 h 1187"/>
                    <a:gd name="T94" fmla="*/ 228 w 1439"/>
                    <a:gd name="T95" fmla="*/ 700 h 1187"/>
                    <a:gd name="T96" fmla="*/ 190 w 1439"/>
                    <a:gd name="T97" fmla="*/ 696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39" h="1187">
                      <a:moveTo>
                        <a:pt x="190" y="669"/>
                      </a:moveTo>
                      <a:lnTo>
                        <a:pt x="231" y="647"/>
                      </a:lnTo>
                      <a:lnTo>
                        <a:pt x="266" y="644"/>
                      </a:lnTo>
                      <a:lnTo>
                        <a:pt x="279" y="578"/>
                      </a:lnTo>
                      <a:lnTo>
                        <a:pt x="262" y="544"/>
                      </a:lnTo>
                      <a:lnTo>
                        <a:pt x="172" y="533"/>
                      </a:lnTo>
                      <a:lnTo>
                        <a:pt x="93" y="468"/>
                      </a:lnTo>
                      <a:lnTo>
                        <a:pt x="10" y="430"/>
                      </a:lnTo>
                      <a:lnTo>
                        <a:pt x="0" y="399"/>
                      </a:lnTo>
                      <a:lnTo>
                        <a:pt x="31" y="316"/>
                      </a:lnTo>
                      <a:lnTo>
                        <a:pt x="90" y="278"/>
                      </a:lnTo>
                      <a:lnTo>
                        <a:pt x="90" y="236"/>
                      </a:lnTo>
                      <a:lnTo>
                        <a:pt x="48" y="202"/>
                      </a:lnTo>
                      <a:lnTo>
                        <a:pt x="52" y="181"/>
                      </a:lnTo>
                      <a:lnTo>
                        <a:pt x="34" y="133"/>
                      </a:lnTo>
                      <a:lnTo>
                        <a:pt x="45" y="95"/>
                      </a:lnTo>
                      <a:lnTo>
                        <a:pt x="55" y="81"/>
                      </a:lnTo>
                      <a:lnTo>
                        <a:pt x="103" y="109"/>
                      </a:lnTo>
                      <a:lnTo>
                        <a:pt x="138" y="109"/>
                      </a:lnTo>
                      <a:lnTo>
                        <a:pt x="186" y="129"/>
                      </a:lnTo>
                      <a:lnTo>
                        <a:pt x="217" y="157"/>
                      </a:lnTo>
                      <a:lnTo>
                        <a:pt x="238" y="157"/>
                      </a:lnTo>
                      <a:lnTo>
                        <a:pt x="331" y="133"/>
                      </a:lnTo>
                      <a:lnTo>
                        <a:pt x="352" y="74"/>
                      </a:lnTo>
                      <a:lnTo>
                        <a:pt x="352" y="74"/>
                      </a:lnTo>
                      <a:lnTo>
                        <a:pt x="352" y="26"/>
                      </a:lnTo>
                      <a:lnTo>
                        <a:pt x="352" y="26"/>
                      </a:lnTo>
                      <a:lnTo>
                        <a:pt x="390" y="26"/>
                      </a:lnTo>
                      <a:lnTo>
                        <a:pt x="449" y="57"/>
                      </a:lnTo>
                      <a:lnTo>
                        <a:pt x="483" y="60"/>
                      </a:lnTo>
                      <a:lnTo>
                        <a:pt x="528" y="98"/>
                      </a:lnTo>
                      <a:lnTo>
                        <a:pt x="583" y="78"/>
                      </a:lnTo>
                      <a:lnTo>
                        <a:pt x="593" y="57"/>
                      </a:lnTo>
                      <a:lnTo>
                        <a:pt x="628" y="43"/>
                      </a:lnTo>
                      <a:lnTo>
                        <a:pt x="631" y="88"/>
                      </a:lnTo>
                      <a:lnTo>
                        <a:pt x="669" y="129"/>
                      </a:lnTo>
                      <a:lnTo>
                        <a:pt x="742" y="140"/>
                      </a:lnTo>
                      <a:lnTo>
                        <a:pt x="835" y="33"/>
                      </a:lnTo>
                      <a:lnTo>
                        <a:pt x="870" y="5"/>
                      </a:lnTo>
                      <a:lnTo>
                        <a:pt x="895" y="0"/>
                      </a:lnTo>
                      <a:lnTo>
                        <a:pt x="895" y="0"/>
                      </a:lnTo>
                      <a:lnTo>
                        <a:pt x="912" y="14"/>
                      </a:lnTo>
                      <a:lnTo>
                        <a:pt x="981" y="11"/>
                      </a:lnTo>
                      <a:lnTo>
                        <a:pt x="1052" y="52"/>
                      </a:lnTo>
                      <a:lnTo>
                        <a:pt x="1058" y="82"/>
                      </a:lnTo>
                      <a:lnTo>
                        <a:pt x="1098" y="127"/>
                      </a:lnTo>
                      <a:lnTo>
                        <a:pt x="1149" y="156"/>
                      </a:lnTo>
                      <a:lnTo>
                        <a:pt x="1178" y="229"/>
                      </a:lnTo>
                      <a:lnTo>
                        <a:pt x="1175" y="261"/>
                      </a:lnTo>
                      <a:lnTo>
                        <a:pt x="1216" y="297"/>
                      </a:lnTo>
                      <a:lnTo>
                        <a:pt x="1218" y="318"/>
                      </a:lnTo>
                      <a:lnTo>
                        <a:pt x="1262" y="387"/>
                      </a:lnTo>
                      <a:lnTo>
                        <a:pt x="1332" y="438"/>
                      </a:lnTo>
                      <a:lnTo>
                        <a:pt x="1366" y="429"/>
                      </a:lnTo>
                      <a:lnTo>
                        <a:pt x="1439" y="464"/>
                      </a:lnTo>
                      <a:lnTo>
                        <a:pt x="1406" y="520"/>
                      </a:lnTo>
                      <a:lnTo>
                        <a:pt x="1423" y="538"/>
                      </a:lnTo>
                      <a:lnTo>
                        <a:pt x="1420" y="588"/>
                      </a:lnTo>
                      <a:lnTo>
                        <a:pt x="1397" y="647"/>
                      </a:lnTo>
                      <a:lnTo>
                        <a:pt x="1297" y="711"/>
                      </a:lnTo>
                      <a:lnTo>
                        <a:pt x="1261" y="811"/>
                      </a:lnTo>
                      <a:lnTo>
                        <a:pt x="1208" y="838"/>
                      </a:lnTo>
                      <a:lnTo>
                        <a:pt x="1182" y="880"/>
                      </a:lnTo>
                      <a:lnTo>
                        <a:pt x="1079" y="927"/>
                      </a:lnTo>
                      <a:lnTo>
                        <a:pt x="1077" y="979"/>
                      </a:lnTo>
                      <a:lnTo>
                        <a:pt x="1056" y="1003"/>
                      </a:lnTo>
                      <a:lnTo>
                        <a:pt x="1071" y="1040"/>
                      </a:lnTo>
                      <a:lnTo>
                        <a:pt x="1016" y="1138"/>
                      </a:lnTo>
                      <a:lnTo>
                        <a:pt x="965" y="1137"/>
                      </a:lnTo>
                      <a:lnTo>
                        <a:pt x="952" y="1153"/>
                      </a:lnTo>
                      <a:lnTo>
                        <a:pt x="938" y="1144"/>
                      </a:lnTo>
                      <a:lnTo>
                        <a:pt x="909" y="1181"/>
                      </a:lnTo>
                      <a:lnTo>
                        <a:pt x="901" y="1161"/>
                      </a:lnTo>
                      <a:lnTo>
                        <a:pt x="873" y="1146"/>
                      </a:lnTo>
                      <a:lnTo>
                        <a:pt x="846" y="1157"/>
                      </a:lnTo>
                      <a:lnTo>
                        <a:pt x="810" y="1117"/>
                      </a:lnTo>
                      <a:lnTo>
                        <a:pt x="754" y="1126"/>
                      </a:lnTo>
                      <a:lnTo>
                        <a:pt x="738" y="1158"/>
                      </a:lnTo>
                      <a:lnTo>
                        <a:pt x="738" y="1187"/>
                      </a:lnTo>
                      <a:lnTo>
                        <a:pt x="678" y="1150"/>
                      </a:lnTo>
                      <a:lnTo>
                        <a:pt x="650" y="1167"/>
                      </a:lnTo>
                      <a:lnTo>
                        <a:pt x="650" y="1167"/>
                      </a:lnTo>
                      <a:lnTo>
                        <a:pt x="514" y="1138"/>
                      </a:lnTo>
                      <a:lnTo>
                        <a:pt x="421" y="1031"/>
                      </a:lnTo>
                      <a:lnTo>
                        <a:pt x="462" y="983"/>
                      </a:lnTo>
                      <a:lnTo>
                        <a:pt x="324" y="904"/>
                      </a:lnTo>
                      <a:lnTo>
                        <a:pt x="262" y="879"/>
                      </a:lnTo>
                      <a:lnTo>
                        <a:pt x="221" y="879"/>
                      </a:lnTo>
                      <a:lnTo>
                        <a:pt x="210" y="855"/>
                      </a:lnTo>
                      <a:lnTo>
                        <a:pt x="165" y="841"/>
                      </a:lnTo>
                      <a:lnTo>
                        <a:pt x="141" y="803"/>
                      </a:lnTo>
                      <a:lnTo>
                        <a:pt x="169" y="772"/>
                      </a:lnTo>
                      <a:lnTo>
                        <a:pt x="217" y="769"/>
                      </a:lnTo>
                      <a:lnTo>
                        <a:pt x="221" y="745"/>
                      </a:lnTo>
                      <a:lnTo>
                        <a:pt x="245" y="731"/>
                      </a:lnTo>
                      <a:lnTo>
                        <a:pt x="228" y="700"/>
                      </a:lnTo>
                      <a:lnTo>
                        <a:pt x="190" y="696"/>
                      </a:lnTo>
                      <a:lnTo>
                        <a:pt x="190" y="696"/>
                      </a:lnTo>
                      <a:lnTo>
                        <a:pt x="190" y="669"/>
                      </a:lnTo>
                      <a:close/>
                    </a:path>
                  </a:pathLst>
                </a:custGeom>
                <a:solidFill>
                  <a:srgbClr val="D34817"/>
                </a:solidFill>
                <a:ln w="31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sz="800" dirty="0">
                    <a:solidFill>
                      <a:prstClr val="black"/>
                    </a:solidFill>
                  </a:endParaRPr>
                </a:p>
              </p:txBody>
            </p:sp>
            <p:sp>
              <p:nvSpPr>
                <p:cNvPr id="289" name="Jablanicki" descr="{&quot;Key&quot;:&quot;jablanicki&quot;,&quot;Name&quot;:&quot;Jablanicki&quot;,&quot;Value&quot;:1.0,&quot;Formula&quot;:&quot;&quot;,&quot;Text&quot;:&quot;&quot;,&quot;OfficeApplication&quot;:1,&quot;HasValue&quot;:true}">
                  <a:extLst>
                    <a:ext uri="{FF2B5EF4-FFF2-40B4-BE49-F238E27FC236}">
                      <a16:creationId xmlns:a16="http://schemas.microsoft.com/office/drawing/2014/main" id="{E01612BF-F30B-4407-95D4-665FD866A573}"/>
                    </a:ext>
                  </a:extLst>
                </p:cNvPr>
                <p:cNvSpPr>
                  <a:spLocks/>
                </p:cNvSpPr>
                <p:nvPr/>
              </p:nvSpPr>
              <p:spPr bwMode="auto">
                <a:xfrm>
                  <a:off x="7158" y="3177"/>
                  <a:ext cx="702" cy="439"/>
                </a:xfrm>
                <a:custGeom>
                  <a:avLst/>
                  <a:gdLst>
                    <a:gd name="T0" fmla="*/ 1841 w 1846"/>
                    <a:gd name="T1" fmla="*/ 700 h 1155"/>
                    <a:gd name="T2" fmla="*/ 1775 w 1846"/>
                    <a:gd name="T3" fmla="*/ 758 h 1155"/>
                    <a:gd name="T4" fmla="*/ 1729 w 1846"/>
                    <a:gd name="T5" fmla="*/ 772 h 1155"/>
                    <a:gd name="T6" fmla="*/ 1654 w 1846"/>
                    <a:gd name="T7" fmla="*/ 798 h 1155"/>
                    <a:gd name="T8" fmla="*/ 1605 w 1846"/>
                    <a:gd name="T9" fmla="*/ 847 h 1155"/>
                    <a:gd name="T10" fmla="*/ 1513 w 1846"/>
                    <a:gd name="T11" fmla="*/ 884 h 1155"/>
                    <a:gd name="T12" fmla="*/ 1479 w 1846"/>
                    <a:gd name="T13" fmla="*/ 932 h 1155"/>
                    <a:gd name="T14" fmla="*/ 1365 w 1846"/>
                    <a:gd name="T15" fmla="*/ 911 h 1155"/>
                    <a:gd name="T16" fmla="*/ 1344 w 1846"/>
                    <a:gd name="T17" fmla="*/ 838 h 1155"/>
                    <a:gd name="T18" fmla="*/ 1299 w 1846"/>
                    <a:gd name="T19" fmla="*/ 800 h 1155"/>
                    <a:gd name="T20" fmla="*/ 1192 w 1846"/>
                    <a:gd name="T21" fmla="*/ 814 h 1155"/>
                    <a:gd name="T22" fmla="*/ 1123 w 1846"/>
                    <a:gd name="T23" fmla="*/ 759 h 1155"/>
                    <a:gd name="T24" fmla="*/ 1034 w 1846"/>
                    <a:gd name="T25" fmla="*/ 763 h 1155"/>
                    <a:gd name="T26" fmla="*/ 971 w 1846"/>
                    <a:gd name="T27" fmla="*/ 832 h 1155"/>
                    <a:gd name="T28" fmla="*/ 858 w 1846"/>
                    <a:gd name="T29" fmla="*/ 814 h 1155"/>
                    <a:gd name="T30" fmla="*/ 792 w 1846"/>
                    <a:gd name="T31" fmla="*/ 838 h 1155"/>
                    <a:gd name="T32" fmla="*/ 716 w 1846"/>
                    <a:gd name="T33" fmla="*/ 876 h 1155"/>
                    <a:gd name="T34" fmla="*/ 685 w 1846"/>
                    <a:gd name="T35" fmla="*/ 942 h 1155"/>
                    <a:gd name="T36" fmla="*/ 626 w 1846"/>
                    <a:gd name="T37" fmla="*/ 1046 h 1155"/>
                    <a:gd name="T38" fmla="*/ 625 w 1846"/>
                    <a:gd name="T39" fmla="*/ 1068 h 1155"/>
                    <a:gd name="T40" fmla="*/ 624 w 1846"/>
                    <a:gd name="T41" fmla="*/ 1067 h 1155"/>
                    <a:gd name="T42" fmla="*/ 529 w 1846"/>
                    <a:gd name="T43" fmla="*/ 1141 h 1155"/>
                    <a:gd name="T44" fmla="*/ 456 w 1846"/>
                    <a:gd name="T45" fmla="*/ 1121 h 1155"/>
                    <a:gd name="T46" fmla="*/ 341 w 1846"/>
                    <a:gd name="T47" fmla="*/ 977 h 1155"/>
                    <a:gd name="T48" fmla="*/ 197 w 1846"/>
                    <a:gd name="T49" fmla="*/ 964 h 1155"/>
                    <a:gd name="T50" fmla="*/ 195 w 1846"/>
                    <a:gd name="T51" fmla="*/ 963 h 1155"/>
                    <a:gd name="T52" fmla="*/ 124 w 1846"/>
                    <a:gd name="T53" fmla="*/ 926 h 1155"/>
                    <a:gd name="T54" fmla="*/ 0 w 1846"/>
                    <a:gd name="T55" fmla="*/ 858 h 1155"/>
                    <a:gd name="T56" fmla="*/ 50 w 1846"/>
                    <a:gd name="T57" fmla="*/ 711 h 1155"/>
                    <a:gd name="T58" fmla="*/ 42 w 1846"/>
                    <a:gd name="T59" fmla="*/ 699 h 1155"/>
                    <a:gd name="T60" fmla="*/ 109 w 1846"/>
                    <a:gd name="T61" fmla="*/ 661 h 1155"/>
                    <a:gd name="T62" fmla="*/ 122 w 1846"/>
                    <a:gd name="T63" fmla="*/ 572 h 1155"/>
                    <a:gd name="T64" fmla="*/ 149 w 1846"/>
                    <a:gd name="T65" fmla="*/ 518 h 1155"/>
                    <a:gd name="T66" fmla="*/ 118 w 1846"/>
                    <a:gd name="T67" fmla="*/ 411 h 1155"/>
                    <a:gd name="T68" fmla="*/ 229 w 1846"/>
                    <a:gd name="T69" fmla="*/ 317 h 1155"/>
                    <a:gd name="T70" fmla="*/ 386 w 1846"/>
                    <a:gd name="T71" fmla="*/ 277 h 1155"/>
                    <a:gd name="T72" fmla="*/ 470 w 1846"/>
                    <a:gd name="T73" fmla="*/ 237 h 1155"/>
                    <a:gd name="T74" fmla="*/ 578 w 1846"/>
                    <a:gd name="T75" fmla="*/ 165 h 1155"/>
                    <a:gd name="T76" fmla="*/ 712 w 1846"/>
                    <a:gd name="T77" fmla="*/ 58 h 1155"/>
                    <a:gd name="T78" fmla="*/ 705 w 1846"/>
                    <a:gd name="T79" fmla="*/ 40 h 1155"/>
                    <a:gd name="T80" fmla="*/ 782 w 1846"/>
                    <a:gd name="T81" fmla="*/ 27 h 1155"/>
                    <a:gd name="T82" fmla="*/ 871 w 1846"/>
                    <a:gd name="T83" fmla="*/ 24 h 1155"/>
                    <a:gd name="T84" fmla="*/ 968 w 1846"/>
                    <a:gd name="T85" fmla="*/ 10 h 1155"/>
                    <a:gd name="T86" fmla="*/ 1078 w 1846"/>
                    <a:gd name="T87" fmla="*/ 31 h 1155"/>
                    <a:gd name="T88" fmla="*/ 1230 w 1846"/>
                    <a:gd name="T89" fmla="*/ 162 h 1155"/>
                    <a:gd name="T90" fmla="*/ 1296 w 1846"/>
                    <a:gd name="T91" fmla="*/ 203 h 1155"/>
                    <a:gd name="T92" fmla="*/ 1337 w 1846"/>
                    <a:gd name="T93" fmla="*/ 228 h 1155"/>
                    <a:gd name="T94" fmla="*/ 1386 w 1846"/>
                    <a:gd name="T95" fmla="*/ 165 h 1155"/>
                    <a:gd name="T96" fmla="*/ 1386 w 1846"/>
                    <a:gd name="T97" fmla="*/ 196 h 1155"/>
                    <a:gd name="T98" fmla="*/ 1424 w 1846"/>
                    <a:gd name="T99" fmla="*/ 200 h 1155"/>
                    <a:gd name="T100" fmla="*/ 1417 w 1846"/>
                    <a:gd name="T101" fmla="*/ 245 h 1155"/>
                    <a:gd name="T102" fmla="*/ 1365 w 1846"/>
                    <a:gd name="T103" fmla="*/ 272 h 1155"/>
                    <a:gd name="T104" fmla="*/ 1361 w 1846"/>
                    <a:gd name="T105" fmla="*/ 341 h 1155"/>
                    <a:gd name="T106" fmla="*/ 1417 w 1846"/>
                    <a:gd name="T107" fmla="*/ 379 h 1155"/>
                    <a:gd name="T108" fmla="*/ 1520 w 1846"/>
                    <a:gd name="T109" fmla="*/ 404 h 1155"/>
                    <a:gd name="T110" fmla="*/ 1617 w 1846"/>
                    <a:gd name="T111" fmla="*/ 531 h 1155"/>
                    <a:gd name="T112" fmla="*/ 1846 w 1846"/>
                    <a:gd name="T113" fmla="*/ 667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46" h="1155">
                      <a:moveTo>
                        <a:pt x="1846" y="667"/>
                      </a:moveTo>
                      <a:lnTo>
                        <a:pt x="1841" y="700"/>
                      </a:lnTo>
                      <a:lnTo>
                        <a:pt x="1825" y="718"/>
                      </a:lnTo>
                      <a:lnTo>
                        <a:pt x="1775" y="758"/>
                      </a:lnTo>
                      <a:lnTo>
                        <a:pt x="1729" y="772"/>
                      </a:lnTo>
                      <a:lnTo>
                        <a:pt x="1729" y="772"/>
                      </a:lnTo>
                      <a:lnTo>
                        <a:pt x="1686" y="771"/>
                      </a:lnTo>
                      <a:lnTo>
                        <a:pt x="1654" y="798"/>
                      </a:lnTo>
                      <a:lnTo>
                        <a:pt x="1627" y="798"/>
                      </a:lnTo>
                      <a:lnTo>
                        <a:pt x="1605" y="847"/>
                      </a:lnTo>
                      <a:lnTo>
                        <a:pt x="1567" y="874"/>
                      </a:lnTo>
                      <a:lnTo>
                        <a:pt x="1513" y="884"/>
                      </a:lnTo>
                      <a:lnTo>
                        <a:pt x="1503" y="917"/>
                      </a:lnTo>
                      <a:lnTo>
                        <a:pt x="1479" y="932"/>
                      </a:lnTo>
                      <a:lnTo>
                        <a:pt x="1431" y="932"/>
                      </a:lnTo>
                      <a:lnTo>
                        <a:pt x="1365" y="911"/>
                      </a:lnTo>
                      <a:lnTo>
                        <a:pt x="1365" y="838"/>
                      </a:lnTo>
                      <a:lnTo>
                        <a:pt x="1344" y="838"/>
                      </a:lnTo>
                      <a:lnTo>
                        <a:pt x="1334" y="856"/>
                      </a:lnTo>
                      <a:lnTo>
                        <a:pt x="1299" y="800"/>
                      </a:lnTo>
                      <a:lnTo>
                        <a:pt x="1206" y="845"/>
                      </a:lnTo>
                      <a:lnTo>
                        <a:pt x="1192" y="814"/>
                      </a:lnTo>
                      <a:lnTo>
                        <a:pt x="1196" y="766"/>
                      </a:lnTo>
                      <a:lnTo>
                        <a:pt x="1123" y="759"/>
                      </a:lnTo>
                      <a:lnTo>
                        <a:pt x="1075" y="797"/>
                      </a:lnTo>
                      <a:lnTo>
                        <a:pt x="1034" y="763"/>
                      </a:lnTo>
                      <a:lnTo>
                        <a:pt x="1003" y="763"/>
                      </a:lnTo>
                      <a:lnTo>
                        <a:pt x="971" y="832"/>
                      </a:lnTo>
                      <a:lnTo>
                        <a:pt x="896" y="842"/>
                      </a:lnTo>
                      <a:lnTo>
                        <a:pt x="858" y="814"/>
                      </a:lnTo>
                      <a:lnTo>
                        <a:pt x="820" y="818"/>
                      </a:lnTo>
                      <a:lnTo>
                        <a:pt x="792" y="838"/>
                      </a:lnTo>
                      <a:lnTo>
                        <a:pt x="740" y="838"/>
                      </a:lnTo>
                      <a:lnTo>
                        <a:pt x="716" y="876"/>
                      </a:lnTo>
                      <a:lnTo>
                        <a:pt x="716" y="904"/>
                      </a:lnTo>
                      <a:lnTo>
                        <a:pt x="685" y="942"/>
                      </a:lnTo>
                      <a:lnTo>
                        <a:pt x="671" y="1032"/>
                      </a:lnTo>
                      <a:lnTo>
                        <a:pt x="626" y="1046"/>
                      </a:lnTo>
                      <a:lnTo>
                        <a:pt x="625" y="1068"/>
                      </a:lnTo>
                      <a:lnTo>
                        <a:pt x="625" y="1068"/>
                      </a:lnTo>
                      <a:lnTo>
                        <a:pt x="624" y="1067"/>
                      </a:lnTo>
                      <a:lnTo>
                        <a:pt x="624" y="1067"/>
                      </a:lnTo>
                      <a:lnTo>
                        <a:pt x="591" y="1069"/>
                      </a:lnTo>
                      <a:lnTo>
                        <a:pt x="529" y="1141"/>
                      </a:lnTo>
                      <a:lnTo>
                        <a:pt x="496" y="1155"/>
                      </a:lnTo>
                      <a:lnTo>
                        <a:pt x="456" y="1121"/>
                      </a:lnTo>
                      <a:lnTo>
                        <a:pt x="394" y="1012"/>
                      </a:lnTo>
                      <a:lnTo>
                        <a:pt x="341" y="977"/>
                      </a:lnTo>
                      <a:lnTo>
                        <a:pt x="278" y="962"/>
                      </a:lnTo>
                      <a:lnTo>
                        <a:pt x="197" y="964"/>
                      </a:lnTo>
                      <a:lnTo>
                        <a:pt x="197" y="964"/>
                      </a:lnTo>
                      <a:lnTo>
                        <a:pt x="195" y="963"/>
                      </a:lnTo>
                      <a:lnTo>
                        <a:pt x="195" y="963"/>
                      </a:lnTo>
                      <a:lnTo>
                        <a:pt x="124" y="926"/>
                      </a:lnTo>
                      <a:lnTo>
                        <a:pt x="6" y="917"/>
                      </a:lnTo>
                      <a:lnTo>
                        <a:pt x="0" y="858"/>
                      </a:lnTo>
                      <a:lnTo>
                        <a:pt x="39" y="789"/>
                      </a:lnTo>
                      <a:lnTo>
                        <a:pt x="50" y="711"/>
                      </a:lnTo>
                      <a:lnTo>
                        <a:pt x="50" y="711"/>
                      </a:lnTo>
                      <a:lnTo>
                        <a:pt x="42" y="699"/>
                      </a:lnTo>
                      <a:lnTo>
                        <a:pt x="42" y="699"/>
                      </a:lnTo>
                      <a:lnTo>
                        <a:pt x="109" y="661"/>
                      </a:lnTo>
                      <a:lnTo>
                        <a:pt x="140" y="607"/>
                      </a:lnTo>
                      <a:lnTo>
                        <a:pt x="122" y="572"/>
                      </a:lnTo>
                      <a:lnTo>
                        <a:pt x="127" y="527"/>
                      </a:lnTo>
                      <a:lnTo>
                        <a:pt x="149" y="518"/>
                      </a:lnTo>
                      <a:lnTo>
                        <a:pt x="149" y="469"/>
                      </a:lnTo>
                      <a:lnTo>
                        <a:pt x="118" y="411"/>
                      </a:lnTo>
                      <a:lnTo>
                        <a:pt x="207" y="353"/>
                      </a:lnTo>
                      <a:lnTo>
                        <a:pt x="229" y="317"/>
                      </a:lnTo>
                      <a:lnTo>
                        <a:pt x="305" y="317"/>
                      </a:lnTo>
                      <a:lnTo>
                        <a:pt x="386" y="277"/>
                      </a:lnTo>
                      <a:lnTo>
                        <a:pt x="412" y="241"/>
                      </a:lnTo>
                      <a:lnTo>
                        <a:pt x="470" y="237"/>
                      </a:lnTo>
                      <a:lnTo>
                        <a:pt x="542" y="170"/>
                      </a:lnTo>
                      <a:lnTo>
                        <a:pt x="578" y="165"/>
                      </a:lnTo>
                      <a:lnTo>
                        <a:pt x="658" y="129"/>
                      </a:lnTo>
                      <a:lnTo>
                        <a:pt x="712" y="58"/>
                      </a:lnTo>
                      <a:lnTo>
                        <a:pt x="712" y="58"/>
                      </a:lnTo>
                      <a:lnTo>
                        <a:pt x="705" y="40"/>
                      </a:lnTo>
                      <a:lnTo>
                        <a:pt x="705" y="40"/>
                      </a:lnTo>
                      <a:lnTo>
                        <a:pt x="782" y="27"/>
                      </a:lnTo>
                      <a:lnTo>
                        <a:pt x="844" y="0"/>
                      </a:lnTo>
                      <a:lnTo>
                        <a:pt x="871" y="24"/>
                      </a:lnTo>
                      <a:lnTo>
                        <a:pt x="875" y="72"/>
                      </a:lnTo>
                      <a:lnTo>
                        <a:pt x="968" y="10"/>
                      </a:lnTo>
                      <a:lnTo>
                        <a:pt x="1023" y="14"/>
                      </a:lnTo>
                      <a:lnTo>
                        <a:pt x="1078" y="31"/>
                      </a:lnTo>
                      <a:lnTo>
                        <a:pt x="1192" y="148"/>
                      </a:lnTo>
                      <a:lnTo>
                        <a:pt x="1230" y="162"/>
                      </a:lnTo>
                      <a:lnTo>
                        <a:pt x="1234" y="210"/>
                      </a:lnTo>
                      <a:lnTo>
                        <a:pt x="1296" y="203"/>
                      </a:lnTo>
                      <a:lnTo>
                        <a:pt x="1310" y="231"/>
                      </a:lnTo>
                      <a:lnTo>
                        <a:pt x="1337" y="228"/>
                      </a:lnTo>
                      <a:lnTo>
                        <a:pt x="1361" y="179"/>
                      </a:lnTo>
                      <a:lnTo>
                        <a:pt x="1386" y="165"/>
                      </a:lnTo>
                      <a:lnTo>
                        <a:pt x="1386" y="165"/>
                      </a:lnTo>
                      <a:lnTo>
                        <a:pt x="1386" y="196"/>
                      </a:lnTo>
                      <a:lnTo>
                        <a:pt x="1386" y="196"/>
                      </a:lnTo>
                      <a:lnTo>
                        <a:pt x="1424" y="200"/>
                      </a:lnTo>
                      <a:lnTo>
                        <a:pt x="1441" y="231"/>
                      </a:lnTo>
                      <a:lnTo>
                        <a:pt x="1417" y="245"/>
                      </a:lnTo>
                      <a:lnTo>
                        <a:pt x="1413" y="269"/>
                      </a:lnTo>
                      <a:lnTo>
                        <a:pt x="1365" y="272"/>
                      </a:lnTo>
                      <a:lnTo>
                        <a:pt x="1337" y="303"/>
                      </a:lnTo>
                      <a:lnTo>
                        <a:pt x="1361" y="341"/>
                      </a:lnTo>
                      <a:lnTo>
                        <a:pt x="1406" y="355"/>
                      </a:lnTo>
                      <a:lnTo>
                        <a:pt x="1417" y="379"/>
                      </a:lnTo>
                      <a:lnTo>
                        <a:pt x="1458" y="379"/>
                      </a:lnTo>
                      <a:lnTo>
                        <a:pt x="1520" y="404"/>
                      </a:lnTo>
                      <a:lnTo>
                        <a:pt x="1658" y="483"/>
                      </a:lnTo>
                      <a:lnTo>
                        <a:pt x="1617" y="531"/>
                      </a:lnTo>
                      <a:lnTo>
                        <a:pt x="1710" y="638"/>
                      </a:lnTo>
                      <a:lnTo>
                        <a:pt x="1846" y="667"/>
                      </a:lnTo>
                      <a:close/>
                    </a:path>
                  </a:pathLst>
                </a:custGeom>
                <a:solidFill>
                  <a:srgbClr val="D34817"/>
                </a:solidFill>
                <a:ln w="31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sz="800" dirty="0">
                    <a:solidFill>
                      <a:prstClr val="black"/>
                    </a:solidFill>
                  </a:endParaRPr>
                </a:p>
              </p:txBody>
            </p:sp>
            <p:sp>
              <p:nvSpPr>
                <p:cNvPr id="290" name="Pcinjski" descr="{&quot;Key&quot;:&quot;pcinjski&quot;,&quot;Name&quot;:&quot;Pcinjski&quot;,&quot;Value&quot;:1.0,&quot;Formula&quot;:&quot;&quot;,&quot;Text&quot;:&quot;&quot;,&quot;OfficeApplication&quot;:1,&quot;HasValue&quot;:true}">
                  <a:extLst>
                    <a:ext uri="{FF2B5EF4-FFF2-40B4-BE49-F238E27FC236}">
                      <a16:creationId xmlns:a16="http://schemas.microsoft.com/office/drawing/2014/main" id="{4A9FB419-205E-458F-AEC2-18FF8787C795}"/>
                    </a:ext>
                  </a:extLst>
                </p:cNvPr>
                <p:cNvSpPr>
                  <a:spLocks/>
                </p:cNvSpPr>
                <p:nvPr/>
              </p:nvSpPr>
              <p:spPr bwMode="auto">
                <a:xfrm>
                  <a:off x="7276" y="3466"/>
                  <a:ext cx="608" cy="488"/>
                </a:xfrm>
                <a:custGeom>
                  <a:avLst/>
                  <a:gdLst>
                    <a:gd name="T0" fmla="*/ 1410 w 1599"/>
                    <a:gd name="T1" fmla="*/ 20 h 1285"/>
                    <a:gd name="T2" fmla="*/ 1436 w 1599"/>
                    <a:gd name="T3" fmla="*/ 87 h 1285"/>
                    <a:gd name="T4" fmla="*/ 1507 w 1599"/>
                    <a:gd name="T5" fmla="*/ 200 h 1285"/>
                    <a:gd name="T6" fmla="*/ 1487 w 1599"/>
                    <a:gd name="T7" fmla="*/ 242 h 1285"/>
                    <a:gd name="T8" fmla="*/ 1440 w 1599"/>
                    <a:gd name="T9" fmla="*/ 315 h 1285"/>
                    <a:gd name="T10" fmla="*/ 1432 w 1599"/>
                    <a:gd name="T11" fmla="*/ 406 h 1285"/>
                    <a:gd name="T12" fmla="*/ 1407 w 1599"/>
                    <a:gd name="T13" fmla="*/ 535 h 1285"/>
                    <a:gd name="T14" fmla="*/ 1456 w 1599"/>
                    <a:gd name="T15" fmla="*/ 594 h 1285"/>
                    <a:gd name="T16" fmla="*/ 1539 w 1599"/>
                    <a:gd name="T17" fmla="*/ 669 h 1285"/>
                    <a:gd name="T18" fmla="*/ 1599 w 1599"/>
                    <a:gd name="T19" fmla="*/ 760 h 1285"/>
                    <a:gd name="T20" fmla="*/ 1561 w 1599"/>
                    <a:gd name="T21" fmla="*/ 896 h 1285"/>
                    <a:gd name="T22" fmla="*/ 1537 w 1599"/>
                    <a:gd name="T23" fmla="*/ 949 h 1285"/>
                    <a:gd name="T24" fmla="*/ 1473 w 1599"/>
                    <a:gd name="T25" fmla="*/ 991 h 1285"/>
                    <a:gd name="T26" fmla="*/ 1444 w 1599"/>
                    <a:gd name="T27" fmla="*/ 1066 h 1285"/>
                    <a:gd name="T28" fmla="*/ 1397 w 1599"/>
                    <a:gd name="T29" fmla="*/ 1114 h 1285"/>
                    <a:gd name="T30" fmla="*/ 1352 w 1599"/>
                    <a:gd name="T31" fmla="*/ 1096 h 1285"/>
                    <a:gd name="T32" fmla="*/ 1289 w 1599"/>
                    <a:gd name="T33" fmla="*/ 1117 h 1285"/>
                    <a:gd name="T34" fmla="*/ 1256 w 1599"/>
                    <a:gd name="T35" fmla="*/ 1146 h 1285"/>
                    <a:gd name="T36" fmla="*/ 1087 w 1599"/>
                    <a:gd name="T37" fmla="*/ 1078 h 1285"/>
                    <a:gd name="T38" fmla="*/ 1027 w 1599"/>
                    <a:gd name="T39" fmla="*/ 1131 h 1285"/>
                    <a:gd name="T40" fmla="*/ 1039 w 1599"/>
                    <a:gd name="T41" fmla="*/ 1174 h 1285"/>
                    <a:gd name="T42" fmla="*/ 982 w 1599"/>
                    <a:gd name="T43" fmla="*/ 1159 h 1285"/>
                    <a:gd name="T44" fmla="*/ 883 w 1599"/>
                    <a:gd name="T45" fmla="*/ 1178 h 1285"/>
                    <a:gd name="T46" fmla="*/ 741 w 1599"/>
                    <a:gd name="T47" fmla="*/ 1155 h 1285"/>
                    <a:gd name="T48" fmla="*/ 591 w 1599"/>
                    <a:gd name="T49" fmla="*/ 1073 h 1285"/>
                    <a:gd name="T50" fmla="*/ 565 w 1599"/>
                    <a:gd name="T51" fmla="*/ 1154 h 1285"/>
                    <a:gd name="T52" fmla="*/ 465 w 1599"/>
                    <a:gd name="T53" fmla="*/ 1138 h 1285"/>
                    <a:gd name="T54" fmla="*/ 302 w 1599"/>
                    <a:gd name="T55" fmla="*/ 1248 h 1285"/>
                    <a:gd name="T56" fmla="*/ 48 w 1599"/>
                    <a:gd name="T57" fmla="*/ 1255 h 1285"/>
                    <a:gd name="T58" fmla="*/ 49 w 1599"/>
                    <a:gd name="T59" fmla="*/ 1160 h 1285"/>
                    <a:gd name="T60" fmla="*/ 0 w 1599"/>
                    <a:gd name="T61" fmla="*/ 1107 h 1285"/>
                    <a:gd name="T62" fmla="*/ 29 w 1599"/>
                    <a:gd name="T63" fmla="*/ 1018 h 1285"/>
                    <a:gd name="T64" fmla="*/ 94 w 1599"/>
                    <a:gd name="T65" fmla="*/ 901 h 1285"/>
                    <a:gd name="T66" fmla="*/ 93 w 1599"/>
                    <a:gd name="T67" fmla="*/ 837 h 1285"/>
                    <a:gd name="T68" fmla="*/ 223 w 1599"/>
                    <a:gd name="T69" fmla="*/ 752 h 1285"/>
                    <a:gd name="T70" fmla="*/ 286 w 1599"/>
                    <a:gd name="T71" fmla="*/ 571 h 1285"/>
                    <a:gd name="T72" fmla="*/ 393 w 1599"/>
                    <a:gd name="T73" fmla="*/ 460 h 1285"/>
                    <a:gd name="T74" fmla="*/ 363 w 1599"/>
                    <a:gd name="T75" fmla="*/ 348 h 1285"/>
                    <a:gd name="T76" fmla="*/ 327 w 1599"/>
                    <a:gd name="T77" fmla="*/ 316 h 1285"/>
                    <a:gd name="T78" fmla="*/ 316 w 1599"/>
                    <a:gd name="T79" fmla="*/ 309 h 1285"/>
                    <a:gd name="T80" fmla="*/ 362 w 1599"/>
                    <a:gd name="T81" fmla="*/ 273 h 1285"/>
                    <a:gd name="T82" fmla="*/ 407 w 1599"/>
                    <a:gd name="T83" fmla="*/ 145 h 1285"/>
                    <a:gd name="T84" fmla="*/ 431 w 1599"/>
                    <a:gd name="T85" fmla="*/ 79 h 1285"/>
                    <a:gd name="T86" fmla="*/ 511 w 1599"/>
                    <a:gd name="T87" fmla="*/ 59 h 1285"/>
                    <a:gd name="T88" fmla="*/ 587 w 1599"/>
                    <a:gd name="T89" fmla="*/ 83 h 1285"/>
                    <a:gd name="T90" fmla="*/ 694 w 1599"/>
                    <a:gd name="T91" fmla="*/ 4 h 1285"/>
                    <a:gd name="T92" fmla="*/ 766 w 1599"/>
                    <a:gd name="T93" fmla="*/ 38 h 1285"/>
                    <a:gd name="T94" fmla="*/ 887 w 1599"/>
                    <a:gd name="T95" fmla="*/ 7 h 1285"/>
                    <a:gd name="T96" fmla="*/ 897 w 1599"/>
                    <a:gd name="T97" fmla="*/ 86 h 1285"/>
                    <a:gd name="T98" fmla="*/ 1025 w 1599"/>
                    <a:gd name="T99" fmla="*/ 97 h 1285"/>
                    <a:gd name="T100" fmla="*/ 1056 w 1599"/>
                    <a:gd name="T101" fmla="*/ 79 h 1285"/>
                    <a:gd name="T102" fmla="*/ 1122 w 1599"/>
                    <a:gd name="T103" fmla="*/ 173 h 1285"/>
                    <a:gd name="T104" fmla="*/ 1194 w 1599"/>
                    <a:gd name="T105" fmla="*/ 158 h 1285"/>
                    <a:gd name="T106" fmla="*/ 1258 w 1599"/>
                    <a:gd name="T107" fmla="*/ 115 h 1285"/>
                    <a:gd name="T108" fmla="*/ 1318 w 1599"/>
                    <a:gd name="T109" fmla="*/ 39 h 1285"/>
                    <a:gd name="T110" fmla="*/ 1377 w 1599"/>
                    <a:gd name="T111" fmla="*/ 12 h 1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99" h="1285">
                      <a:moveTo>
                        <a:pt x="1420" y="13"/>
                      </a:moveTo>
                      <a:lnTo>
                        <a:pt x="1410" y="20"/>
                      </a:lnTo>
                      <a:lnTo>
                        <a:pt x="1413" y="57"/>
                      </a:lnTo>
                      <a:lnTo>
                        <a:pt x="1436" y="87"/>
                      </a:lnTo>
                      <a:lnTo>
                        <a:pt x="1443" y="119"/>
                      </a:lnTo>
                      <a:lnTo>
                        <a:pt x="1507" y="200"/>
                      </a:lnTo>
                      <a:lnTo>
                        <a:pt x="1502" y="240"/>
                      </a:lnTo>
                      <a:lnTo>
                        <a:pt x="1487" y="242"/>
                      </a:lnTo>
                      <a:lnTo>
                        <a:pt x="1458" y="304"/>
                      </a:lnTo>
                      <a:lnTo>
                        <a:pt x="1440" y="315"/>
                      </a:lnTo>
                      <a:lnTo>
                        <a:pt x="1468" y="346"/>
                      </a:lnTo>
                      <a:lnTo>
                        <a:pt x="1432" y="406"/>
                      </a:lnTo>
                      <a:lnTo>
                        <a:pt x="1450" y="423"/>
                      </a:lnTo>
                      <a:lnTo>
                        <a:pt x="1407" y="535"/>
                      </a:lnTo>
                      <a:lnTo>
                        <a:pt x="1404" y="580"/>
                      </a:lnTo>
                      <a:lnTo>
                        <a:pt x="1456" y="594"/>
                      </a:lnTo>
                      <a:lnTo>
                        <a:pt x="1501" y="649"/>
                      </a:lnTo>
                      <a:lnTo>
                        <a:pt x="1539" y="669"/>
                      </a:lnTo>
                      <a:lnTo>
                        <a:pt x="1579" y="710"/>
                      </a:lnTo>
                      <a:lnTo>
                        <a:pt x="1599" y="760"/>
                      </a:lnTo>
                      <a:lnTo>
                        <a:pt x="1575" y="809"/>
                      </a:lnTo>
                      <a:lnTo>
                        <a:pt x="1561" y="896"/>
                      </a:lnTo>
                      <a:lnTo>
                        <a:pt x="1541" y="916"/>
                      </a:lnTo>
                      <a:lnTo>
                        <a:pt x="1537" y="949"/>
                      </a:lnTo>
                      <a:lnTo>
                        <a:pt x="1470" y="960"/>
                      </a:lnTo>
                      <a:lnTo>
                        <a:pt x="1473" y="991"/>
                      </a:lnTo>
                      <a:lnTo>
                        <a:pt x="1439" y="1032"/>
                      </a:lnTo>
                      <a:lnTo>
                        <a:pt x="1444" y="1066"/>
                      </a:lnTo>
                      <a:lnTo>
                        <a:pt x="1429" y="1092"/>
                      </a:lnTo>
                      <a:lnTo>
                        <a:pt x="1397" y="1114"/>
                      </a:lnTo>
                      <a:lnTo>
                        <a:pt x="1384" y="1097"/>
                      </a:lnTo>
                      <a:lnTo>
                        <a:pt x="1352" y="1096"/>
                      </a:lnTo>
                      <a:lnTo>
                        <a:pt x="1342" y="1109"/>
                      </a:lnTo>
                      <a:lnTo>
                        <a:pt x="1289" y="1117"/>
                      </a:lnTo>
                      <a:lnTo>
                        <a:pt x="1281" y="1136"/>
                      </a:lnTo>
                      <a:lnTo>
                        <a:pt x="1256" y="1146"/>
                      </a:lnTo>
                      <a:lnTo>
                        <a:pt x="1125" y="1040"/>
                      </a:lnTo>
                      <a:lnTo>
                        <a:pt x="1087" y="1078"/>
                      </a:lnTo>
                      <a:lnTo>
                        <a:pt x="1025" y="1102"/>
                      </a:lnTo>
                      <a:lnTo>
                        <a:pt x="1027" y="1131"/>
                      </a:lnTo>
                      <a:lnTo>
                        <a:pt x="1044" y="1158"/>
                      </a:lnTo>
                      <a:lnTo>
                        <a:pt x="1039" y="1174"/>
                      </a:lnTo>
                      <a:lnTo>
                        <a:pt x="1021" y="1157"/>
                      </a:lnTo>
                      <a:lnTo>
                        <a:pt x="982" y="1159"/>
                      </a:lnTo>
                      <a:lnTo>
                        <a:pt x="951" y="1137"/>
                      </a:lnTo>
                      <a:lnTo>
                        <a:pt x="883" y="1178"/>
                      </a:lnTo>
                      <a:lnTo>
                        <a:pt x="765" y="1146"/>
                      </a:lnTo>
                      <a:lnTo>
                        <a:pt x="741" y="1155"/>
                      </a:lnTo>
                      <a:lnTo>
                        <a:pt x="695" y="1120"/>
                      </a:lnTo>
                      <a:lnTo>
                        <a:pt x="591" y="1073"/>
                      </a:lnTo>
                      <a:lnTo>
                        <a:pt x="578" y="1089"/>
                      </a:lnTo>
                      <a:lnTo>
                        <a:pt x="565" y="1154"/>
                      </a:lnTo>
                      <a:lnTo>
                        <a:pt x="529" y="1163"/>
                      </a:lnTo>
                      <a:lnTo>
                        <a:pt x="465" y="1138"/>
                      </a:lnTo>
                      <a:lnTo>
                        <a:pt x="399" y="1148"/>
                      </a:lnTo>
                      <a:lnTo>
                        <a:pt x="302" y="1248"/>
                      </a:lnTo>
                      <a:lnTo>
                        <a:pt x="144" y="1285"/>
                      </a:lnTo>
                      <a:lnTo>
                        <a:pt x="48" y="1255"/>
                      </a:lnTo>
                      <a:lnTo>
                        <a:pt x="48" y="1255"/>
                      </a:lnTo>
                      <a:lnTo>
                        <a:pt x="49" y="1160"/>
                      </a:lnTo>
                      <a:lnTo>
                        <a:pt x="18" y="1145"/>
                      </a:lnTo>
                      <a:lnTo>
                        <a:pt x="0" y="1107"/>
                      </a:lnTo>
                      <a:lnTo>
                        <a:pt x="3" y="1065"/>
                      </a:lnTo>
                      <a:lnTo>
                        <a:pt x="29" y="1018"/>
                      </a:lnTo>
                      <a:lnTo>
                        <a:pt x="77" y="983"/>
                      </a:lnTo>
                      <a:lnTo>
                        <a:pt x="94" y="901"/>
                      </a:lnTo>
                      <a:lnTo>
                        <a:pt x="81" y="871"/>
                      </a:lnTo>
                      <a:lnTo>
                        <a:pt x="93" y="837"/>
                      </a:lnTo>
                      <a:lnTo>
                        <a:pt x="139" y="794"/>
                      </a:lnTo>
                      <a:lnTo>
                        <a:pt x="223" y="752"/>
                      </a:lnTo>
                      <a:lnTo>
                        <a:pt x="254" y="715"/>
                      </a:lnTo>
                      <a:lnTo>
                        <a:pt x="286" y="571"/>
                      </a:lnTo>
                      <a:lnTo>
                        <a:pt x="329" y="497"/>
                      </a:lnTo>
                      <a:lnTo>
                        <a:pt x="393" y="460"/>
                      </a:lnTo>
                      <a:lnTo>
                        <a:pt x="370" y="422"/>
                      </a:lnTo>
                      <a:lnTo>
                        <a:pt x="363" y="348"/>
                      </a:lnTo>
                      <a:lnTo>
                        <a:pt x="327" y="316"/>
                      </a:lnTo>
                      <a:lnTo>
                        <a:pt x="327" y="316"/>
                      </a:lnTo>
                      <a:lnTo>
                        <a:pt x="316" y="309"/>
                      </a:lnTo>
                      <a:lnTo>
                        <a:pt x="316" y="309"/>
                      </a:lnTo>
                      <a:lnTo>
                        <a:pt x="317" y="287"/>
                      </a:lnTo>
                      <a:lnTo>
                        <a:pt x="362" y="273"/>
                      </a:lnTo>
                      <a:lnTo>
                        <a:pt x="376" y="183"/>
                      </a:lnTo>
                      <a:lnTo>
                        <a:pt x="407" y="145"/>
                      </a:lnTo>
                      <a:lnTo>
                        <a:pt x="407" y="117"/>
                      </a:lnTo>
                      <a:lnTo>
                        <a:pt x="431" y="79"/>
                      </a:lnTo>
                      <a:lnTo>
                        <a:pt x="483" y="79"/>
                      </a:lnTo>
                      <a:lnTo>
                        <a:pt x="511" y="59"/>
                      </a:lnTo>
                      <a:lnTo>
                        <a:pt x="549" y="55"/>
                      </a:lnTo>
                      <a:lnTo>
                        <a:pt x="587" y="83"/>
                      </a:lnTo>
                      <a:lnTo>
                        <a:pt x="662" y="73"/>
                      </a:lnTo>
                      <a:lnTo>
                        <a:pt x="694" y="4"/>
                      </a:lnTo>
                      <a:lnTo>
                        <a:pt x="725" y="4"/>
                      </a:lnTo>
                      <a:lnTo>
                        <a:pt x="766" y="38"/>
                      </a:lnTo>
                      <a:lnTo>
                        <a:pt x="814" y="0"/>
                      </a:lnTo>
                      <a:lnTo>
                        <a:pt x="887" y="7"/>
                      </a:lnTo>
                      <a:lnTo>
                        <a:pt x="883" y="55"/>
                      </a:lnTo>
                      <a:lnTo>
                        <a:pt x="897" y="86"/>
                      </a:lnTo>
                      <a:lnTo>
                        <a:pt x="990" y="41"/>
                      </a:lnTo>
                      <a:lnTo>
                        <a:pt x="1025" y="97"/>
                      </a:lnTo>
                      <a:lnTo>
                        <a:pt x="1035" y="79"/>
                      </a:lnTo>
                      <a:lnTo>
                        <a:pt x="1056" y="79"/>
                      </a:lnTo>
                      <a:lnTo>
                        <a:pt x="1056" y="152"/>
                      </a:lnTo>
                      <a:lnTo>
                        <a:pt x="1122" y="173"/>
                      </a:lnTo>
                      <a:lnTo>
                        <a:pt x="1170" y="173"/>
                      </a:lnTo>
                      <a:lnTo>
                        <a:pt x="1194" y="158"/>
                      </a:lnTo>
                      <a:lnTo>
                        <a:pt x="1204" y="125"/>
                      </a:lnTo>
                      <a:lnTo>
                        <a:pt x="1258" y="115"/>
                      </a:lnTo>
                      <a:lnTo>
                        <a:pt x="1296" y="88"/>
                      </a:lnTo>
                      <a:lnTo>
                        <a:pt x="1318" y="39"/>
                      </a:lnTo>
                      <a:lnTo>
                        <a:pt x="1345" y="39"/>
                      </a:lnTo>
                      <a:lnTo>
                        <a:pt x="1377" y="12"/>
                      </a:lnTo>
                      <a:lnTo>
                        <a:pt x="1420" y="13"/>
                      </a:lnTo>
                      <a:close/>
                    </a:path>
                  </a:pathLst>
                </a:custGeom>
                <a:solidFill>
                  <a:srgbClr val="D34817"/>
                </a:solidFill>
                <a:ln w="31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sz="800" dirty="0">
                    <a:solidFill>
                      <a:prstClr val="black"/>
                    </a:solidFill>
                  </a:endParaRPr>
                </a:p>
              </p:txBody>
            </p:sp>
            <p:sp>
              <p:nvSpPr>
                <p:cNvPr id="291" name="Kosovski" descr="{&quot;Key&quot;:&quot;kosovski&quot;,&quot;Name&quot;:&quot;Kosovski&quot;,&quot;Value&quot;:1.0,&quot;Formula&quot;:&quot;&quot;,&quot;Text&quot;:&quot;&quot;,&quot;OfficeApplication&quot;:1,&quot;HasValue&quot;:true}">
                  <a:extLst>
                    <a:ext uri="{FF2B5EF4-FFF2-40B4-BE49-F238E27FC236}">
                      <a16:creationId xmlns:a16="http://schemas.microsoft.com/office/drawing/2014/main" id="{10AA7D80-7572-436D-8B68-4DD8A8381F3E}"/>
                    </a:ext>
                  </a:extLst>
                </p:cNvPr>
                <p:cNvSpPr>
                  <a:spLocks/>
                </p:cNvSpPr>
                <p:nvPr/>
              </p:nvSpPr>
              <p:spPr bwMode="auto">
                <a:xfrm>
                  <a:off x="6782" y="3212"/>
                  <a:ext cx="451" cy="861"/>
                </a:xfrm>
                <a:custGeom>
                  <a:avLst/>
                  <a:gdLst>
                    <a:gd name="T0" fmla="*/ 22 w 1186"/>
                    <a:gd name="T1" fmla="*/ 1040 h 2264"/>
                    <a:gd name="T2" fmla="*/ 170 w 1186"/>
                    <a:gd name="T3" fmla="*/ 942 h 2264"/>
                    <a:gd name="T4" fmla="*/ 286 w 1186"/>
                    <a:gd name="T5" fmla="*/ 919 h 2264"/>
                    <a:gd name="T6" fmla="*/ 389 w 1186"/>
                    <a:gd name="T7" fmla="*/ 978 h 2264"/>
                    <a:gd name="T8" fmla="*/ 491 w 1186"/>
                    <a:gd name="T9" fmla="*/ 768 h 2264"/>
                    <a:gd name="T10" fmla="*/ 567 w 1186"/>
                    <a:gd name="T11" fmla="*/ 652 h 2264"/>
                    <a:gd name="T12" fmla="*/ 509 w 1186"/>
                    <a:gd name="T13" fmla="*/ 384 h 2264"/>
                    <a:gd name="T14" fmla="*/ 398 w 1186"/>
                    <a:gd name="T15" fmla="*/ 165 h 2264"/>
                    <a:gd name="T16" fmla="*/ 359 w 1186"/>
                    <a:gd name="T17" fmla="*/ 30 h 2264"/>
                    <a:gd name="T18" fmla="*/ 389 w 1186"/>
                    <a:gd name="T19" fmla="*/ 11 h 2264"/>
                    <a:gd name="T20" fmla="*/ 567 w 1186"/>
                    <a:gd name="T21" fmla="*/ 39 h 2264"/>
                    <a:gd name="T22" fmla="*/ 644 w 1186"/>
                    <a:gd name="T23" fmla="*/ 80 h 2264"/>
                    <a:gd name="T24" fmla="*/ 709 w 1186"/>
                    <a:gd name="T25" fmla="*/ 299 h 2264"/>
                    <a:gd name="T26" fmla="*/ 788 w 1186"/>
                    <a:gd name="T27" fmla="*/ 378 h 2264"/>
                    <a:gd name="T28" fmla="*/ 832 w 1186"/>
                    <a:gd name="T29" fmla="*/ 496 h 2264"/>
                    <a:gd name="T30" fmla="*/ 979 w 1186"/>
                    <a:gd name="T31" fmla="*/ 614 h 2264"/>
                    <a:gd name="T32" fmla="*/ 1040 w 1186"/>
                    <a:gd name="T33" fmla="*/ 619 h 2264"/>
                    <a:gd name="T34" fmla="*/ 990 w 1186"/>
                    <a:gd name="T35" fmla="*/ 766 h 2264"/>
                    <a:gd name="T36" fmla="*/ 1185 w 1186"/>
                    <a:gd name="T37" fmla="*/ 871 h 2264"/>
                    <a:gd name="T38" fmla="*/ 1186 w 1186"/>
                    <a:gd name="T39" fmla="*/ 871 h 2264"/>
                    <a:gd name="T40" fmla="*/ 1041 w 1186"/>
                    <a:gd name="T41" fmla="*/ 951 h 2264"/>
                    <a:gd name="T42" fmla="*/ 1067 w 1186"/>
                    <a:gd name="T43" fmla="*/ 1103 h 2264"/>
                    <a:gd name="T44" fmla="*/ 942 w 1186"/>
                    <a:gd name="T45" fmla="*/ 1219 h 2264"/>
                    <a:gd name="T46" fmla="*/ 898 w 1186"/>
                    <a:gd name="T47" fmla="*/ 1375 h 2264"/>
                    <a:gd name="T48" fmla="*/ 835 w 1186"/>
                    <a:gd name="T49" fmla="*/ 1505 h 2264"/>
                    <a:gd name="T50" fmla="*/ 858 w 1186"/>
                    <a:gd name="T51" fmla="*/ 1598 h 2264"/>
                    <a:gd name="T52" fmla="*/ 791 w 1186"/>
                    <a:gd name="T53" fmla="*/ 1737 h 2264"/>
                    <a:gd name="T54" fmla="*/ 808 w 1186"/>
                    <a:gd name="T55" fmla="*/ 1848 h 2264"/>
                    <a:gd name="T56" fmla="*/ 862 w 1186"/>
                    <a:gd name="T57" fmla="*/ 1924 h 2264"/>
                    <a:gd name="T58" fmla="*/ 1002 w 1186"/>
                    <a:gd name="T59" fmla="*/ 1969 h 2264"/>
                    <a:gd name="T60" fmla="*/ 859 w 1186"/>
                    <a:gd name="T61" fmla="*/ 2223 h 2264"/>
                    <a:gd name="T62" fmla="*/ 730 w 1186"/>
                    <a:gd name="T63" fmla="*/ 2254 h 2264"/>
                    <a:gd name="T64" fmla="*/ 638 w 1186"/>
                    <a:gd name="T65" fmla="*/ 2061 h 2264"/>
                    <a:gd name="T66" fmla="*/ 496 w 1186"/>
                    <a:gd name="T67" fmla="*/ 2076 h 2264"/>
                    <a:gd name="T68" fmla="*/ 364 w 1186"/>
                    <a:gd name="T69" fmla="*/ 2180 h 2264"/>
                    <a:gd name="T70" fmla="*/ 219 w 1186"/>
                    <a:gd name="T71" fmla="*/ 2072 h 2264"/>
                    <a:gd name="T72" fmla="*/ 273 w 1186"/>
                    <a:gd name="T73" fmla="*/ 1929 h 2264"/>
                    <a:gd name="T74" fmla="*/ 362 w 1186"/>
                    <a:gd name="T75" fmla="*/ 1799 h 2264"/>
                    <a:gd name="T76" fmla="*/ 322 w 1186"/>
                    <a:gd name="T77" fmla="*/ 1616 h 2264"/>
                    <a:gd name="T78" fmla="*/ 255 w 1186"/>
                    <a:gd name="T79" fmla="*/ 1491 h 2264"/>
                    <a:gd name="T80" fmla="*/ 107 w 1186"/>
                    <a:gd name="T81" fmla="*/ 1362 h 2264"/>
                    <a:gd name="T82" fmla="*/ 58 w 1186"/>
                    <a:gd name="T83" fmla="*/ 1304 h 2264"/>
                    <a:gd name="T84" fmla="*/ 67 w 1186"/>
                    <a:gd name="T85" fmla="*/ 1192 h 2264"/>
                    <a:gd name="T86" fmla="*/ 0 w 1186"/>
                    <a:gd name="T87" fmla="*/ 1159 h 2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6" h="2264">
                      <a:moveTo>
                        <a:pt x="0" y="1159"/>
                      </a:moveTo>
                      <a:lnTo>
                        <a:pt x="13" y="1129"/>
                      </a:lnTo>
                      <a:lnTo>
                        <a:pt x="22" y="1040"/>
                      </a:lnTo>
                      <a:lnTo>
                        <a:pt x="98" y="1013"/>
                      </a:lnTo>
                      <a:lnTo>
                        <a:pt x="107" y="964"/>
                      </a:lnTo>
                      <a:lnTo>
                        <a:pt x="170" y="942"/>
                      </a:lnTo>
                      <a:lnTo>
                        <a:pt x="206" y="982"/>
                      </a:lnTo>
                      <a:lnTo>
                        <a:pt x="241" y="933"/>
                      </a:lnTo>
                      <a:lnTo>
                        <a:pt x="286" y="919"/>
                      </a:lnTo>
                      <a:lnTo>
                        <a:pt x="322" y="951"/>
                      </a:lnTo>
                      <a:lnTo>
                        <a:pt x="331" y="991"/>
                      </a:lnTo>
                      <a:lnTo>
                        <a:pt x="389" y="978"/>
                      </a:lnTo>
                      <a:lnTo>
                        <a:pt x="478" y="911"/>
                      </a:lnTo>
                      <a:lnTo>
                        <a:pt x="514" y="826"/>
                      </a:lnTo>
                      <a:lnTo>
                        <a:pt x="491" y="768"/>
                      </a:lnTo>
                      <a:lnTo>
                        <a:pt x="523" y="732"/>
                      </a:lnTo>
                      <a:lnTo>
                        <a:pt x="585" y="714"/>
                      </a:lnTo>
                      <a:lnTo>
                        <a:pt x="567" y="652"/>
                      </a:lnTo>
                      <a:lnTo>
                        <a:pt x="505" y="620"/>
                      </a:lnTo>
                      <a:lnTo>
                        <a:pt x="491" y="442"/>
                      </a:lnTo>
                      <a:lnTo>
                        <a:pt x="509" y="384"/>
                      </a:lnTo>
                      <a:lnTo>
                        <a:pt x="514" y="303"/>
                      </a:lnTo>
                      <a:lnTo>
                        <a:pt x="429" y="227"/>
                      </a:lnTo>
                      <a:lnTo>
                        <a:pt x="398" y="165"/>
                      </a:lnTo>
                      <a:lnTo>
                        <a:pt x="398" y="84"/>
                      </a:lnTo>
                      <a:lnTo>
                        <a:pt x="359" y="30"/>
                      </a:lnTo>
                      <a:lnTo>
                        <a:pt x="359" y="30"/>
                      </a:lnTo>
                      <a:lnTo>
                        <a:pt x="362" y="28"/>
                      </a:lnTo>
                      <a:lnTo>
                        <a:pt x="362" y="28"/>
                      </a:lnTo>
                      <a:lnTo>
                        <a:pt x="389" y="11"/>
                      </a:lnTo>
                      <a:lnTo>
                        <a:pt x="446" y="37"/>
                      </a:lnTo>
                      <a:lnTo>
                        <a:pt x="529" y="0"/>
                      </a:lnTo>
                      <a:lnTo>
                        <a:pt x="567" y="39"/>
                      </a:lnTo>
                      <a:lnTo>
                        <a:pt x="591" y="108"/>
                      </a:lnTo>
                      <a:lnTo>
                        <a:pt x="620" y="82"/>
                      </a:lnTo>
                      <a:lnTo>
                        <a:pt x="644" y="80"/>
                      </a:lnTo>
                      <a:lnTo>
                        <a:pt x="663" y="154"/>
                      </a:lnTo>
                      <a:lnTo>
                        <a:pt x="667" y="358"/>
                      </a:lnTo>
                      <a:lnTo>
                        <a:pt x="709" y="299"/>
                      </a:lnTo>
                      <a:lnTo>
                        <a:pt x="742" y="290"/>
                      </a:lnTo>
                      <a:lnTo>
                        <a:pt x="764" y="307"/>
                      </a:lnTo>
                      <a:lnTo>
                        <a:pt x="788" y="378"/>
                      </a:lnTo>
                      <a:lnTo>
                        <a:pt x="752" y="485"/>
                      </a:lnTo>
                      <a:lnTo>
                        <a:pt x="759" y="503"/>
                      </a:lnTo>
                      <a:lnTo>
                        <a:pt x="832" y="496"/>
                      </a:lnTo>
                      <a:lnTo>
                        <a:pt x="908" y="515"/>
                      </a:lnTo>
                      <a:lnTo>
                        <a:pt x="951" y="558"/>
                      </a:lnTo>
                      <a:lnTo>
                        <a:pt x="979" y="614"/>
                      </a:lnTo>
                      <a:lnTo>
                        <a:pt x="1028" y="602"/>
                      </a:lnTo>
                      <a:lnTo>
                        <a:pt x="1028" y="602"/>
                      </a:lnTo>
                      <a:lnTo>
                        <a:pt x="1040" y="619"/>
                      </a:lnTo>
                      <a:lnTo>
                        <a:pt x="1040" y="619"/>
                      </a:lnTo>
                      <a:lnTo>
                        <a:pt x="1029" y="697"/>
                      </a:lnTo>
                      <a:lnTo>
                        <a:pt x="990" y="766"/>
                      </a:lnTo>
                      <a:lnTo>
                        <a:pt x="996" y="825"/>
                      </a:lnTo>
                      <a:lnTo>
                        <a:pt x="1114" y="834"/>
                      </a:lnTo>
                      <a:lnTo>
                        <a:pt x="1185" y="871"/>
                      </a:lnTo>
                      <a:lnTo>
                        <a:pt x="1185" y="871"/>
                      </a:lnTo>
                      <a:lnTo>
                        <a:pt x="1186" y="871"/>
                      </a:lnTo>
                      <a:lnTo>
                        <a:pt x="1186" y="871"/>
                      </a:lnTo>
                      <a:lnTo>
                        <a:pt x="1152" y="960"/>
                      </a:lnTo>
                      <a:lnTo>
                        <a:pt x="1085" y="937"/>
                      </a:lnTo>
                      <a:lnTo>
                        <a:pt x="1041" y="951"/>
                      </a:lnTo>
                      <a:lnTo>
                        <a:pt x="1121" y="1027"/>
                      </a:lnTo>
                      <a:lnTo>
                        <a:pt x="1126" y="1103"/>
                      </a:lnTo>
                      <a:lnTo>
                        <a:pt x="1067" y="1103"/>
                      </a:lnTo>
                      <a:lnTo>
                        <a:pt x="992" y="1125"/>
                      </a:lnTo>
                      <a:lnTo>
                        <a:pt x="983" y="1165"/>
                      </a:lnTo>
                      <a:lnTo>
                        <a:pt x="942" y="1219"/>
                      </a:lnTo>
                      <a:lnTo>
                        <a:pt x="898" y="1237"/>
                      </a:lnTo>
                      <a:lnTo>
                        <a:pt x="831" y="1317"/>
                      </a:lnTo>
                      <a:lnTo>
                        <a:pt x="898" y="1375"/>
                      </a:lnTo>
                      <a:lnTo>
                        <a:pt x="875" y="1429"/>
                      </a:lnTo>
                      <a:lnTo>
                        <a:pt x="840" y="1442"/>
                      </a:lnTo>
                      <a:lnTo>
                        <a:pt x="835" y="1505"/>
                      </a:lnTo>
                      <a:lnTo>
                        <a:pt x="875" y="1545"/>
                      </a:lnTo>
                      <a:lnTo>
                        <a:pt x="889" y="1580"/>
                      </a:lnTo>
                      <a:lnTo>
                        <a:pt x="858" y="1598"/>
                      </a:lnTo>
                      <a:lnTo>
                        <a:pt x="880" y="1683"/>
                      </a:lnTo>
                      <a:lnTo>
                        <a:pt x="808" y="1714"/>
                      </a:lnTo>
                      <a:lnTo>
                        <a:pt x="791" y="1737"/>
                      </a:lnTo>
                      <a:lnTo>
                        <a:pt x="826" y="1746"/>
                      </a:lnTo>
                      <a:lnTo>
                        <a:pt x="826" y="1790"/>
                      </a:lnTo>
                      <a:lnTo>
                        <a:pt x="808" y="1848"/>
                      </a:lnTo>
                      <a:lnTo>
                        <a:pt x="844" y="1875"/>
                      </a:lnTo>
                      <a:lnTo>
                        <a:pt x="844" y="1906"/>
                      </a:lnTo>
                      <a:lnTo>
                        <a:pt x="862" y="1924"/>
                      </a:lnTo>
                      <a:lnTo>
                        <a:pt x="987" y="1947"/>
                      </a:lnTo>
                      <a:lnTo>
                        <a:pt x="1002" y="1969"/>
                      </a:lnTo>
                      <a:lnTo>
                        <a:pt x="1002" y="1969"/>
                      </a:lnTo>
                      <a:lnTo>
                        <a:pt x="935" y="2034"/>
                      </a:lnTo>
                      <a:lnTo>
                        <a:pt x="899" y="2099"/>
                      </a:lnTo>
                      <a:lnTo>
                        <a:pt x="859" y="2223"/>
                      </a:lnTo>
                      <a:lnTo>
                        <a:pt x="830" y="2257"/>
                      </a:lnTo>
                      <a:lnTo>
                        <a:pt x="798" y="2264"/>
                      </a:lnTo>
                      <a:lnTo>
                        <a:pt x="730" y="2254"/>
                      </a:lnTo>
                      <a:lnTo>
                        <a:pt x="698" y="2176"/>
                      </a:lnTo>
                      <a:lnTo>
                        <a:pt x="655" y="2133"/>
                      </a:lnTo>
                      <a:lnTo>
                        <a:pt x="638" y="2061"/>
                      </a:lnTo>
                      <a:lnTo>
                        <a:pt x="608" y="2036"/>
                      </a:lnTo>
                      <a:lnTo>
                        <a:pt x="557" y="2032"/>
                      </a:lnTo>
                      <a:lnTo>
                        <a:pt x="496" y="2076"/>
                      </a:lnTo>
                      <a:lnTo>
                        <a:pt x="471" y="2112"/>
                      </a:lnTo>
                      <a:lnTo>
                        <a:pt x="364" y="2180"/>
                      </a:lnTo>
                      <a:lnTo>
                        <a:pt x="364" y="2180"/>
                      </a:lnTo>
                      <a:lnTo>
                        <a:pt x="353" y="2112"/>
                      </a:lnTo>
                      <a:lnTo>
                        <a:pt x="281" y="2067"/>
                      </a:lnTo>
                      <a:lnTo>
                        <a:pt x="219" y="2072"/>
                      </a:lnTo>
                      <a:lnTo>
                        <a:pt x="179" y="2045"/>
                      </a:lnTo>
                      <a:lnTo>
                        <a:pt x="183" y="2009"/>
                      </a:lnTo>
                      <a:lnTo>
                        <a:pt x="273" y="1929"/>
                      </a:lnTo>
                      <a:lnTo>
                        <a:pt x="322" y="1911"/>
                      </a:lnTo>
                      <a:lnTo>
                        <a:pt x="357" y="1866"/>
                      </a:lnTo>
                      <a:lnTo>
                        <a:pt x="362" y="1799"/>
                      </a:lnTo>
                      <a:lnTo>
                        <a:pt x="331" y="1688"/>
                      </a:lnTo>
                      <a:lnTo>
                        <a:pt x="273" y="1661"/>
                      </a:lnTo>
                      <a:lnTo>
                        <a:pt x="322" y="1616"/>
                      </a:lnTo>
                      <a:lnTo>
                        <a:pt x="335" y="1567"/>
                      </a:lnTo>
                      <a:lnTo>
                        <a:pt x="290" y="1509"/>
                      </a:lnTo>
                      <a:lnTo>
                        <a:pt x="255" y="1491"/>
                      </a:lnTo>
                      <a:lnTo>
                        <a:pt x="241" y="1433"/>
                      </a:lnTo>
                      <a:lnTo>
                        <a:pt x="107" y="1362"/>
                      </a:lnTo>
                      <a:lnTo>
                        <a:pt x="107" y="1362"/>
                      </a:lnTo>
                      <a:lnTo>
                        <a:pt x="67" y="1362"/>
                      </a:lnTo>
                      <a:lnTo>
                        <a:pt x="67" y="1362"/>
                      </a:lnTo>
                      <a:lnTo>
                        <a:pt x="58" y="1304"/>
                      </a:lnTo>
                      <a:lnTo>
                        <a:pt x="76" y="1277"/>
                      </a:lnTo>
                      <a:lnTo>
                        <a:pt x="49" y="1228"/>
                      </a:lnTo>
                      <a:lnTo>
                        <a:pt x="67" y="1192"/>
                      </a:lnTo>
                      <a:lnTo>
                        <a:pt x="27" y="1170"/>
                      </a:lnTo>
                      <a:lnTo>
                        <a:pt x="27" y="1170"/>
                      </a:lnTo>
                      <a:lnTo>
                        <a:pt x="0" y="1159"/>
                      </a:lnTo>
                      <a:close/>
                    </a:path>
                  </a:pathLst>
                </a:custGeom>
                <a:solidFill>
                  <a:srgbClr val="D34817"/>
                </a:solidFill>
                <a:ln w="31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sz="800" dirty="0">
                    <a:solidFill>
                      <a:prstClr val="black"/>
                    </a:solidFill>
                  </a:endParaRPr>
                </a:p>
              </p:txBody>
            </p:sp>
            <p:sp>
              <p:nvSpPr>
                <p:cNvPr id="292" name="Pećki" descr="{&quot;Key&quot;:&quot;pećki&quot;,&quot;Name&quot;:&quot;Pećki&quot;,&quot;Value&quot;:1.0,&quot;Formula&quot;:&quot;&quot;,&quot;Text&quot;:&quot;&quot;,&quot;OfficeApplication&quot;:1,&quot;HasValue&quot;:true}">
                  <a:extLst>
                    <a:ext uri="{FF2B5EF4-FFF2-40B4-BE49-F238E27FC236}">
                      <a16:creationId xmlns:a16="http://schemas.microsoft.com/office/drawing/2014/main" id="{4CC4F460-9372-4F8F-9D62-3D030D7310D5}"/>
                    </a:ext>
                  </a:extLst>
                </p:cNvPr>
                <p:cNvSpPr>
                  <a:spLocks/>
                </p:cNvSpPr>
                <p:nvPr/>
              </p:nvSpPr>
              <p:spPr bwMode="auto">
                <a:xfrm>
                  <a:off x="6337" y="3414"/>
                  <a:ext cx="474" cy="553"/>
                </a:xfrm>
                <a:custGeom>
                  <a:avLst/>
                  <a:gdLst>
                    <a:gd name="T0" fmla="*/ 1212 w 1248"/>
                    <a:gd name="T1" fmla="*/ 831 h 1455"/>
                    <a:gd name="T2" fmla="*/ 1168 w 1248"/>
                    <a:gd name="T3" fmla="*/ 857 h 1455"/>
                    <a:gd name="T4" fmla="*/ 1052 w 1248"/>
                    <a:gd name="T5" fmla="*/ 781 h 1455"/>
                    <a:gd name="T6" fmla="*/ 971 w 1248"/>
                    <a:gd name="T7" fmla="*/ 817 h 1455"/>
                    <a:gd name="T8" fmla="*/ 770 w 1248"/>
                    <a:gd name="T9" fmla="*/ 880 h 1455"/>
                    <a:gd name="T10" fmla="*/ 779 w 1248"/>
                    <a:gd name="T11" fmla="*/ 1152 h 1455"/>
                    <a:gd name="T12" fmla="*/ 926 w 1248"/>
                    <a:gd name="T13" fmla="*/ 1241 h 1455"/>
                    <a:gd name="T14" fmla="*/ 824 w 1248"/>
                    <a:gd name="T15" fmla="*/ 1317 h 1455"/>
                    <a:gd name="T16" fmla="*/ 736 w 1248"/>
                    <a:gd name="T17" fmla="*/ 1455 h 1455"/>
                    <a:gd name="T18" fmla="*/ 730 w 1248"/>
                    <a:gd name="T19" fmla="*/ 1431 h 1455"/>
                    <a:gd name="T20" fmla="*/ 580 w 1248"/>
                    <a:gd name="T21" fmla="*/ 1334 h 1455"/>
                    <a:gd name="T22" fmla="*/ 497 w 1248"/>
                    <a:gd name="T23" fmla="*/ 1282 h 1455"/>
                    <a:gd name="T24" fmla="*/ 472 w 1248"/>
                    <a:gd name="T25" fmla="*/ 1241 h 1455"/>
                    <a:gd name="T26" fmla="*/ 422 w 1248"/>
                    <a:gd name="T27" fmla="*/ 1268 h 1455"/>
                    <a:gd name="T28" fmla="*/ 342 w 1248"/>
                    <a:gd name="T29" fmla="*/ 1261 h 1455"/>
                    <a:gd name="T30" fmla="*/ 323 w 1248"/>
                    <a:gd name="T31" fmla="*/ 1225 h 1455"/>
                    <a:gd name="T32" fmla="*/ 319 w 1248"/>
                    <a:gd name="T33" fmla="*/ 1187 h 1455"/>
                    <a:gd name="T34" fmla="*/ 312 w 1248"/>
                    <a:gd name="T35" fmla="*/ 1128 h 1455"/>
                    <a:gd name="T36" fmla="*/ 291 w 1248"/>
                    <a:gd name="T37" fmla="*/ 1046 h 1455"/>
                    <a:gd name="T38" fmla="*/ 236 w 1248"/>
                    <a:gd name="T39" fmla="*/ 968 h 1455"/>
                    <a:gd name="T40" fmla="*/ 220 w 1248"/>
                    <a:gd name="T41" fmla="*/ 920 h 1455"/>
                    <a:gd name="T42" fmla="*/ 87 w 1248"/>
                    <a:gd name="T43" fmla="*/ 792 h 1455"/>
                    <a:gd name="T44" fmla="*/ 43 w 1248"/>
                    <a:gd name="T45" fmla="*/ 743 h 1455"/>
                    <a:gd name="T46" fmla="*/ 60 w 1248"/>
                    <a:gd name="T47" fmla="*/ 601 h 1455"/>
                    <a:gd name="T48" fmla="*/ 95 w 1248"/>
                    <a:gd name="T49" fmla="*/ 432 h 1455"/>
                    <a:gd name="T50" fmla="*/ 0 w 1248"/>
                    <a:gd name="T51" fmla="*/ 322 h 1455"/>
                    <a:gd name="T52" fmla="*/ 191 w 1248"/>
                    <a:gd name="T53" fmla="*/ 303 h 1455"/>
                    <a:gd name="T54" fmla="*/ 345 w 1248"/>
                    <a:gd name="T55" fmla="*/ 305 h 1455"/>
                    <a:gd name="T56" fmla="*/ 388 w 1248"/>
                    <a:gd name="T57" fmla="*/ 191 h 1455"/>
                    <a:gd name="T58" fmla="*/ 461 w 1248"/>
                    <a:gd name="T59" fmla="*/ 126 h 1455"/>
                    <a:gd name="T60" fmla="*/ 505 w 1248"/>
                    <a:gd name="T61" fmla="*/ 132 h 1455"/>
                    <a:gd name="T62" fmla="*/ 769 w 1248"/>
                    <a:gd name="T63" fmla="*/ 80 h 1455"/>
                    <a:gd name="T64" fmla="*/ 788 w 1248"/>
                    <a:gd name="T65" fmla="*/ 48 h 1455"/>
                    <a:gd name="T66" fmla="*/ 794 w 1248"/>
                    <a:gd name="T67" fmla="*/ 34 h 1455"/>
                    <a:gd name="T68" fmla="*/ 868 w 1248"/>
                    <a:gd name="T69" fmla="*/ 0 h 1455"/>
                    <a:gd name="T70" fmla="*/ 998 w 1248"/>
                    <a:gd name="T71" fmla="*/ 138 h 1455"/>
                    <a:gd name="T72" fmla="*/ 958 w 1248"/>
                    <a:gd name="T73" fmla="*/ 268 h 1455"/>
                    <a:gd name="T74" fmla="*/ 985 w 1248"/>
                    <a:gd name="T75" fmla="*/ 366 h 1455"/>
                    <a:gd name="T76" fmla="*/ 953 w 1248"/>
                    <a:gd name="T77" fmla="*/ 415 h 1455"/>
                    <a:gd name="T78" fmla="*/ 993 w 1248"/>
                    <a:gd name="T79" fmla="*/ 491 h 1455"/>
                    <a:gd name="T80" fmla="*/ 1056 w 1248"/>
                    <a:gd name="T81" fmla="*/ 464 h 1455"/>
                    <a:gd name="T82" fmla="*/ 1105 w 1248"/>
                    <a:gd name="T83" fmla="*/ 576 h 1455"/>
                    <a:gd name="T84" fmla="*/ 1154 w 1248"/>
                    <a:gd name="T85" fmla="*/ 621 h 1455"/>
                    <a:gd name="T86" fmla="*/ 1199 w 1248"/>
                    <a:gd name="T87" fmla="*/ 639 h 1455"/>
                    <a:gd name="T88" fmla="*/ 1239 w 1248"/>
                    <a:gd name="T89" fmla="*/ 661 h 1455"/>
                    <a:gd name="T90" fmla="*/ 1248 w 1248"/>
                    <a:gd name="T91" fmla="*/ 746 h 1455"/>
                    <a:gd name="T92" fmla="*/ 1239 w 1248"/>
                    <a:gd name="T93" fmla="*/ 831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48" h="1455">
                      <a:moveTo>
                        <a:pt x="1239" y="831"/>
                      </a:moveTo>
                      <a:lnTo>
                        <a:pt x="1212" y="831"/>
                      </a:lnTo>
                      <a:lnTo>
                        <a:pt x="1212" y="831"/>
                      </a:lnTo>
                      <a:lnTo>
                        <a:pt x="1168" y="857"/>
                      </a:lnTo>
                      <a:lnTo>
                        <a:pt x="1101" y="862"/>
                      </a:lnTo>
                      <a:lnTo>
                        <a:pt x="1052" y="781"/>
                      </a:lnTo>
                      <a:lnTo>
                        <a:pt x="1025" y="773"/>
                      </a:lnTo>
                      <a:lnTo>
                        <a:pt x="971" y="817"/>
                      </a:lnTo>
                      <a:lnTo>
                        <a:pt x="851" y="808"/>
                      </a:lnTo>
                      <a:lnTo>
                        <a:pt x="770" y="880"/>
                      </a:lnTo>
                      <a:lnTo>
                        <a:pt x="788" y="1032"/>
                      </a:lnTo>
                      <a:lnTo>
                        <a:pt x="779" y="1152"/>
                      </a:lnTo>
                      <a:lnTo>
                        <a:pt x="833" y="1201"/>
                      </a:lnTo>
                      <a:lnTo>
                        <a:pt x="926" y="1241"/>
                      </a:lnTo>
                      <a:lnTo>
                        <a:pt x="877" y="1255"/>
                      </a:lnTo>
                      <a:lnTo>
                        <a:pt x="824" y="1317"/>
                      </a:lnTo>
                      <a:lnTo>
                        <a:pt x="766" y="1362"/>
                      </a:lnTo>
                      <a:lnTo>
                        <a:pt x="736" y="1455"/>
                      </a:lnTo>
                      <a:lnTo>
                        <a:pt x="736" y="1455"/>
                      </a:lnTo>
                      <a:lnTo>
                        <a:pt x="730" y="1431"/>
                      </a:lnTo>
                      <a:lnTo>
                        <a:pt x="667" y="1364"/>
                      </a:lnTo>
                      <a:lnTo>
                        <a:pt x="580" y="1334"/>
                      </a:lnTo>
                      <a:lnTo>
                        <a:pt x="563" y="1306"/>
                      </a:lnTo>
                      <a:lnTo>
                        <a:pt x="497" y="1282"/>
                      </a:lnTo>
                      <a:lnTo>
                        <a:pt x="499" y="1267"/>
                      </a:lnTo>
                      <a:lnTo>
                        <a:pt x="472" y="1241"/>
                      </a:lnTo>
                      <a:lnTo>
                        <a:pt x="452" y="1242"/>
                      </a:lnTo>
                      <a:lnTo>
                        <a:pt x="422" y="1268"/>
                      </a:lnTo>
                      <a:lnTo>
                        <a:pt x="395" y="1249"/>
                      </a:lnTo>
                      <a:lnTo>
                        <a:pt x="342" y="1261"/>
                      </a:lnTo>
                      <a:lnTo>
                        <a:pt x="320" y="1248"/>
                      </a:lnTo>
                      <a:lnTo>
                        <a:pt x="323" y="1225"/>
                      </a:lnTo>
                      <a:lnTo>
                        <a:pt x="307" y="1197"/>
                      </a:lnTo>
                      <a:lnTo>
                        <a:pt x="319" y="1187"/>
                      </a:lnTo>
                      <a:lnTo>
                        <a:pt x="321" y="1151"/>
                      </a:lnTo>
                      <a:lnTo>
                        <a:pt x="312" y="1128"/>
                      </a:lnTo>
                      <a:lnTo>
                        <a:pt x="262" y="1082"/>
                      </a:lnTo>
                      <a:lnTo>
                        <a:pt x="291" y="1046"/>
                      </a:lnTo>
                      <a:lnTo>
                        <a:pt x="280" y="1007"/>
                      </a:lnTo>
                      <a:lnTo>
                        <a:pt x="236" y="968"/>
                      </a:lnTo>
                      <a:lnTo>
                        <a:pt x="244" y="945"/>
                      </a:lnTo>
                      <a:lnTo>
                        <a:pt x="220" y="920"/>
                      </a:lnTo>
                      <a:lnTo>
                        <a:pt x="193" y="850"/>
                      </a:lnTo>
                      <a:lnTo>
                        <a:pt x="87" y="792"/>
                      </a:lnTo>
                      <a:lnTo>
                        <a:pt x="66" y="753"/>
                      </a:lnTo>
                      <a:lnTo>
                        <a:pt x="43" y="743"/>
                      </a:lnTo>
                      <a:lnTo>
                        <a:pt x="68" y="672"/>
                      </a:lnTo>
                      <a:lnTo>
                        <a:pt x="60" y="601"/>
                      </a:lnTo>
                      <a:lnTo>
                        <a:pt x="150" y="502"/>
                      </a:lnTo>
                      <a:lnTo>
                        <a:pt x="95" y="432"/>
                      </a:lnTo>
                      <a:lnTo>
                        <a:pt x="25" y="391"/>
                      </a:lnTo>
                      <a:lnTo>
                        <a:pt x="0" y="322"/>
                      </a:lnTo>
                      <a:lnTo>
                        <a:pt x="31" y="255"/>
                      </a:lnTo>
                      <a:lnTo>
                        <a:pt x="191" y="303"/>
                      </a:lnTo>
                      <a:lnTo>
                        <a:pt x="328" y="313"/>
                      </a:lnTo>
                      <a:lnTo>
                        <a:pt x="345" y="305"/>
                      </a:lnTo>
                      <a:lnTo>
                        <a:pt x="401" y="232"/>
                      </a:lnTo>
                      <a:lnTo>
                        <a:pt x="388" y="191"/>
                      </a:lnTo>
                      <a:lnTo>
                        <a:pt x="397" y="174"/>
                      </a:lnTo>
                      <a:lnTo>
                        <a:pt x="461" y="126"/>
                      </a:lnTo>
                      <a:lnTo>
                        <a:pt x="505" y="132"/>
                      </a:lnTo>
                      <a:lnTo>
                        <a:pt x="505" y="132"/>
                      </a:lnTo>
                      <a:lnTo>
                        <a:pt x="743" y="95"/>
                      </a:lnTo>
                      <a:lnTo>
                        <a:pt x="769" y="80"/>
                      </a:lnTo>
                      <a:lnTo>
                        <a:pt x="788" y="48"/>
                      </a:lnTo>
                      <a:lnTo>
                        <a:pt x="788" y="48"/>
                      </a:lnTo>
                      <a:lnTo>
                        <a:pt x="794" y="34"/>
                      </a:lnTo>
                      <a:lnTo>
                        <a:pt x="794" y="34"/>
                      </a:lnTo>
                      <a:lnTo>
                        <a:pt x="824" y="40"/>
                      </a:lnTo>
                      <a:lnTo>
                        <a:pt x="868" y="0"/>
                      </a:lnTo>
                      <a:lnTo>
                        <a:pt x="935" y="27"/>
                      </a:lnTo>
                      <a:lnTo>
                        <a:pt x="998" y="138"/>
                      </a:lnTo>
                      <a:lnTo>
                        <a:pt x="993" y="237"/>
                      </a:lnTo>
                      <a:lnTo>
                        <a:pt x="958" y="268"/>
                      </a:lnTo>
                      <a:lnTo>
                        <a:pt x="985" y="286"/>
                      </a:lnTo>
                      <a:lnTo>
                        <a:pt x="985" y="366"/>
                      </a:lnTo>
                      <a:lnTo>
                        <a:pt x="944" y="375"/>
                      </a:lnTo>
                      <a:lnTo>
                        <a:pt x="953" y="415"/>
                      </a:lnTo>
                      <a:lnTo>
                        <a:pt x="980" y="433"/>
                      </a:lnTo>
                      <a:lnTo>
                        <a:pt x="993" y="491"/>
                      </a:lnTo>
                      <a:lnTo>
                        <a:pt x="1029" y="496"/>
                      </a:lnTo>
                      <a:lnTo>
                        <a:pt x="1056" y="464"/>
                      </a:lnTo>
                      <a:lnTo>
                        <a:pt x="1074" y="469"/>
                      </a:lnTo>
                      <a:lnTo>
                        <a:pt x="1105" y="576"/>
                      </a:lnTo>
                      <a:lnTo>
                        <a:pt x="1127" y="585"/>
                      </a:lnTo>
                      <a:lnTo>
                        <a:pt x="1154" y="621"/>
                      </a:lnTo>
                      <a:lnTo>
                        <a:pt x="1154" y="621"/>
                      </a:lnTo>
                      <a:lnTo>
                        <a:pt x="1199" y="639"/>
                      </a:lnTo>
                      <a:lnTo>
                        <a:pt x="1199" y="639"/>
                      </a:lnTo>
                      <a:lnTo>
                        <a:pt x="1239" y="661"/>
                      </a:lnTo>
                      <a:lnTo>
                        <a:pt x="1221" y="697"/>
                      </a:lnTo>
                      <a:lnTo>
                        <a:pt x="1248" y="746"/>
                      </a:lnTo>
                      <a:lnTo>
                        <a:pt x="1230" y="773"/>
                      </a:lnTo>
                      <a:lnTo>
                        <a:pt x="1239" y="831"/>
                      </a:lnTo>
                      <a:close/>
                    </a:path>
                  </a:pathLst>
                </a:custGeom>
                <a:solidFill>
                  <a:srgbClr val="D34817"/>
                </a:solidFill>
                <a:ln w="31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sz="800" dirty="0">
                    <a:solidFill>
                      <a:prstClr val="black"/>
                    </a:solidFill>
                  </a:endParaRPr>
                </a:p>
              </p:txBody>
            </p:sp>
            <p:sp>
              <p:nvSpPr>
                <p:cNvPr id="293" name="Prizrenski" descr="{&quot;Key&quot;:&quot;prizrenski&quot;,&quot;Name&quot;:&quot;Prizrenski&quot;,&quot;Value&quot;:1.0,&quot;Formula&quot;:&quot;&quot;,&quot;Text&quot;:&quot;&quot;,&quot;OfficeApplication&quot;:1,&quot;HasValue&quot;:true}">
                  <a:extLst>
                    <a:ext uri="{FF2B5EF4-FFF2-40B4-BE49-F238E27FC236}">
                      <a16:creationId xmlns:a16="http://schemas.microsoft.com/office/drawing/2014/main" id="{4B32F4DA-49B4-41F2-B13D-9C1E9DF74ACA}"/>
                    </a:ext>
                  </a:extLst>
                </p:cNvPr>
                <p:cNvSpPr>
                  <a:spLocks/>
                </p:cNvSpPr>
                <p:nvPr/>
              </p:nvSpPr>
              <p:spPr bwMode="auto">
                <a:xfrm>
                  <a:off x="6616" y="3708"/>
                  <a:ext cx="305" cy="627"/>
                </a:xfrm>
                <a:custGeom>
                  <a:avLst/>
                  <a:gdLst>
                    <a:gd name="T0" fmla="*/ 719 w 800"/>
                    <a:gd name="T1" fmla="*/ 902 h 1650"/>
                    <a:gd name="T2" fmla="*/ 595 w 800"/>
                    <a:gd name="T3" fmla="*/ 974 h 1650"/>
                    <a:gd name="T4" fmla="*/ 485 w 800"/>
                    <a:gd name="T5" fmla="*/ 1014 h 1650"/>
                    <a:gd name="T6" fmla="*/ 424 w 800"/>
                    <a:gd name="T7" fmla="*/ 1226 h 1650"/>
                    <a:gd name="T8" fmla="*/ 440 w 800"/>
                    <a:gd name="T9" fmla="*/ 1321 h 1650"/>
                    <a:gd name="T10" fmla="*/ 389 w 800"/>
                    <a:gd name="T11" fmla="*/ 1448 h 1650"/>
                    <a:gd name="T12" fmla="*/ 210 w 800"/>
                    <a:gd name="T13" fmla="*/ 1637 h 1650"/>
                    <a:gd name="T14" fmla="*/ 166 w 800"/>
                    <a:gd name="T15" fmla="*/ 1641 h 1650"/>
                    <a:gd name="T16" fmla="*/ 97 w 800"/>
                    <a:gd name="T17" fmla="*/ 1562 h 1650"/>
                    <a:gd name="T18" fmla="*/ 117 w 800"/>
                    <a:gd name="T19" fmla="*/ 1453 h 1650"/>
                    <a:gd name="T20" fmla="*/ 123 w 800"/>
                    <a:gd name="T21" fmla="*/ 1365 h 1650"/>
                    <a:gd name="T22" fmla="*/ 200 w 800"/>
                    <a:gd name="T23" fmla="*/ 1235 h 1650"/>
                    <a:gd name="T24" fmla="*/ 151 w 800"/>
                    <a:gd name="T25" fmla="*/ 1090 h 1650"/>
                    <a:gd name="T26" fmla="*/ 87 w 800"/>
                    <a:gd name="T27" fmla="*/ 1003 h 1650"/>
                    <a:gd name="T28" fmla="*/ 97 w 800"/>
                    <a:gd name="T29" fmla="*/ 947 h 1650"/>
                    <a:gd name="T30" fmla="*/ 91 w 800"/>
                    <a:gd name="T31" fmla="*/ 863 h 1650"/>
                    <a:gd name="T32" fmla="*/ 37 w 800"/>
                    <a:gd name="T33" fmla="*/ 720 h 1650"/>
                    <a:gd name="T34" fmla="*/ 0 w 800"/>
                    <a:gd name="T35" fmla="*/ 682 h 1650"/>
                    <a:gd name="T36" fmla="*/ 88 w 800"/>
                    <a:gd name="T37" fmla="*/ 544 h 1650"/>
                    <a:gd name="T38" fmla="*/ 190 w 800"/>
                    <a:gd name="T39" fmla="*/ 468 h 1650"/>
                    <a:gd name="T40" fmla="*/ 43 w 800"/>
                    <a:gd name="T41" fmla="*/ 379 h 1650"/>
                    <a:gd name="T42" fmla="*/ 34 w 800"/>
                    <a:gd name="T43" fmla="*/ 107 h 1650"/>
                    <a:gd name="T44" fmla="*/ 235 w 800"/>
                    <a:gd name="T45" fmla="*/ 44 h 1650"/>
                    <a:gd name="T46" fmla="*/ 316 w 800"/>
                    <a:gd name="T47" fmla="*/ 8 h 1650"/>
                    <a:gd name="T48" fmla="*/ 432 w 800"/>
                    <a:gd name="T49" fmla="*/ 84 h 1650"/>
                    <a:gd name="T50" fmla="*/ 476 w 800"/>
                    <a:gd name="T51" fmla="*/ 58 h 1650"/>
                    <a:gd name="T52" fmla="*/ 543 w 800"/>
                    <a:gd name="T53" fmla="*/ 58 h 1650"/>
                    <a:gd name="T54" fmla="*/ 691 w 800"/>
                    <a:gd name="T55" fmla="*/ 187 h 1650"/>
                    <a:gd name="T56" fmla="*/ 771 w 800"/>
                    <a:gd name="T57" fmla="*/ 263 h 1650"/>
                    <a:gd name="T58" fmla="*/ 709 w 800"/>
                    <a:gd name="T59" fmla="*/ 357 h 1650"/>
                    <a:gd name="T60" fmla="*/ 798 w 800"/>
                    <a:gd name="T61" fmla="*/ 495 h 1650"/>
                    <a:gd name="T62" fmla="*/ 758 w 800"/>
                    <a:gd name="T63" fmla="*/ 607 h 1650"/>
                    <a:gd name="T64" fmla="*/ 650 w 800"/>
                    <a:gd name="T65" fmla="*/ 674 h 1650"/>
                    <a:gd name="T66" fmla="*/ 615 w 800"/>
                    <a:gd name="T67" fmla="*/ 741 h 1650"/>
                    <a:gd name="T68" fmla="*/ 717 w 800"/>
                    <a:gd name="T69" fmla="*/ 763 h 1650"/>
                    <a:gd name="T70" fmla="*/ 800 w 800"/>
                    <a:gd name="T71" fmla="*/ 876 h 1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00" h="1650">
                      <a:moveTo>
                        <a:pt x="800" y="876"/>
                      </a:moveTo>
                      <a:lnTo>
                        <a:pt x="719" y="902"/>
                      </a:lnTo>
                      <a:lnTo>
                        <a:pt x="652" y="973"/>
                      </a:lnTo>
                      <a:lnTo>
                        <a:pt x="595" y="974"/>
                      </a:lnTo>
                      <a:lnTo>
                        <a:pt x="559" y="995"/>
                      </a:lnTo>
                      <a:lnTo>
                        <a:pt x="485" y="1014"/>
                      </a:lnTo>
                      <a:lnTo>
                        <a:pt x="419" y="1124"/>
                      </a:lnTo>
                      <a:lnTo>
                        <a:pt x="424" y="1226"/>
                      </a:lnTo>
                      <a:lnTo>
                        <a:pt x="445" y="1276"/>
                      </a:lnTo>
                      <a:lnTo>
                        <a:pt x="440" y="1321"/>
                      </a:lnTo>
                      <a:lnTo>
                        <a:pt x="464" y="1366"/>
                      </a:lnTo>
                      <a:lnTo>
                        <a:pt x="389" y="1448"/>
                      </a:lnTo>
                      <a:lnTo>
                        <a:pt x="282" y="1513"/>
                      </a:lnTo>
                      <a:lnTo>
                        <a:pt x="210" y="1637"/>
                      </a:lnTo>
                      <a:lnTo>
                        <a:pt x="191" y="1650"/>
                      </a:lnTo>
                      <a:lnTo>
                        <a:pt x="166" y="1641"/>
                      </a:lnTo>
                      <a:lnTo>
                        <a:pt x="125" y="1649"/>
                      </a:lnTo>
                      <a:lnTo>
                        <a:pt x="97" y="1562"/>
                      </a:lnTo>
                      <a:lnTo>
                        <a:pt x="97" y="1469"/>
                      </a:lnTo>
                      <a:lnTo>
                        <a:pt x="117" y="1453"/>
                      </a:lnTo>
                      <a:lnTo>
                        <a:pt x="151" y="1449"/>
                      </a:lnTo>
                      <a:lnTo>
                        <a:pt x="123" y="1365"/>
                      </a:lnTo>
                      <a:lnTo>
                        <a:pt x="192" y="1312"/>
                      </a:lnTo>
                      <a:lnTo>
                        <a:pt x="200" y="1235"/>
                      </a:lnTo>
                      <a:lnTo>
                        <a:pt x="179" y="1207"/>
                      </a:lnTo>
                      <a:lnTo>
                        <a:pt x="151" y="1090"/>
                      </a:lnTo>
                      <a:lnTo>
                        <a:pt x="112" y="1052"/>
                      </a:lnTo>
                      <a:lnTo>
                        <a:pt x="87" y="1003"/>
                      </a:lnTo>
                      <a:lnTo>
                        <a:pt x="105" y="970"/>
                      </a:lnTo>
                      <a:lnTo>
                        <a:pt x="97" y="947"/>
                      </a:lnTo>
                      <a:lnTo>
                        <a:pt x="107" y="916"/>
                      </a:lnTo>
                      <a:lnTo>
                        <a:pt x="91" y="863"/>
                      </a:lnTo>
                      <a:lnTo>
                        <a:pt x="68" y="833"/>
                      </a:lnTo>
                      <a:lnTo>
                        <a:pt x="37" y="720"/>
                      </a:lnTo>
                      <a:lnTo>
                        <a:pt x="0" y="682"/>
                      </a:lnTo>
                      <a:lnTo>
                        <a:pt x="0" y="682"/>
                      </a:lnTo>
                      <a:lnTo>
                        <a:pt x="30" y="589"/>
                      </a:lnTo>
                      <a:lnTo>
                        <a:pt x="88" y="544"/>
                      </a:lnTo>
                      <a:lnTo>
                        <a:pt x="141" y="482"/>
                      </a:lnTo>
                      <a:lnTo>
                        <a:pt x="190" y="468"/>
                      </a:lnTo>
                      <a:lnTo>
                        <a:pt x="97" y="428"/>
                      </a:lnTo>
                      <a:lnTo>
                        <a:pt x="43" y="379"/>
                      </a:lnTo>
                      <a:lnTo>
                        <a:pt x="52" y="259"/>
                      </a:lnTo>
                      <a:lnTo>
                        <a:pt x="34" y="107"/>
                      </a:lnTo>
                      <a:lnTo>
                        <a:pt x="115" y="35"/>
                      </a:lnTo>
                      <a:lnTo>
                        <a:pt x="235" y="44"/>
                      </a:lnTo>
                      <a:lnTo>
                        <a:pt x="289" y="0"/>
                      </a:lnTo>
                      <a:lnTo>
                        <a:pt x="316" y="8"/>
                      </a:lnTo>
                      <a:lnTo>
                        <a:pt x="365" y="89"/>
                      </a:lnTo>
                      <a:lnTo>
                        <a:pt x="432" y="84"/>
                      </a:lnTo>
                      <a:lnTo>
                        <a:pt x="476" y="58"/>
                      </a:lnTo>
                      <a:lnTo>
                        <a:pt x="476" y="58"/>
                      </a:lnTo>
                      <a:lnTo>
                        <a:pt x="543" y="58"/>
                      </a:lnTo>
                      <a:lnTo>
                        <a:pt x="543" y="58"/>
                      </a:lnTo>
                      <a:lnTo>
                        <a:pt x="677" y="129"/>
                      </a:lnTo>
                      <a:lnTo>
                        <a:pt x="691" y="187"/>
                      </a:lnTo>
                      <a:lnTo>
                        <a:pt x="726" y="205"/>
                      </a:lnTo>
                      <a:lnTo>
                        <a:pt x="771" y="263"/>
                      </a:lnTo>
                      <a:lnTo>
                        <a:pt x="758" y="312"/>
                      </a:lnTo>
                      <a:lnTo>
                        <a:pt x="709" y="357"/>
                      </a:lnTo>
                      <a:lnTo>
                        <a:pt x="767" y="384"/>
                      </a:lnTo>
                      <a:lnTo>
                        <a:pt x="798" y="495"/>
                      </a:lnTo>
                      <a:lnTo>
                        <a:pt x="793" y="562"/>
                      </a:lnTo>
                      <a:lnTo>
                        <a:pt x="758" y="607"/>
                      </a:lnTo>
                      <a:lnTo>
                        <a:pt x="709" y="625"/>
                      </a:lnTo>
                      <a:lnTo>
                        <a:pt x="650" y="674"/>
                      </a:lnTo>
                      <a:lnTo>
                        <a:pt x="619" y="705"/>
                      </a:lnTo>
                      <a:lnTo>
                        <a:pt x="615" y="741"/>
                      </a:lnTo>
                      <a:lnTo>
                        <a:pt x="655" y="768"/>
                      </a:lnTo>
                      <a:lnTo>
                        <a:pt x="717" y="763"/>
                      </a:lnTo>
                      <a:lnTo>
                        <a:pt x="789" y="808"/>
                      </a:lnTo>
                      <a:lnTo>
                        <a:pt x="800" y="876"/>
                      </a:lnTo>
                      <a:close/>
                    </a:path>
                  </a:pathLst>
                </a:custGeom>
                <a:solidFill>
                  <a:srgbClr val="D34817"/>
                </a:solidFill>
                <a:ln w="31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sz="800" dirty="0">
                    <a:solidFill>
                      <a:prstClr val="black"/>
                    </a:solidFill>
                  </a:endParaRPr>
                </a:p>
              </p:txBody>
            </p:sp>
            <p:sp>
              <p:nvSpPr>
                <p:cNvPr id="294" name="Kosovsko-Mitrovački" descr="{&quot;Key&quot;:&quot;kosovsko-mitrovački&quot;,&quot;Name&quot;:&quot;Kosovsko-Mitrovački&quot;,&quot;Value&quot;:1.0,&quot;Formula&quot;:&quot;&quot;,&quot;Text&quot;:&quot;&quot;,&quot;OfficeApplication&quot;:1,&quot;HasValue&quot;:true}">
                  <a:extLst>
                    <a:ext uri="{FF2B5EF4-FFF2-40B4-BE49-F238E27FC236}">
                      <a16:creationId xmlns:a16="http://schemas.microsoft.com/office/drawing/2014/main" id="{D344607F-037E-40A6-B7B3-C82F00AF3323}"/>
                    </a:ext>
                  </a:extLst>
                </p:cNvPr>
                <p:cNvSpPr>
                  <a:spLocks/>
                </p:cNvSpPr>
                <p:nvPr/>
              </p:nvSpPr>
              <p:spPr bwMode="auto">
                <a:xfrm>
                  <a:off x="6615" y="3097"/>
                  <a:ext cx="390" cy="556"/>
                </a:xfrm>
                <a:custGeom>
                  <a:avLst/>
                  <a:gdLst>
                    <a:gd name="T0" fmla="*/ 837 w 1024"/>
                    <a:gd name="T1" fmla="*/ 388 h 1463"/>
                    <a:gd name="T2" fmla="*/ 868 w 1024"/>
                    <a:gd name="T3" fmla="*/ 531 h 1463"/>
                    <a:gd name="T4" fmla="*/ 948 w 1024"/>
                    <a:gd name="T5" fmla="*/ 688 h 1463"/>
                    <a:gd name="T6" fmla="*/ 944 w 1024"/>
                    <a:gd name="T7" fmla="*/ 924 h 1463"/>
                    <a:gd name="T8" fmla="*/ 1024 w 1024"/>
                    <a:gd name="T9" fmla="*/ 1018 h 1463"/>
                    <a:gd name="T10" fmla="*/ 930 w 1024"/>
                    <a:gd name="T11" fmla="*/ 1072 h 1463"/>
                    <a:gd name="T12" fmla="*/ 917 w 1024"/>
                    <a:gd name="T13" fmla="*/ 1215 h 1463"/>
                    <a:gd name="T14" fmla="*/ 770 w 1024"/>
                    <a:gd name="T15" fmla="*/ 1295 h 1463"/>
                    <a:gd name="T16" fmla="*/ 725 w 1024"/>
                    <a:gd name="T17" fmla="*/ 1223 h 1463"/>
                    <a:gd name="T18" fmla="*/ 645 w 1024"/>
                    <a:gd name="T19" fmla="*/ 1286 h 1463"/>
                    <a:gd name="T20" fmla="*/ 546 w 1024"/>
                    <a:gd name="T21" fmla="*/ 1268 h 1463"/>
                    <a:gd name="T22" fmla="*/ 461 w 1024"/>
                    <a:gd name="T23" fmla="*/ 1344 h 1463"/>
                    <a:gd name="T24" fmla="*/ 439 w 1024"/>
                    <a:gd name="T25" fmla="*/ 1463 h 1463"/>
                    <a:gd name="T26" fmla="*/ 421 w 1024"/>
                    <a:gd name="T27" fmla="*/ 1456 h 1463"/>
                    <a:gd name="T28" fmla="*/ 394 w 1024"/>
                    <a:gd name="T29" fmla="*/ 1420 h 1463"/>
                    <a:gd name="T30" fmla="*/ 341 w 1024"/>
                    <a:gd name="T31" fmla="*/ 1304 h 1463"/>
                    <a:gd name="T32" fmla="*/ 296 w 1024"/>
                    <a:gd name="T33" fmla="*/ 1331 h 1463"/>
                    <a:gd name="T34" fmla="*/ 247 w 1024"/>
                    <a:gd name="T35" fmla="*/ 1268 h 1463"/>
                    <a:gd name="T36" fmla="*/ 211 w 1024"/>
                    <a:gd name="T37" fmla="*/ 1210 h 1463"/>
                    <a:gd name="T38" fmla="*/ 252 w 1024"/>
                    <a:gd name="T39" fmla="*/ 1121 h 1463"/>
                    <a:gd name="T40" fmla="*/ 260 w 1024"/>
                    <a:gd name="T41" fmla="*/ 1072 h 1463"/>
                    <a:gd name="T42" fmla="*/ 202 w 1024"/>
                    <a:gd name="T43" fmla="*/ 862 h 1463"/>
                    <a:gd name="T44" fmla="*/ 91 w 1024"/>
                    <a:gd name="T45" fmla="*/ 875 h 1463"/>
                    <a:gd name="T46" fmla="*/ 61 w 1024"/>
                    <a:gd name="T47" fmla="*/ 869 h 1463"/>
                    <a:gd name="T48" fmla="*/ 64 w 1024"/>
                    <a:gd name="T49" fmla="*/ 862 h 1463"/>
                    <a:gd name="T50" fmla="*/ 3 w 1024"/>
                    <a:gd name="T51" fmla="*/ 755 h 1463"/>
                    <a:gd name="T52" fmla="*/ 18 w 1024"/>
                    <a:gd name="T53" fmla="*/ 690 h 1463"/>
                    <a:gd name="T54" fmla="*/ 203 w 1024"/>
                    <a:gd name="T55" fmla="*/ 582 h 1463"/>
                    <a:gd name="T56" fmla="*/ 249 w 1024"/>
                    <a:gd name="T57" fmla="*/ 576 h 1463"/>
                    <a:gd name="T58" fmla="*/ 349 w 1024"/>
                    <a:gd name="T59" fmla="*/ 545 h 1463"/>
                    <a:gd name="T60" fmla="*/ 322 w 1024"/>
                    <a:gd name="T61" fmla="*/ 415 h 1463"/>
                    <a:gd name="T62" fmla="*/ 293 w 1024"/>
                    <a:gd name="T63" fmla="*/ 365 h 1463"/>
                    <a:gd name="T64" fmla="*/ 273 w 1024"/>
                    <a:gd name="T65" fmla="*/ 318 h 1463"/>
                    <a:gd name="T66" fmla="*/ 215 w 1024"/>
                    <a:gd name="T67" fmla="*/ 188 h 1463"/>
                    <a:gd name="T68" fmla="*/ 311 w 1024"/>
                    <a:gd name="T69" fmla="*/ 122 h 1463"/>
                    <a:gd name="T70" fmla="*/ 446 w 1024"/>
                    <a:gd name="T71" fmla="*/ 51 h 1463"/>
                    <a:gd name="T72" fmla="*/ 528 w 1024"/>
                    <a:gd name="T73" fmla="*/ 0 h 1463"/>
                    <a:gd name="T74" fmla="*/ 536 w 1024"/>
                    <a:gd name="T75" fmla="*/ 0 h 1463"/>
                    <a:gd name="T76" fmla="*/ 568 w 1024"/>
                    <a:gd name="T77" fmla="*/ 1 h 1463"/>
                    <a:gd name="T78" fmla="*/ 697 w 1024"/>
                    <a:gd name="T79" fmla="*/ 175 h 1463"/>
                    <a:gd name="T80" fmla="*/ 636 w 1024"/>
                    <a:gd name="T81" fmla="*/ 182 h 1463"/>
                    <a:gd name="T82" fmla="*/ 592 w 1024"/>
                    <a:gd name="T83" fmla="*/ 201 h 1463"/>
                    <a:gd name="T84" fmla="*/ 643 w 1024"/>
                    <a:gd name="T85" fmla="*/ 293 h 1463"/>
                    <a:gd name="T86" fmla="*/ 730 w 1024"/>
                    <a:gd name="T87" fmla="*/ 329 h 1463"/>
                    <a:gd name="T88" fmla="*/ 741 w 1024"/>
                    <a:gd name="T89" fmla="*/ 334 h 1463"/>
                    <a:gd name="T90" fmla="*/ 766 w 1024"/>
                    <a:gd name="T91" fmla="*/ 345 h 1463"/>
                    <a:gd name="T92" fmla="*/ 792 w 1024"/>
                    <a:gd name="T93" fmla="*/ 336 h 1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24" h="1463">
                      <a:moveTo>
                        <a:pt x="798" y="334"/>
                      </a:moveTo>
                      <a:lnTo>
                        <a:pt x="837" y="388"/>
                      </a:lnTo>
                      <a:lnTo>
                        <a:pt x="837" y="469"/>
                      </a:lnTo>
                      <a:lnTo>
                        <a:pt x="868" y="531"/>
                      </a:lnTo>
                      <a:lnTo>
                        <a:pt x="953" y="607"/>
                      </a:lnTo>
                      <a:lnTo>
                        <a:pt x="948" y="688"/>
                      </a:lnTo>
                      <a:lnTo>
                        <a:pt x="930" y="746"/>
                      </a:lnTo>
                      <a:lnTo>
                        <a:pt x="944" y="924"/>
                      </a:lnTo>
                      <a:lnTo>
                        <a:pt x="1006" y="956"/>
                      </a:lnTo>
                      <a:lnTo>
                        <a:pt x="1024" y="1018"/>
                      </a:lnTo>
                      <a:lnTo>
                        <a:pt x="962" y="1036"/>
                      </a:lnTo>
                      <a:lnTo>
                        <a:pt x="930" y="1072"/>
                      </a:lnTo>
                      <a:lnTo>
                        <a:pt x="953" y="1130"/>
                      </a:lnTo>
                      <a:lnTo>
                        <a:pt x="917" y="1215"/>
                      </a:lnTo>
                      <a:lnTo>
                        <a:pt x="828" y="1282"/>
                      </a:lnTo>
                      <a:lnTo>
                        <a:pt x="770" y="1295"/>
                      </a:lnTo>
                      <a:lnTo>
                        <a:pt x="761" y="1255"/>
                      </a:lnTo>
                      <a:lnTo>
                        <a:pt x="725" y="1223"/>
                      </a:lnTo>
                      <a:lnTo>
                        <a:pt x="680" y="1237"/>
                      </a:lnTo>
                      <a:lnTo>
                        <a:pt x="645" y="1286"/>
                      </a:lnTo>
                      <a:lnTo>
                        <a:pt x="609" y="1246"/>
                      </a:lnTo>
                      <a:lnTo>
                        <a:pt x="546" y="1268"/>
                      </a:lnTo>
                      <a:lnTo>
                        <a:pt x="537" y="1317"/>
                      </a:lnTo>
                      <a:lnTo>
                        <a:pt x="461" y="1344"/>
                      </a:lnTo>
                      <a:lnTo>
                        <a:pt x="452" y="1433"/>
                      </a:lnTo>
                      <a:lnTo>
                        <a:pt x="439" y="1463"/>
                      </a:lnTo>
                      <a:lnTo>
                        <a:pt x="439" y="1463"/>
                      </a:lnTo>
                      <a:lnTo>
                        <a:pt x="421" y="1456"/>
                      </a:lnTo>
                      <a:lnTo>
                        <a:pt x="421" y="1456"/>
                      </a:lnTo>
                      <a:lnTo>
                        <a:pt x="394" y="1420"/>
                      </a:lnTo>
                      <a:lnTo>
                        <a:pt x="372" y="1411"/>
                      </a:lnTo>
                      <a:lnTo>
                        <a:pt x="341" y="1304"/>
                      </a:lnTo>
                      <a:lnTo>
                        <a:pt x="323" y="1299"/>
                      </a:lnTo>
                      <a:lnTo>
                        <a:pt x="296" y="1331"/>
                      </a:lnTo>
                      <a:lnTo>
                        <a:pt x="260" y="1326"/>
                      </a:lnTo>
                      <a:lnTo>
                        <a:pt x="247" y="1268"/>
                      </a:lnTo>
                      <a:lnTo>
                        <a:pt x="220" y="1250"/>
                      </a:lnTo>
                      <a:lnTo>
                        <a:pt x="211" y="1210"/>
                      </a:lnTo>
                      <a:lnTo>
                        <a:pt x="252" y="1201"/>
                      </a:lnTo>
                      <a:lnTo>
                        <a:pt x="252" y="1121"/>
                      </a:lnTo>
                      <a:lnTo>
                        <a:pt x="225" y="1103"/>
                      </a:lnTo>
                      <a:lnTo>
                        <a:pt x="260" y="1072"/>
                      </a:lnTo>
                      <a:lnTo>
                        <a:pt x="265" y="973"/>
                      </a:lnTo>
                      <a:lnTo>
                        <a:pt x="202" y="862"/>
                      </a:lnTo>
                      <a:lnTo>
                        <a:pt x="135" y="835"/>
                      </a:lnTo>
                      <a:lnTo>
                        <a:pt x="91" y="875"/>
                      </a:lnTo>
                      <a:lnTo>
                        <a:pt x="61" y="869"/>
                      </a:lnTo>
                      <a:lnTo>
                        <a:pt x="61" y="869"/>
                      </a:lnTo>
                      <a:lnTo>
                        <a:pt x="64" y="862"/>
                      </a:lnTo>
                      <a:lnTo>
                        <a:pt x="64" y="862"/>
                      </a:lnTo>
                      <a:lnTo>
                        <a:pt x="65" y="848"/>
                      </a:lnTo>
                      <a:lnTo>
                        <a:pt x="3" y="755"/>
                      </a:lnTo>
                      <a:lnTo>
                        <a:pt x="0" y="729"/>
                      </a:lnTo>
                      <a:lnTo>
                        <a:pt x="18" y="690"/>
                      </a:lnTo>
                      <a:lnTo>
                        <a:pt x="140" y="605"/>
                      </a:lnTo>
                      <a:lnTo>
                        <a:pt x="203" y="582"/>
                      </a:lnTo>
                      <a:lnTo>
                        <a:pt x="250" y="606"/>
                      </a:lnTo>
                      <a:lnTo>
                        <a:pt x="249" y="576"/>
                      </a:lnTo>
                      <a:lnTo>
                        <a:pt x="343" y="563"/>
                      </a:lnTo>
                      <a:lnTo>
                        <a:pt x="349" y="545"/>
                      </a:lnTo>
                      <a:lnTo>
                        <a:pt x="347" y="498"/>
                      </a:lnTo>
                      <a:lnTo>
                        <a:pt x="322" y="415"/>
                      </a:lnTo>
                      <a:lnTo>
                        <a:pt x="322" y="360"/>
                      </a:lnTo>
                      <a:lnTo>
                        <a:pt x="293" y="365"/>
                      </a:lnTo>
                      <a:lnTo>
                        <a:pt x="281" y="350"/>
                      </a:lnTo>
                      <a:lnTo>
                        <a:pt x="273" y="318"/>
                      </a:lnTo>
                      <a:lnTo>
                        <a:pt x="284" y="259"/>
                      </a:lnTo>
                      <a:lnTo>
                        <a:pt x="215" y="188"/>
                      </a:lnTo>
                      <a:lnTo>
                        <a:pt x="207" y="154"/>
                      </a:lnTo>
                      <a:lnTo>
                        <a:pt x="311" y="122"/>
                      </a:lnTo>
                      <a:lnTo>
                        <a:pt x="406" y="63"/>
                      </a:lnTo>
                      <a:lnTo>
                        <a:pt x="446" y="51"/>
                      </a:lnTo>
                      <a:lnTo>
                        <a:pt x="495" y="8"/>
                      </a:lnTo>
                      <a:lnTo>
                        <a:pt x="528" y="0"/>
                      </a:lnTo>
                      <a:lnTo>
                        <a:pt x="528" y="0"/>
                      </a:lnTo>
                      <a:lnTo>
                        <a:pt x="536" y="0"/>
                      </a:lnTo>
                      <a:lnTo>
                        <a:pt x="536" y="0"/>
                      </a:lnTo>
                      <a:lnTo>
                        <a:pt x="568" y="1"/>
                      </a:lnTo>
                      <a:lnTo>
                        <a:pt x="611" y="28"/>
                      </a:lnTo>
                      <a:lnTo>
                        <a:pt x="697" y="175"/>
                      </a:lnTo>
                      <a:lnTo>
                        <a:pt x="694" y="202"/>
                      </a:lnTo>
                      <a:lnTo>
                        <a:pt x="636" y="182"/>
                      </a:lnTo>
                      <a:lnTo>
                        <a:pt x="608" y="186"/>
                      </a:lnTo>
                      <a:lnTo>
                        <a:pt x="592" y="201"/>
                      </a:lnTo>
                      <a:lnTo>
                        <a:pt x="603" y="253"/>
                      </a:lnTo>
                      <a:lnTo>
                        <a:pt x="643" y="293"/>
                      </a:lnTo>
                      <a:lnTo>
                        <a:pt x="687" y="303"/>
                      </a:lnTo>
                      <a:lnTo>
                        <a:pt x="730" y="329"/>
                      </a:lnTo>
                      <a:lnTo>
                        <a:pt x="730" y="329"/>
                      </a:lnTo>
                      <a:lnTo>
                        <a:pt x="741" y="334"/>
                      </a:lnTo>
                      <a:lnTo>
                        <a:pt x="741" y="334"/>
                      </a:lnTo>
                      <a:lnTo>
                        <a:pt x="766" y="345"/>
                      </a:lnTo>
                      <a:lnTo>
                        <a:pt x="792" y="336"/>
                      </a:lnTo>
                      <a:lnTo>
                        <a:pt x="792" y="336"/>
                      </a:lnTo>
                      <a:lnTo>
                        <a:pt x="798" y="334"/>
                      </a:lnTo>
                      <a:close/>
                    </a:path>
                  </a:pathLst>
                </a:custGeom>
                <a:solidFill>
                  <a:srgbClr val="D34817"/>
                </a:solidFill>
                <a:ln w="31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sz="800" dirty="0">
                    <a:solidFill>
                      <a:prstClr val="black"/>
                    </a:solidFill>
                  </a:endParaRPr>
                </a:p>
              </p:txBody>
            </p:sp>
            <p:sp>
              <p:nvSpPr>
                <p:cNvPr id="295" name="Kosovsko-Pomoravski" descr="{&quot;Key&quot;:&quot;kosovsko-pomoravski&quot;,&quot;Name&quot;:&quot;Kosovsko-Pomoravski&quot;,&quot;Value&quot;:1.0,&quot;Formula&quot;:&quot;&quot;,&quot;Text&quot;:&quot;&quot;,&quot;OfficeApplication&quot;:1,&quot;HasValue&quot;:true}">
                  <a:extLst>
                    <a:ext uri="{FF2B5EF4-FFF2-40B4-BE49-F238E27FC236}">
                      <a16:creationId xmlns:a16="http://schemas.microsoft.com/office/drawing/2014/main" id="{C428C71C-13F3-4456-9B47-148EA2C830D3}"/>
                    </a:ext>
                  </a:extLst>
                </p:cNvPr>
                <p:cNvSpPr>
                  <a:spLocks/>
                </p:cNvSpPr>
                <p:nvPr/>
              </p:nvSpPr>
              <p:spPr bwMode="auto">
                <a:xfrm>
                  <a:off x="7083" y="3543"/>
                  <a:ext cx="342" cy="418"/>
                </a:xfrm>
                <a:custGeom>
                  <a:avLst/>
                  <a:gdLst>
                    <a:gd name="T0" fmla="*/ 196 w 901"/>
                    <a:gd name="T1" fmla="*/ 1077 h 1099"/>
                    <a:gd name="T2" fmla="*/ 53 w 901"/>
                    <a:gd name="T3" fmla="*/ 1036 h 1099"/>
                    <a:gd name="T4" fmla="*/ 17 w 901"/>
                    <a:gd name="T5" fmla="*/ 978 h 1099"/>
                    <a:gd name="T6" fmla="*/ 35 w 901"/>
                    <a:gd name="T7" fmla="*/ 876 h 1099"/>
                    <a:gd name="T8" fmla="*/ 17 w 901"/>
                    <a:gd name="T9" fmla="*/ 844 h 1099"/>
                    <a:gd name="T10" fmla="*/ 67 w 901"/>
                    <a:gd name="T11" fmla="*/ 728 h 1099"/>
                    <a:gd name="T12" fmla="*/ 84 w 901"/>
                    <a:gd name="T13" fmla="*/ 675 h 1099"/>
                    <a:gd name="T14" fmla="*/ 49 w 901"/>
                    <a:gd name="T15" fmla="*/ 572 h 1099"/>
                    <a:gd name="T16" fmla="*/ 107 w 901"/>
                    <a:gd name="T17" fmla="*/ 505 h 1099"/>
                    <a:gd name="T18" fmla="*/ 107 w 901"/>
                    <a:gd name="T19" fmla="*/ 367 h 1099"/>
                    <a:gd name="T20" fmla="*/ 192 w 901"/>
                    <a:gd name="T21" fmla="*/ 295 h 1099"/>
                    <a:gd name="T22" fmla="*/ 276 w 901"/>
                    <a:gd name="T23" fmla="*/ 233 h 1099"/>
                    <a:gd name="T24" fmla="*/ 330 w 901"/>
                    <a:gd name="T25" fmla="*/ 157 h 1099"/>
                    <a:gd name="T26" fmla="*/ 294 w 901"/>
                    <a:gd name="T27" fmla="*/ 67 h 1099"/>
                    <a:gd name="T28" fmla="*/ 395 w 901"/>
                    <a:gd name="T29" fmla="*/ 1 h 1099"/>
                    <a:gd name="T30" fmla="*/ 396 w 901"/>
                    <a:gd name="T31" fmla="*/ 2 h 1099"/>
                    <a:gd name="T32" fmla="*/ 477 w 901"/>
                    <a:gd name="T33" fmla="*/ 0 h 1099"/>
                    <a:gd name="T34" fmla="*/ 593 w 901"/>
                    <a:gd name="T35" fmla="*/ 50 h 1099"/>
                    <a:gd name="T36" fmla="*/ 695 w 901"/>
                    <a:gd name="T37" fmla="*/ 193 h 1099"/>
                    <a:gd name="T38" fmla="*/ 790 w 901"/>
                    <a:gd name="T39" fmla="*/ 107 h 1099"/>
                    <a:gd name="T40" fmla="*/ 823 w 901"/>
                    <a:gd name="T41" fmla="*/ 105 h 1099"/>
                    <a:gd name="T42" fmla="*/ 835 w 901"/>
                    <a:gd name="T43" fmla="*/ 113 h 1099"/>
                    <a:gd name="T44" fmla="*/ 878 w 901"/>
                    <a:gd name="T45" fmla="*/ 219 h 1099"/>
                    <a:gd name="T46" fmla="*/ 837 w 901"/>
                    <a:gd name="T47" fmla="*/ 294 h 1099"/>
                    <a:gd name="T48" fmla="*/ 762 w 901"/>
                    <a:gd name="T49" fmla="*/ 512 h 1099"/>
                    <a:gd name="T50" fmla="*/ 647 w 901"/>
                    <a:gd name="T51" fmla="*/ 591 h 1099"/>
                    <a:gd name="T52" fmla="*/ 589 w 901"/>
                    <a:gd name="T53" fmla="*/ 668 h 1099"/>
                    <a:gd name="T54" fmla="*/ 585 w 901"/>
                    <a:gd name="T55" fmla="*/ 780 h 1099"/>
                    <a:gd name="T56" fmla="*/ 511 w 901"/>
                    <a:gd name="T57" fmla="*/ 862 h 1099"/>
                    <a:gd name="T58" fmla="*/ 526 w 901"/>
                    <a:gd name="T59" fmla="*/ 942 h 1099"/>
                    <a:gd name="T60" fmla="*/ 556 w 901"/>
                    <a:gd name="T61" fmla="*/ 1052 h 1099"/>
                    <a:gd name="T62" fmla="*/ 402 w 901"/>
                    <a:gd name="T63" fmla="*/ 1071 h 1099"/>
                    <a:gd name="T64" fmla="*/ 304 w 901"/>
                    <a:gd name="T65" fmla="*/ 1042 h 1099"/>
                    <a:gd name="T66" fmla="*/ 211 w 901"/>
                    <a:gd name="T67" fmla="*/ 1099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1" h="1099">
                      <a:moveTo>
                        <a:pt x="211" y="1099"/>
                      </a:moveTo>
                      <a:lnTo>
                        <a:pt x="196" y="1077"/>
                      </a:lnTo>
                      <a:lnTo>
                        <a:pt x="71" y="1054"/>
                      </a:lnTo>
                      <a:lnTo>
                        <a:pt x="53" y="1036"/>
                      </a:lnTo>
                      <a:lnTo>
                        <a:pt x="53" y="1005"/>
                      </a:lnTo>
                      <a:lnTo>
                        <a:pt x="17" y="978"/>
                      </a:lnTo>
                      <a:lnTo>
                        <a:pt x="35" y="920"/>
                      </a:lnTo>
                      <a:lnTo>
                        <a:pt x="35" y="876"/>
                      </a:lnTo>
                      <a:lnTo>
                        <a:pt x="0" y="867"/>
                      </a:lnTo>
                      <a:lnTo>
                        <a:pt x="17" y="844"/>
                      </a:lnTo>
                      <a:lnTo>
                        <a:pt x="89" y="813"/>
                      </a:lnTo>
                      <a:lnTo>
                        <a:pt x="67" y="728"/>
                      </a:lnTo>
                      <a:lnTo>
                        <a:pt x="98" y="710"/>
                      </a:lnTo>
                      <a:lnTo>
                        <a:pt x="84" y="675"/>
                      </a:lnTo>
                      <a:lnTo>
                        <a:pt x="44" y="635"/>
                      </a:lnTo>
                      <a:lnTo>
                        <a:pt x="49" y="572"/>
                      </a:lnTo>
                      <a:lnTo>
                        <a:pt x="84" y="559"/>
                      </a:lnTo>
                      <a:lnTo>
                        <a:pt x="107" y="505"/>
                      </a:lnTo>
                      <a:lnTo>
                        <a:pt x="40" y="447"/>
                      </a:lnTo>
                      <a:lnTo>
                        <a:pt x="107" y="367"/>
                      </a:lnTo>
                      <a:lnTo>
                        <a:pt x="151" y="349"/>
                      </a:lnTo>
                      <a:lnTo>
                        <a:pt x="192" y="295"/>
                      </a:lnTo>
                      <a:lnTo>
                        <a:pt x="201" y="255"/>
                      </a:lnTo>
                      <a:lnTo>
                        <a:pt x="276" y="233"/>
                      </a:lnTo>
                      <a:lnTo>
                        <a:pt x="335" y="233"/>
                      </a:lnTo>
                      <a:lnTo>
                        <a:pt x="330" y="157"/>
                      </a:lnTo>
                      <a:lnTo>
                        <a:pt x="250" y="81"/>
                      </a:lnTo>
                      <a:lnTo>
                        <a:pt x="294" y="67"/>
                      </a:lnTo>
                      <a:lnTo>
                        <a:pt x="361" y="90"/>
                      </a:lnTo>
                      <a:lnTo>
                        <a:pt x="395" y="1"/>
                      </a:lnTo>
                      <a:lnTo>
                        <a:pt x="395" y="1"/>
                      </a:lnTo>
                      <a:lnTo>
                        <a:pt x="396" y="2"/>
                      </a:lnTo>
                      <a:lnTo>
                        <a:pt x="396" y="2"/>
                      </a:lnTo>
                      <a:lnTo>
                        <a:pt x="477" y="0"/>
                      </a:lnTo>
                      <a:lnTo>
                        <a:pt x="540" y="15"/>
                      </a:lnTo>
                      <a:lnTo>
                        <a:pt x="593" y="50"/>
                      </a:lnTo>
                      <a:lnTo>
                        <a:pt x="655" y="159"/>
                      </a:lnTo>
                      <a:lnTo>
                        <a:pt x="695" y="193"/>
                      </a:lnTo>
                      <a:lnTo>
                        <a:pt x="728" y="179"/>
                      </a:lnTo>
                      <a:lnTo>
                        <a:pt x="790" y="107"/>
                      </a:lnTo>
                      <a:lnTo>
                        <a:pt x="823" y="105"/>
                      </a:lnTo>
                      <a:lnTo>
                        <a:pt x="823" y="105"/>
                      </a:lnTo>
                      <a:lnTo>
                        <a:pt x="835" y="113"/>
                      </a:lnTo>
                      <a:lnTo>
                        <a:pt x="835" y="113"/>
                      </a:lnTo>
                      <a:lnTo>
                        <a:pt x="871" y="145"/>
                      </a:lnTo>
                      <a:lnTo>
                        <a:pt x="878" y="219"/>
                      </a:lnTo>
                      <a:lnTo>
                        <a:pt x="901" y="257"/>
                      </a:lnTo>
                      <a:lnTo>
                        <a:pt x="837" y="294"/>
                      </a:lnTo>
                      <a:lnTo>
                        <a:pt x="794" y="368"/>
                      </a:lnTo>
                      <a:lnTo>
                        <a:pt x="762" y="512"/>
                      </a:lnTo>
                      <a:lnTo>
                        <a:pt x="731" y="549"/>
                      </a:lnTo>
                      <a:lnTo>
                        <a:pt x="647" y="591"/>
                      </a:lnTo>
                      <a:lnTo>
                        <a:pt x="601" y="634"/>
                      </a:lnTo>
                      <a:lnTo>
                        <a:pt x="589" y="668"/>
                      </a:lnTo>
                      <a:lnTo>
                        <a:pt x="602" y="698"/>
                      </a:lnTo>
                      <a:lnTo>
                        <a:pt x="585" y="780"/>
                      </a:lnTo>
                      <a:lnTo>
                        <a:pt x="537" y="815"/>
                      </a:lnTo>
                      <a:lnTo>
                        <a:pt x="511" y="862"/>
                      </a:lnTo>
                      <a:lnTo>
                        <a:pt x="508" y="904"/>
                      </a:lnTo>
                      <a:lnTo>
                        <a:pt x="526" y="942"/>
                      </a:lnTo>
                      <a:lnTo>
                        <a:pt x="557" y="957"/>
                      </a:lnTo>
                      <a:lnTo>
                        <a:pt x="556" y="1052"/>
                      </a:lnTo>
                      <a:lnTo>
                        <a:pt x="556" y="1052"/>
                      </a:lnTo>
                      <a:lnTo>
                        <a:pt x="402" y="1071"/>
                      </a:lnTo>
                      <a:lnTo>
                        <a:pt x="344" y="1042"/>
                      </a:lnTo>
                      <a:lnTo>
                        <a:pt x="304" y="1042"/>
                      </a:lnTo>
                      <a:lnTo>
                        <a:pt x="270" y="1095"/>
                      </a:lnTo>
                      <a:lnTo>
                        <a:pt x="211" y="1099"/>
                      </a:lnTo>
                      <a:close/>
                    </a:path>
                  </a:pathLst>
                </a:custGeom>
                <a:solidFill>
                  <a:srgbClr val="D34817"/>
                </a:solidFill>
                <a:ln w="31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sz="800" dirty="0">
                    <a:solidFill>
                      <a:prstClr val="black"/>
                    </a:solidFill>
                  </a:endParaRPr>
                </a:p>
              </p:txBody>
            </p:sp>
          </p:grpSp>
          <p:grpSp>
            <p:nvGrpSpPr>
              <p:cNvPr id="208" name="Etiquettes">
                <a:extLst>
                  <a:ext uri="{FF2B5EF4-FFF2-40B4-BE49-F238E27FC236}">
                    <a16:creationId xmlns:a16="http://schemas.microsoft.com/office/drawing/2014/main" id="{214881ED-4A07-485D-97FC-C95F2DDAC906}"/>
                  </a:ext>
                </a:extLst>
              </p:cNvPr>
              <p:cNvGrpSpPr/>
              <p:nvPr/>
            </p:nvGrpSpPr>
            <p:grpSpPr>
              <a:xfrm>
                <a:off x="5746853" y="828602"/>
                <a:ext cx="3911110" cy="5949779"/>
                <a:chOff x="5746853" y="828602"/>
                <a:chExt cx="3911110" cy="5949779"/>
              </a:xfrm>
            </p:grpSpPr>
            <p:sp>
              <p:nvSpPr>
                <p:cNvPr id="234" name="Etiquette - Južno-Backi" hidden="1">
                  <a:extLst>
                    <a:ext uri="{FF2B5EF4-FFF2-40B4-BE49-F238E27FC236}">
                      <a16:creationId xmlns:a16="http://schemas.microsoft.com/office/drawing/2014/main" id="{648D947F-79FF-40F4-A281-2FDCDD3AD8F7}"/>
                    </a:ext>
                  </a:extLst>
                </p:cNvPr>
                <p:cNvSpPr>
                  <a:spLocks noChangeArrowheads="1"/>
                </p:cNvSpPr>
                <p:nvPr>
                  <p:custDataLst>
                    <p:tags r:id="rId1"/>
                  </p:custDataLst>
                </p:nvPr>
              </p:nvSpPr>
              <p:spPr bwMode="auto">
                <a:xfrm>
                  <a:off x="6167367" y="1646602"/>
                  <a:ext cx="785154" cy="45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en-US" sz="800" dirty="0" err="1">
                      <a:solidFill>
                        <a:srgbClr val="FFFFFF"/>
                      </a:solidFill>
                      <a:latin typeface="Calibri" panose="020F0502020204030204"/>
                    </a:rPr>
                    <a:t>Južno-Backi</a:t>
                  </a:r>
                  <a:endParaRPr lang="en-US" altLang="fr-FR" sz="800" dirty="0">
                    <a:solidFill>
                      <a:srgbClr val="FFFFFF"/>
                    </a:solidFill>
                    <a:latin typeface="Calibri" panose="020F0502020204030204"/>
                  </a:endParaRPr>
                </a:p>
              </p:txBody>
            </p:sp>
            <p:sp>
              <p:nvSpPr>
                <p:cNvPr id="235" name="Etiquette - Sremski" hidden="1">
                  <a:extLst>
                    <a:ext uri="{FF2B5EF4-FFF2-40B4-BE49-F238E27FC236}">
                      <a16:creationId xmlns:a16="http://schemas.microsoft.com/office/drawing/2014/main" id="{A938C258-E2C1-421E-8B53-57607D0F87BD}"/>
                    </a:ext>
                  </a:extLst>
                </p:cNvPr>
                <p:cNvSpPr>
                  <a:spLocks noChangeArrowheads="1"/>
                </p:cNvSpPr>
                <p:nvPr>
                  <p:custDataLst>
                    <p:tags r:id="rId2"/>
                  </p:custDataLst>
                </p:nvPr>
              </p:nvSpPr>
              <p:spPr bwMode="auto">
                <a:xfrm>
                  <a:off x="6513535" y="2127997"/>
                  <a:ext cx="589897" cy="45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en-US" sz="800" dirty="0" err="1">
                      <a:solidFill>
                        <a:srgbClr val="FFFFFF"/>
                      </a:solidFill>
                      <a:latin typeface="Calibri" panose="020F0502020204030204"/>
                    </a:rPr>
                    <a:t>Sremski</a:t>
                  </a:r>
                  <a:endParaRPr lang="en-US" altLang="fr-FR" sz="800" dirty="0">
                    <a:solidFill>
                      <a:srgbClr val="FFFFFF"/>
                    </a:solidFill>
                    <a:latin typeface="Calibri" panose="020F0502020204030204"/>
                  </a:endParaRPr>
                </a:p>
              </p:txBody>
            </p:sp>
            <p:sp>
              <p:nvSpPr>
                <p:cNvPr id="236" name="Etiquette - Južno-Banatski" hidden="1">
                  <a:extLst>
                    <a:ext uri="{FF2B5EF4-FFF2-40B4-BE49-F238E27FC236}">
                      <a16:creationId xmlns:a16="http://schemas.microsoft.com/office/drawing/2014/main" id="{11CF0831-E58B-46B8-A663-CB5FC5407240}"/>
                    </a:ext>
                  </a:extLst>
                </p:cNvPr>
                <p:cNvSpPr>
                  <a:spLocks noChangeArrowheads="1"/>
                </p:cNvSpPr>
                <p:nvPr>
                  <p:custDataLst>
                    <p:tags r:id="rId3"/>
                  </p:custDataLst>
                </p:nvPr>
              </p:nvSpPr>
              <p:spPr bwMode="auto">
                <a:xfrm>
                  <a:off x="7386864" y="2164762"/>
                  <a:ext cx="785154" cy="45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en-US" sz="800" dirty="0" err="1">
                      <a:solidFill>
                        <a:srgbClr val="FFFFFF"/>
                      </a:solidFill>
                      <a:latin typeface="Calibri" panose="020F0502020204030204"/>
                    </a:rPr>
                    <a:t>Južno-Banatski</a:t>
                  </a:r>
                  <a:endParaRPr lang="en-US" altLang="fr-FR" sz="800" dirty="0">
                    <a:solidFill>
                      <a:srgbClr val="FFFFFF"/>
                    </a:solidFill>
                    <a:latin typeface="Calibri" panose="020F0502020204030204"/>
                  </a:endParaRPr>
                </a:p>
              </p:txBody>
            </p:sp>
            <p:sp>
              <p:nvSpPr>
                <p:cNvPr id="237" name="Etiquette - Srednje-Banatski" hidden="1">
                  <a:extLst>
                    <a:ext uri="{FF2B5EF4-FFF2-40B4-BE49-F238E27FC236}">
                      <a16:creationId xmlns:a16="http://schemas.microsoft.com/office/drawing/2014/main" id="{3D84F4F9-DC56-4B92-9915-4208EF189996}"/>
                    </a:ext>
                  </a:extLst>
                </p:cNvPr>
                <p:cNvSpPr>
                  <a:spLocks noChangeArrowheads="1"/>
                </p:cNvSpPr>
                <p:nvPr>
                  <p:custDataLst>
                    <p:tags r:id="rId4"/>
                  </p:custDataLst>
                </p:nvPr>
              </p:nvSpPr>
              <p:spPr bwMode="auto">
                <a:xfrm>
                  <a:off x="7082468" y="1597412"/>
                  <a:ext cx="648886" cy="45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en-US" sz="800" dirty="0" err="1">
                      <a:solidFill>
                        <a:srgbClr val="FFFFFF"/>
                      </a:solidFill>
                      <a:latin typeface="Calibri" panose="020F0502020204030204"/>
                    </a:rPr>
                    <a:t>Srednje-Banatski</a:t>
                  </a:r>
                  <a:endParaRPr lang="en-US" altLang="fr-FR" sz="800" dirty="0">
                    <a:solidFill>
                      <a:srgbClr val="FFFFFF"/>
                    </a:solidFill>
                    <a:latin typeface="Calibri" panose="020F0502020204030204"/>
                  </a:endParaRPr>
                </a:p>
              </p:txBody>
            </p:sp>
            <p:sp>
              <p:nvSpPr>
                <p:cNvPr id="238" name="Etiquette - Severno-Banatski" hidden="1">
                  <a:extLst>
                    <a:ext uri="{FF2B5EF4-FFF2-40B4-BE49-F238E27FC236}">
                      <a16:creationId xmlns:a16="http://schemas.microsoft.com/office/drawing/2014/main" id="{A409A42A-786C-49A2-98B0-78E47A967AB0}"/>
                    </a:ext>
                  </a:extLst>
                </p:cNvPr>
                <p:cNvSpPr>
                  <a:spLocks noChangeArrowheads="1"/>
                </p:cNvSpPr>
                <p:nvPr>
                  <p:custDataLst>
                    <p:tags r:id="rId5"/>
                  </p:custDataLst>
                </p:nvPr>
              </p:nvSpPr>
              <p:spPr bwMode="auto">
                <a:xfrm>
                  <a:off x="6600049" y="828602"/>
                  <a:ext cx="785154" cy="45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en-US" sz="800" dirty="0" err="1">
                      <a:solidFill>
                        <a:srgbClr val="FFFFFF"/>
                      </a:solidFill>
                      <a:latin typeface="Calibri" panose="020F0502020204030204"/>
                    </a:rPr>
                    <a:t>Severno-Banatski</a:t>
                  </a:r>
                  <a:endParaRPr lang="en-US" altLang="fr-FR" sz="800" dirty="0">
                    <a:solidFill>
                      <a:srgbClr val="FFFFFF"/>
                    </a:solidFill>
                    <a:latin typeface="Calibri" panose="020F0502020204030204"/>
                  </a:endParaRPr>
                </a:p>
              </p:txBody>
            </p:sp>
            <p:sp>
              <p:nvSpPr>
                <p:cNvPr id="239" name="Etiquette - Zapadno-Backi" hidden="1">
                  <a:extLst>
                    <a:ext uri="{FF2B5EF4-FFF2-40B4-BE49-F238E27FC236}">
                      <a16:creationId xmlns:a16="http://schemas.microsoft.com/office/drawing/2014/main" id="{607E2FA1-8662-46EA-A308-27CE6B7A4328}"/>
                    </a:ext>
                  </a:extLst>
                </p:cNvPr>
                <p:cNvSpPr>
                  <a:spLocks noChangeArrowheads="1"/>
                </p:cNvSpPr>
                <p:nvPr>
                  <p:custDataLst>
                    <p:tags r:id="rId6"/>
                  </p:custDataLst>
                </p:nvPr>
              </p:nvSpPr>
              <p:spPr bwMode="auto">
                <a:xfrm>
                  <a:off x="5746853" y="1178248"/>
                  <a:ext cx="648886" cy="45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en-US" sz="800" dirty="0" err="1">
                      <a:solidFill>
                        <a:srgbClr val="FFFFFF"/>
                      </a:solidFill>
                      <a:latin typeface="Calibri" panose="020F0502020204030204"/>
                    </a:rPr>
                    <a:t>Zapadno-Backi</a:t>
                  </a:r>
                  <a:endParaRPr lang="en-US" altLang="fr-FR" sz="800" dirty="0">
                    <a:solidFill>
                      <a:srgbClr val="FFFFFF"/>
                    </a:solidFill>
                    <a:latin typeface="Calibri" panose="020F0502020204030204"/>
                  </a:endParaRPr>
                </a:p>
              </p:txBody>
            </p:sp>
            <p:sp>
              <p:nvSpPr>
                <p:cNvPr id="240" name="Etiquette - Severno-Backi" hidden="1">
                  <a:extLst>
                    <a:ext uri="{FF2B5EF4-FFF2-40B4-BE49-F238E27FC236}">
                      <a16:creationId xmlns:a16="http://schemas.microsoft.com/office/drawing/2014/main" id="{65C28EDB-A195-49E7-BF49-B754E186BE77}"/>
                    </a:ext>
                  </a:extLst>
                </p:cNvPr>
                <p:cNvSpPr>
                  <a:spLocks noChangeArrowheads="1"/>
                </p:cNvSpPr>
                <p:nvPr>
                  <p:custDataLst>
                    <p:tags r:id="rId7"/>
                  </p:custDataLst>
                </p:nvPr>
              </p:nvSpPr>
              <p:spPr bwMode="auto">
                <a:xfrm>
                  <a:off x="6159609" y="831056"/>
                  <a:ext cx="589897" cy="45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en-US" sz="800" dirty="0" err="1">
                      <a:solidFill>
                        <a:srgbClr val="FFFFFF"/>
                      </a:solidFill>
                      <a:latin typeface="Calibri" panose="020F0502020204030204"/>
                    </a:rPr>
                    <a:t>Severno-Backi</a:t>
                  </a:r>
                  <a:endParaRPr lang="en-US" altLang="fr-FR" sz="800" dirty="0">
                    <a:solidFill>
                      <a:srgbClr val="FFFFFF"/>
                    </a:solidFill>
                    <a:latin typeface="Calibri" panose="020F0502020204030204"/>
                  </a:endParaRPr>
                </a:p>
              </p:txBody>
            </p:sp>
            <p:sp>
              <p:nvSpPr>
                <p:cNvPr id="241" name="Etiquette - Grad Beograd" hidden="1">
                  <a:extLst>
                    <a:ext uri="{FF2B5EF4-FFF2-40B4-BE49-F238E27FC236}">
                      <a16:creationId xmlns:a16="http://schemas.microsoft.com/office/drawing/2014/main" id="{7A6C15E2-F1E8-4898-B292-4C5DE1EAADED}"/>
                    </a:ext>
                  </a:extLst>
                </p:cNvPr>
                <p:cNvSpPr>
                  <a:spLocks noChangeArrowheads="1"/>
                </p:cNvSpPr>
                <p:nvPr>
                  <p:custDataLst>
                    <p:tags r:id="rId8"/>
                  </p:custDataLst>
                </p:nvPr>
              </p:nvSpPr>
              <p:spPr bwMode="auto">
                <a:xfrm>
                  <a:off x="6873521" y="2659005"/>
                  <a:ext cx="785154" cy="45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en-US" sz="800" dirty="0">
                      <a:solidFill>
                        <a:srgbClr val="FFFFFF"/>
                      </a:solidFill>
                      <a:latin typeface="Calibri" panose="020F0502020204030204"/>
                    </a:rPr>
                    <a:t>Grad Beograd</a:t>
                  </a:r>
                  <a:endParaRPr lang="en-US" altLang="fr-FR" sz="800" dirty="0">
                    <a:solidFill>
                      <a:srgbClr val="FFFFFF"/>
                    </a:solidFill>
                    <a:latin typeface="Calibri" panose="020F0502020204030204"/>
                  </a:endParaRPr>
                </a:p>
              </p:txBody>
            </p:sp>
            <p:sp>
              <p:nvSpPr>
                <p:cNvPr id="242" name="Etiquette - Macvanski" hidden="1">
                  <a:extLst>
                    <a:ext uri="{FF2B5EF4-FFF2-40B4-BE49-F238E27FC236}">
                      <a16:creationId xmlns:a16="http://schemas.microsoft.com/office/drawing/2014/main" id="{974C3E1C-F23D-4608-BB28-BF469AAE4F4F}"/>
                    </a:ext>
                  </a:extLst>
                </p:cNvPr>
                <p:cNvSpPr>
                  <a:spLocks noChangeArrowheads="1"/>
                </p:cNvSpPr>
                <p:nvPr>
                  <p:custDataLst>
                    <p:tags r:id="rId9"/>
                  </p:custDataLst>
                </p:nvPr>
              </p:nvSpPr>
              <p:spPr bwMode="auto">
                <a:xfrm>
                  <a:off x="6105619" y="2640000"/>
                  <a:ext cx="713776" cy="45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en-US" sz="800" dirty="0" err="1">
                      <a:solidFill>
                        <a:srgbClr val="FFFFFF"/>
                      </a:solidFill>
                      <a:latin typeface="Calibri" panose="020F0502020204030204"/>
                    </a:rPr>
                    <a:t>Macvanski</a:t>
                  </a:r>
                  <a:endParaRPr lang="en-US" altLang="fr-FR" sz="800" dirty="0">
                    <a:solidFill>
                      <a:srgbClr val="FFFFFF"/>
                    </a:solidFill>
                    <a:latin typeface="Calibri" panose="020F0502020204030204"/>
                  </a:endParaRPr>
                </a:p>
              </p:txBody>
            </p:sp>
            <p:sp>
              <p:nvSpPr>
                <p:cNvPr id="243" name="Etiquette - Kolubarski" hidden="1">
                  <a:extLst>
                    <a:ext uri="{FF2B5EF4-FFF2-40B4-BE49-F238E27FC236}">
                      <a16:creationId xmlns:a16="http://schemas.microsoft.com/office/drawing/2014/main" id="{90E34F9D-6D18-40FA-90C5-79C578843DD3}"/>
                    </a:ext>
                  </a:extLst>
                </p:cNvPr>
                <p:cNvSpPr>
                  <a:spLocks noChangeArrowheads="1"/>
                </p:cNvSpPr>
                <p:nvPr>
                  <p:custDataLst>
                    <p:tags r:id="rId10"/>
                  </p:custDataLst>
                </p:nvPr>
              </p:nvSpPr>
              <p:spPr bwMode="auto">
                <a:xfrm>
                  <a:off x="6471647" y="3169347"/>
                  <a:ext cx="648886" cy="45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en-US" sz="800" dirty="0" err="1">
                      <a:solidFill>
                        <a:srgbClr val="FFFFFF"/>
                      </a:solidFill>
                      <a:latin typeface="Calibri" panose="020F0502020204030204"/>
                    </a:rPr>
                    <a:t>Kolubarski</a:t>
                  </a:r>
                  <a:endParaRPr lang="en-US" altLang="fr-FR" sz="800" dirty="0">
                    <a:solidFill>
                      <a:srgbClr val="FFFFFF"/>
                    </a:solidFill>
                    <a:latin typeface="Calibri" panose="020F0502020204030204"/>
                  </a:endParaRPr>
                </a:p>
              </p:txBody>
            </p:sp>
            <p:sp>
              <p:nvSpPr>
                <p:cNvPr id="244" name="Etiquette - Zlatiborski" hidden="1">
                  <a:extLst>
                    <a:ext uri="{FF2B5EF4-FFF2-40B4-BE49-F238E27FC236}">
                      <a16:creationId xmlns:a16="http://schemas.microsoft.com/office/drawing/2014/main" id="{5F49B8CE-815A-4068-8AFE-D1E74760DC76}"/>
                    </a:ext>
                  </a:extLst>
                </p:cNvPr>
                <p:cNvSpPr>
                  <a:spLocks noChangeArrowheads="1"/>
                </p:cNvSpPr>
                <p:nvPr>
                  <p:custDataLst>
                    <p:tags r:id="rId11"/>
                  </p:custDataLst>
                </p:nvPr>
              </p:nvSpPr>
              <p:spPr bwMode="auto">
                <a:xfrm>
                  <a:off x="6353943" y="3841057"/>
                  <a:ext cx="648886" cy="45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en-US" sz="800" dirty="0" err="1">
                      <a:solidFill>
                        <a:srgbClr val="FFFFFF"/>
                      </a:solidFill>
                      <a:latin typeface="Calibri" panose="020F0502020204030204"/>
                    </a:rPr>
                    <a:t>Zlatiborski</a:t>
                  </a:r>
                  <a:endParaRPr lang="en-US" altLang="fr-FR" sz="800" dirty="0">
                    <a:solidFill>
                      <a:srgbClr val="FFFFFF"/>
                    </a:solidFill>
                    <a:latin typeface="Calibri" panose="020F0502020204030204"/>
                  </a:endParaRPr>
                </a:p>
              </p:txBody>
            </p:sp>
            <p:sp>
              <p:nvSpPr>
                <p:cNvPr id="245" name="Etiquette - Moravicki" hidden="1">
                  <a:extLst>
                    <a:ext uri="{FF2B5EF4-FFF2-40B4-BE49-F238E27FC236}">
                      <a16:creationId xmlns:a16="http://schemas.microsoft.com/office/drawing/2014/main" id="{4EF8C603-1CD5-4E46-8FD9-E72092E4820D}"/>
                    </a:ext>
                  </a:extLst>
                </p:cNvPr>
                <p:cNvSpPr>
                  <a:spLocks noChangeArrowheads="1"/>
                </p:cNvSpPr>
                <p:nvPr>
                  <p:custDataLst>
                    <p:tags r:id="rId12"/>
                  </p:custDataLst>
                </p:nvPr>
              </p:nvSpPr>
              <p:spPr bwMode="auto">
                <a:xfrm>
                  <a:off x="6922222" y="3653856"/>
                  <a:ext cx="589897" cy="45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en-US" sz="800" dirty="0" err="1">
                      <a:solidFill>
                        <a:srgbClr val="FFFFFF"/>
                      </a:solidFill>
                      <a:latin typeface="Calibri" panose="020F0502020204030204"/>
                    </a:rPr>
                    <a:t>Moravicki</a:t>
                  </a:r>
                  <a:endParaRPr lang="en-US" altLang="fr-FR" sz="800" dirty="0">
                    <a:solidFill>
                      <a:srgbClr val="FFFFFF"/>
                    </a:solidFill>
                    <a:latin typeface="Calibri" panose="020F0502020204030204"/>
                  </a:endParaRPr>
                </a:p>
              </p:txBody>
            </p:sp>
            <p:sp>
              <p:nvSpPr>
                <p:cNvPr id="246" name="Etiquette - Raški" hidden="1">
                  <a:extLst>
                    <a:ext uri="{FF2B5EF4-FFF2-40B4-BE49-F238E27FC236}">
                      <a16:creationId xmlns:a16="http://schemas.microsoft.com/office/drawing/2014/main" id="{783FE459-FB21-47AF-9049-40398604A3EA}"/>
                    </a:ext>
                  </a:extLst>
                </p:cNvPr>
                <p:cNvSpPr>
                  <a:spLocks noChangeArrowheads="1"/>
                </p:cNvSpPr>
                <p:nvPr>
                  <p:custDataLst>
                    <p:tags r:id="rId13"/>
                  </p:custDataLst>
                </p:nvPr>
              </p:nvSpPr>
              <p:spPr bwMode="auto">
                <a:xfrm>
                  <a:off x="7240539" y="4226965"/>
                  <a:ext cx="487518" cy="226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en-US" sz="800" dirty="0" err="1">
                      <a:solidFill>
                        <a:srgbClr val="FFFFFF"/>
                      </a:solidFill>
                      <a:latin typeface="Calibri" panose="020F0502020204030204"/>
                    </a:rPr>
                    <a:t>Raški</a:t>
                  </a:r>
                  <a:endParaRPr lang="en-US" altLang="fr-FR" sz="800" dirty="0">
                    <a:solidFill>
                      <a:srgbClr val="FFFFFF"/>
                    </a:solidFill>
                    <a:latin typeface="Calibri" panose="020F0502020204030204"/>
                  </a:endParaRPr>
                </a:p>
              </p:txBody>
            </p:sp>
            <p:sp>
              <p:nvSpPr>
                <p:cNvPr id="247" name="Etiquette - Šumadijski" hidden="1">
                  <a:extLst>
                    <a:ext uri="{FF2B5EF4-FFF2-40B4-BE49-F238E27FC236}">
                      <a16:creationId xmlns:a16="http://schemas.microsoft.com/office/drawing/2014/main" id="{DACED394-E322-449F-8753-8F8CBA988685}"/>
                    </a:ext>
                  </a:extLst>
                </p:cNvPr>
                <p:cNvSpPr>
                  <a:spLocks noChangeArrowheads="1"/>
                </p:cNvSpPr>
                <p:nvPr>
                  <p:custDataLst>
                    <p:tags r:id="rId14"/>
                  </p:custDataLst>
                </p:nvPr>
              </p:nvSpPr>
              <p:spPr bwMode="auto">
                <a:xfrm>
                  <a:off x="7385871" y="3326726"/>
                  <a:ext cx="589897" cy="45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en-US" sz="800" dirty="0" err="1">
                      <a:solidFill>
                        <a:srgbClr val="FFFFFF"/>
                      </a:solidFill>
                      <a:latin typeface="Calibri" panose="020F0502020204030204"/>
                    </a:rPr>
                    <a:t>Šumadijski</a:t>
                  </a:r>
                  <a:endParaRPr lang="en-US" altLang="fr-FR" sz="800" dirty="0">
                    <a:solidFill>
                      <a:srgbClr val="FFFFFF"/>
                    </a:solidFill>
                    <a:latin typeface="Calibri" panose="020F0502020204030204"/>
                  </a:endParaRPr>
                </a:p>
              </p:txBody>
            </p:sp>
            <p:sp>
              <p:nvSpPr>
                <p:cNvPr id="248" name="Etiquette - Branicevski" hidden="1">
                  <a:extLst>
                    <a:ext uri="{FF2B5EF4-FFF2-40B4-BE49-F238E27FC236}">
                      <a16:creationId xmlns:a16="http://schemas.microsoft.com/office/drawing/2014/main" id="{48280648-78BA-4644-9C1D-DB38BAA2E4A4}"/>
                    </a:ext>
                  </a:extLst>
                </p:cNvPr>
                <p:cNvSpPr>
                  <a:spLocks noChangeArrowheads="1"/>
                </p:cNvSpPr>
                <p:nvPr>
                  <p:custDataLst>
                    <p:tags r:id="rId15"/>
                  </p:custDataLst>
                </p:nvPr>
              </p:nvSpPr>
              <p:spPr bwMode="auto">
                <a:xfrm>
                  <a:off x="8073924" y="2879126"/>
                  <a:ext cx="648886" cy="45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en-US" sz="800" dirty="0" err="1">
                      <a:solidFill>
                        <a:srgbClr val="FFFFFF"/>
                      </a:solidFill>
                      <a:latin typeface="Calibri" panose="020F0502020204030204"/>
                    </a:rPr>
                    <a:t>Branicevski</a:t>
                  </a:r>
                  <a:endParaRPr lang="en-US" altLang="fr-FR" sz="800" dirty="0">
                    <a:solidFill>
                      <a:srgbClr val="FFFFFF"/>
                    </a:solidFill>
                    <a:latin typeface="Calibri" panose="020F0502020204030204"/>
                  </a:endParaRPr>
                </a:p>
              </p:txBody>
            </p:sp>
            <p:sp>
              <p:nvSpPr>
                <p:cNvPr id="249" name="Etiquette - Podunavski" hidden="1">
                  <a:extLst>
                    <a:ext uri="{FF2B5EF4-FFF2-40B4-BE49-F238E27FC236}">
                      <a16:creationId xmlns:a16="http://schemas.microsoft.com/office/drawing/2014/main" id="{CAF6B9E7-E2F2-46B6-83BF-7D6F65C957F5}"/>
                    </a:ext>
                  </a:extLst>
                </p:cNvPr>
                <p:cNvSpPr>
                  <a:spLocks noChangeArrowheads="1"/>
                </p:cNvSpPr>
                <p:nvPr>
                  <p:custDataLst>
                    <p:tags r:id="rId16"/>
                  </p:custDataLst>
                </p:nvPr>
              </p:nvSpPr>
              <p:spPr bwMode="auto">
                <a:xfrm>
                  <a:off x="7673276" y="2776726"/>
                  <a:ext cx="332981" cy="67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en-US" sz="800" dirty="0" err="1">
                      <a:solidFill>
                        <a:srgbClr val="FFFFFF"/>
                      </a:solidFill>
                      <a:latin typeface="Calibri" panose="020F0502020204030204"/>
                    </a:rPr>
                    <a:t>Podunavski</a:t>
                  </a:r>
                  <a:endParaRPr lang="en-US" altLang="fr-FR" sz="800" dirty="0">
                    <a:solidFill>
                      <a:srgbClr val="FFFFFF"/>
                    </a:solidFill>
                    <a:latin typeface="Calibri" panose="020F0502020204030204"/>
                  </a:endParaRPr>
                </a:p>
              </p:txBody>
            </p:sp>
            <p:sp>
              <p:nvSpPr>
                <p:cNvPr id="250" name="Etiquette - Borski" hidden="1">
                  <a:extLst>
                    <a:ext uri="{FF2B5EF4-FFF2-40B4-BE49-F238E27FC236}">
                      <a16:creationId xmlns:a16="http://schemas.microsoft.com/office/drawing/2014/main" id="{16A11562-B4EE-45AE-847C-E2C8BE6AF0FC}"/>
                    </a:ext>
                  </a:extLst>
                </p:cNvPr>
                <p:cNvSpPr>
                  <a:spLocks noChangeArrowheads="1"/>
                </p:cNvSpPr>
                <p:nvPr>
                  <p:custDataLst>
                    <p:tags r:id="rId17"/>
                  </p:custDataLst>
                </p:nvPr>
              </p:nvSpPr>
              <p:spPr bwMode="auto">
                <a:xfrm>
                  <a:off x="8722810" y="3181559"/>
                  <a:ext cx="648886" cy="226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en-US" sz="800" dirty="0">
                      <a:solidFill>
                        <a:srgbClr val="FFFFFF"/>
                      </a:solidFill>
                      <a:latin typeface="Calibri" panose="020F0502020204030204"/>
                    </a:rPr>
                    <a:t>Borski</a:t>
                  </a:r>
                  <a:endParaRPr lang="en-US" altLang="fr-FR" sz="800" dirty="0">
                    <a:solidFill>
                      <a:srgbClr val="FFFFFF"/>
                    </a:solidFill>
                    <a:latin typeface="Calibri" panose="020F0502020204030204"/>
                  </a:endParaRPr>
                </a:p>
              </p:txBody>
            </p:sp>
            <p:sp>
              <p:nvSpPr>
                <p:cNvPr id="251" name="Etiquette - Zajecarski" hidden="1">
                  <a:extLst>
                    <a:ext uri="{FF2B5EF4-FFF2-40B4-BE49-F238E27FC236}">
                      <a16:creationId xmlns:a16="http://schemas.microsoft.com/office/drawing/2014/main" id="{C8D54C32-CB3F-40D2-AB84-824C5313CC9D}"/>
                    </a:ext>
                  </a:extLst>
                </p:cNvPr>
                <p:cNvSpPr>
                  <a:spLocks noChangeArrowheads="1"/>
                </p:cNvSpPr>
                <p:nvPr>
                  <p:custDataLst>
                    <p:tags r:id="rId18"/>
                  </p:custDataLst>
                </p:nvPr>
              </p:nvSpPr>
              <p:spPr bwMode="auto">
                <a:xfrm>
                  <a:off x="8544223" y="3857912"/>
                  <a:ext cx="648886" cy="45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en-US" sz="800" dirty="0" err="1">
                      <a:solidFill>
                        <a:srgbClr val="FFFFFF"/>
                      </a:solidFill>
                      <a:latin typeface="Calibri" panose="020F0502020204030204"/>
                    </a:rPr>
                    <a:t>Zajecarski</a:t>
                  </a:r>
                  <a:endParaRPr lang="en-US" altLang="fr-FR" sz="800" dirty="0">
                    <a:solidFill>
                      <a:srgbClr val="FFFFFF"/>
                    </a:solidFill>
                    <a:latin typeface="Calibri" panose="020F0502020204030204"/>
                  </a:endParaRPr>
                </a:p>
              </p:txBody>
            </p:sp>
            <p:sp>
              <p:nvSpPr>
                <p:cNvPr id="252" name="Etiquette - Pomoravski" hidden="1">
                  <a:extLst>
                    <a:ext uri="{FF2B5EF4-FFF2-40B4-BE49-F238E27FC236}">
                      <a16:creationId xmlns:a16="http://schemas.microsoft.com/office/drawing/2014/main" id="{BEAE58FE-97DC-45D7-850A-AFDAE0A570F9}"/>
                    </a:ext>
                  </a:extLst>
                </p:cNvPr>
                <p:cNvSpPr>
                  <a:spLocks noChangeArrowheads="1"/>
                </p:cNvSpPr>
                <p:nvPr>
                  <p:custDataLst>
                    <p:tags r:id="rId19"/>
                  </p:custDataLst>
                </p:nvPr>
              </p:nvSpPr>
              <p:spPr bwMode="auto">
                <a:xfrm>
                  <a:off x="7953617" y="3492167"/>
                  <a:ext cx="648886" cy="45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en-US" sz="800" dirty="0" err="1">
                      <a:solidFill>
                        <a:srgbClr val="FFFFFF"/>
                      </a:solidFill>
                      <a:latin typeface="Calibri" panose="020F0502020204030204"/>
                    </a:rPr>
                    <a:t>Pomoravski</a:t>
                  </a:r>
                  <a:endParaRPr lang="en-US" altLang="fr-FR" sz="800" dirty="0">
                    <a:solidFill>
                      <a:srgbClr val="FFFFFF"/>
                    </a:solidFill>
                    <a:latin typeface="Calibri" panose="020F0502020204030204"/>
                  </a:endParaRPr>
                </a:p>
              </p:txBody>
            </p:sp>
            <p:sp>
              <p:nvSpPr>
                <p:cNvPr id="253" name="Etiquette - Rasinski" hidden="1">
                  <a:extLst>
                    <a:ext uri="{FF2B5EF4-FFF2-40B4-BE49-F238E27FC236}">
                      <a16:creationId xmlns:a16="http://schemas.microsoft.com/office/drawing/2014/main" id="{BC98BA3A-5399-4FBA-9C16-8F17CC825ED2}"/>
                    </a:ext>
                  </a:extLst>
                </p:cNvPr>
                <p:cNvSpPr>
                  <a:spLocks noChangeArrowheads="1"/>
                </p:cNvSpPr>
                <p:nvPr>
                  <p:custDataLst>
                    <p:tags r:id="rId20"/>
                  </p:custDataLst>
                </p:nvPr>
              </p:nvSpPr>
              <p:spPr bwMode="auto">
                <a:xfrm>
                  <a:off x="7828217" y="4126895"/>
                  <a:ext cx="487518" cy="45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en-US" sz="800" dirty="0" err="1">
                      <a:solidFill>
                        <a:srgbClr val="FFFFFF"/>
                      </a:solidFill>
                      <a:latin typeface="Calibri" panose="020F0502020204030204"/>
                    </a:rPr>
                    <a:t>Rasinski</a:t>
                  </a:r>
                  <a:endParaRPr lang="en-US" altLang="fr-FR" sz="800" dirty="0">
                    <a:solidFill>
                      <a:srgbClr val="FFFFFF"/>
                    </a:solidFill>
                    <a:latin typeface="Calibri" panose="020F0502020204030204"/>
                  </a:endParaRPr>
                </a:p>
              </p:txBody>
            </p:sp>
            <p:sp>
              <p:nvSpPr>
                <p:cNvPr id="254" name="Etiquette - Toplicki" hidden="1">
                  <a:extLst>
                    <a:ext uri="{FF2B5EF4-FFF2-40B4-BE49-F238E27FC236}">
                      <a16:creationId xmlns:a16="http://schemas.microsoft.com/office/drawing/2014/main" id="{00D11B30-3CC1-4917-AE9A-A070C148C93A}"/>
                    </a:ext>
                  </a:extLst>
                </p:cNvPr>
                <p:cNvSpPr>
                  <a:spLocks noChangeArrowheads="1"/>
                </p:cNvSpPr>
                <p:nvPr>
                  <p:custDataLst>
                    <p:tags r:id="rId21"/>
                  </p:custDataLst>
                </p:nvPr>
              </p:nvSpPr>
              <p:spPr bwMode="auto">
                <a:xfrm>
                  <a:off x="7977245" y="4646760"/>
                  <a:ext cx="487518" cy="45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en-US" sz="800" dirty="0" err="1">
                      <a:solidFill>
                        <a:srgbClr val="FFFFFF"/>
                      </a:solidFill>
                      <a:latin typeface="Calibri" panose="020F0502020204030204"/>
                    </a:rPr>
                    <a:t>Toplicki</a:t>
                  </a:r>
                  <a:endParaRPr lang="en-US" altLang="fr-FR" sz="800" dirty="0">
                    <a:solidFill>
                      <a:srgbClr val="FFFFFF"/>
                    </a:solidFill>
                    <a:latin typeface="Calibri" panose="020F0502020204030204"/>
                  </a:endParaRPr>
                </a:p>
              </p:txBody>
            </p:sp>
            <p:sp>
              <p:nvSpPr>
                <p:cNvPr id="255" name="Etiquette - Jablanicki" hidden="1">
                  <a:extLst>
                    <a:ext uri="{FF2B5EF4-FFF2-40B4-BE49-F238E27FC236}">
                      <a16:creationId xmlns:a16="http://schemas.microsoft.com/office/drawing/2014/main" id="{33A772C7-2917-43C9-82B9-F4B70CCCFB74}"/>
                    </a:ext>
                  </a:extLst>
                </p:cNvPr>
                <p:cNvSpPr>
                  <a:spLocks noChangeArrowheads="1"/>
                </p:cNvSpPr>
                <p:nvPr>
                  <p:custDataLst>
                    <p:tags r:id="rId22"/>
                  </p:custDataLst>
                </p:nvPr>
              </p:nvSpPr>
              <p:spPr bwMode="auto">
                <a:xfrm>
                  <a:off x="8468911" y="4928205"/>
                  <a:ext cx="487518" cy="45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en-US" sz="800" dirty="0" err="1">
                      <a:solidFill>
                        <a:srgbClr val="FFFFFF"/>
                      </a:solidFill>
                      <a:latin typeface="Calibri" panose="020F0502020204030204"/>
                    </a:rPr>
                    <a:t>Jablanicki</a:t>
                  </a:r>
                  <a:endParaRPr lang="en-US" altLang="fr-FR" sz="800" dirty="0">
                    <a:solidFill>
                      <a:srgbClr val="FFFFFF"/>
                    </a:solidFill>
                    <a:latin typeface="Calibri" panose="020F0502020204030204"/>
                  </a:endParaRPr>
                </a:p>
              </p:txBody>
            </p:sp>
            <p:sp>
              <p:nvSpPr>
                <p:cNvPr id="256" name="Etiquette - Pirotski" hidden="1">
                  <a:extLst>
                    <a:ext uri="{FF2B5EF4-FFF2-40B4-BE49-F238E27FC236}">
                      <a16:creationId xmlns:a16="http://schemas.microsoft.com/office/drawing/2014/main" id="{9FD9AD11-665C-454D-81C0-D1737797A79E}"/>
                    </a:ext>
                  </a:extLst>
                </p:cNvPr>
                <p:cNvSpPr>
                  <a:spLocks noChangeArrowheads="1"/>
                </p:cNvSpPr>
                <p:nvPr>
                  <p:custDataLst>
                    <p:tags r:id="rId23"/>
                  </p:custDataLst>
                </p:nvPr>
              </p:nvSpPr>
              <p:spPr bwMode="auto">
                <a:xfrm>
                  <a:off x="9170445" y="4648156"/>
                  <a:ext cx="487518" cy="45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en-US" sz="800" dirty="0" err="1">
                      <a:solidFill>
                        <a:srgbClr val="FFFFFF"/>
                      </a:solidFill>
                      <a:latin typeface="Calibri" panose="020F0502020204030204"/>
                    </a:rPr>
                    <a:t>Pirotski</a:t>
                  </a:r>
                  <a:endParaRPr lang="en-US" altLang="fr-FR" sz="800" dirty="0">
                    <a:solidFill>
                      <a:srgbClr val="FFFFFF"/>
                    </a:solidFill>
                    <a:latin typeface="Calibri" panose="020F0502020204030204"/>
                  </a:endParaRPr>
                </a:p>
              </p:txBody>
            </p:sp>
            <p:sp>
              <p:nvSpPr>
                <p:cNvPr id="257" name="Etiquette - Nišavski" hidden="1">
                  <a:extLst>
                    <a:ext uri="{FF2B5EF4-FFF2-40B4-BE49-F238E27FC236}">
                      <a16:creationId xmlns:a16="http://schemas.microsoft.com/office/drawing/2014/main" id="{A4339701-0B11-497B-8971-84C969628D47}"/>
                    </a:ext>
                  </a:extLst>
                </p:cNvPr>
                <p:cNvSpPr>
                  <a:spLocks noChangeArrowheads="1"/>
                </p:cNvSpPr>
                <p:nvPr>
                  <p:custDataLst>
                    <p:tags r:id="rId24"/>
                  </p:custDataLst>
                </p:nvPr>
              </p:nvSpPr>
              <p:spPr bwMode="auto">
                <a:xfrm>
                  <a:off x="8406716" y="4335335"/>
                  <a:ext cx="589897" cy="45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en-US" sz="800" dirty="0" err="1">
                      <a:solidFill>
                        <a:srgbClr val="FFFFFF"/>
                      </a:solidFill>
                      <a:latin typeface="Calibri" panose="020F0502020204030204"/>
                    </a:rPr>
                    <a:t>Nišavski</a:t>
                  </a:r>
                  <a:endParaRPr lang="en-US" altLang="fr-FR" sz="800" dirty="0">
                    <a:solidFill>
                      <a:srgbClr val="FFFFFF"/>
                    </a:solidFill>
                    <a:latin typeface="Calibri" panose="020F0502020204030204"/>
                  </a:endParaRPr>
                </a:p>
              </p:txBody>
            </p:sp>
            <p:sp>
              <p:nvSpPr>
                <p:cNvPr id="258" name="Etiquette - Pcinjski" hidden="1">
                  <a:extLst>
                    <a:ext uri="{FF2B5EF4-FFF2-40B4-BE49-F238E27FC236}">
                      <a16:creationId xmlns:a16="http://schemas.microsoft.com/office/drawing/2014/main" id="{69785A65-A690-4308-AD52-DA1F8B4EFA98}"/>
                    </a:ext>
                  </a:extLst>
                </p:cNvPr>
                <p:cNvSpPr>
                  <a:spLocks noChangeArrowheads="1"/>
                </p:cNvSpPr>
                <p:nvPr>
                  <p:custDataLst>
                    <p:tags r:id="rId25"/>
                  </p:custDataLst>
                </p:nvPr>
              </p:nvSpPr>
              <p:spPr bwMode="auto">
                <a:xfrm>
                  <a:off x="8652077" y="5589506"/>
                  <a:ext cx="589897" cy="226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en-US" sz="800" dirty="0" err="1">
                      <a:solidFill>
                        <a:srgbClr val="FFFFFF"/>
                      </a:solidFill>
                      <a:latin typeface="Calibri" panose="020F0502020204030204"/>
                    </a:rPr>
                    <a:t>Pcinjski</a:t>
                  </a:r>
                  <a:endParaRPr lang="en-US" altLang="fr-FR" sz="800" dirty="0">
                    <a:solidFill>
                      <a:srgbClr val="FFFFFF"/>
                    </a:solidFill>
                    <a:latin typeface="Calibri" panose="020F0502020204030204"/>
                  </a:endParaRPr>
                </a:p>
              </p:txBody>
            </p:sp>
            <p:sp>
              <p:nvSpPr>
                <p:cNvPr id="259" name="Etiquette - DARK - Kosovsko-Pomoravski" hidden="1">
                  <a:extLst>
                    <a:ext uri="{FF2B5EF4-FFF2-40B4-BE49-F238E27FC236}">
                      <a16:creationId xmlns:a16="http://schemas.microsoft.com/office/drawing/2014/main" id="{2AD21FDB-E628-4EBE-9FC1-33090ED106E2}"/>
                    </a:ext>
                  </a:extLst>
                </p:cNvPr>
                <p:cNvSpPr>
                  <a:spLocks noChangeArrowheads="1"/>
                </p:cNvSpPr>
                <p:nvPr>
                  <p:custDataLst>
                    <p:tags r:id="rId26"/>
                  </p:custDataLst>
                </p:nvPr>
              </p:nvSpPr>
              <p:spPr bwMode="auto">
                <a:xfrm>
                  <a:off x="8603247" y="5872561"/>
                  <a:ext cx="589897" cy="905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r>
                    <a:rPr lang="en-US" sz="800" dirty="0" err="1">
                      <a:solidFill>
                        <a:srgbClr val="000000"/>
                      </a:solidFill>
                      <a:latin typeface="Calibri" panose="020F0502020204030204"/>
                    </a:rPr>
                    <a:t>Kosovsko-Pomoravski</a:t>
                  </a:r>
                  <a:endParaRPr lang="en-US" altLang="fr-FR" sz="800" dirty="0">
                    <a:solidFill>
                      <a:srgbClr val="000000"/>
                    </a:solidFill>
                    <a:latin typeface="Calibri" panose="020F0502020204030204"/>
                  </a:endParaRPr>
                </a:p>
              </p:txBody>
            </p:sp>
            <p:sp>
              <p:nvSpPr>
                <p:cNvPr id="260" name="Etiquette - Kosovski" hidden="1">
                  <a:extLst>
                    <a:ext uri="{FF2B5EF4-FFF2-40B4-BE49-F238E27FC236}">
                      <a16:creationId xmlns:a16="http://schemas.microsoft.com/office/drawing/2014/main" id="{0BDCA39D-CCDE-48F0-B273-2C392FA6A747}"/>
                    </a:ext>
                  </a:extLst>
                </p:cNvPr>
                <p:cNvSpPr>
                  <a:spLocks noChangeArrowheads="1"/>
                </p:cNvSpPr>
                <p:nvPr>
                  <p:custDataLst>
                    <p:tags r:id="rId27"/>
                  </p:custDataLst>
                </p:nvPr>
              </p:nvSpPr>
              <p:spPr bwMode="auto">
                <a:xfrm>
                  <a:off x="7633787" y="5388533"/>
                  <a:ext cx="589897" cy="45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en-US" sz="800" dirty="0" err="1">
                      <a:solidFill>
                        <a:srgbClr val="FFFFFF"/>
                      </a:solidFill>
                      <a:latin typeface="Calibri" panose="020F0502020204030204"/>
                    </a:rPr>
                    <a:t>Kosovski</a:t>
                  </a:r>
                  <a:endParaRPr lang="en-US" altLang="fr-FR" sz="800" dirty="0">
                    <a:solidFill>
                      <a:srgbClr val="FFFFFF"/>
                    </a:solidFill>
                    <a:latin typeface="Calibri" panose="020F0502020204030204"/>
                  </a:endParaRPr>
                </a:p>
              </p:txBody>
            </p:sp>
            <p:sp>
              <p:nvSpPr>
                <p:cNvPr id="261" name="Etiquette - Kosovsko-Mitrovački" hidden="1">
                  <a:extLst>
                    <a:ext uri="{FF2B5EF4-FFF2-40B4-BE49-F238E27FC236}">
                      <a16:creationId xmlns:a16="http://schemas.microsoft.com/office/drawing/2014/main" id="{C5F59075-FB09-4873-9F69-B9C5791A8E96}"/>
                    </a:ext>
                  </a:extLst>
                </p:cNvPr>
                <p:cNvSpPr>
                  <a:spLocks noChangeArrowheads="1"/>
                </p:cNvSpPr>
                <p:nvPr>
                  <p:custDataLst>
                    <p:tags r:id="rId28"/>
                  </p:custDataLst>
                </p:nvPr>
              </p:nvSpPr>
              <p:spPr bwMode="auto">
                <a:xfrm>
                  <a:off x="7425961" y="4777904"/>
                  <a:ext cx="589897" cy="905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en-US" sz="800" dirty="0" err="1">
                      <a:solidFill>
                        <a:srgbClr val="FFFFFF"/>
                      </a:solidFill>
                      <a:latin typeface="Calibri" panose="020F0502020204030204"/>
                    </a:rPr>
                    <a:t>Kosovsko-Mitrovački</a:t>
                  </a:r>
                  <a:endParaRPr lang="en-US" altLang="fr-FR" sz="800" dirty="0">
                    <a:solidFill>
                      <a:srgbClr val="FFFFFF"/>
                    </a:solidFill>
                    <a:latin typeface="Calibri" panose="020F0502020204030204"/>
                  </a:endParaRPr>
                </a:p>
              </p:txBody>
            </p:sp>
            <p:sp>
              <p:nvSpPr>
                <p:cNvPr id="262" name="Etiquette - Pećki" hidden="1">
                  <a:extLst>
                    <a:ext uri="{FF2B5EF4-FFF2-40B4-BE49-F238E27FC236}">
                      <a16:creationId xmlns:a16="http://schemas.microsoft.com/office/drawing/2014/main" id="{6BB6168C-45D7-43C6-A858-9EB5EEEA8717}"/>
                    </a:ext>
                  </a:extLst>
                </p:cNvPr>
                <p:cNvSpPr>
                  <a:spLocks noChangeArrowheads="1"/>
                </p:cNvSpPr>
                <p:nvPr>
                  <p:custDataLst>
                    <p:tags r:id="rId29"/>
                  </p:custDataLst>
                </p:nvPr>
              </p:nvSpPr>
              <p:spPr bwMode="auto">
                <a:xfrm>
                  <a:off x="6967661" y="5443023"/>
                  <a:ext cx="589897" cy="226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en-US" sz="800" dirty="0" err="1">
                      <a:solidFill>
                        <a:srgbClr val="FFFFFF"/>
                      </a:solidFill>
                      <a:latin typeface="Calibri" panose="020F0502020204030204"/>
                    </a:rPr>
                    <a:t>Pećki</a:t>
                  </a:r>
                  <a:endParaRPr lang="en-US" altLang="fr-FR" sz="800" dirty="0">
                    <a:solidFill>
                      <a:srgbClr val="FFFFFF"/>
                    </a:solidFill>
                    <a:latin typeface="Calibri" panose="020F0502020204030204"/>
                  </a:endParaRPr>
                </a:p>
              </p:txBody>
            </p:sp>
            <p:sp>
              <p:nvSpPr>
                <p:cNvPr id="263" name="Etiquette - DARK - Prizrenski" hidden="1">
                  <a:extLst>
                    <a:ext uri="{FF2B5EF4-FFF2-40B4-BE49-F238E27FC236}">
                      <a16:creationId xmlns:a16="http://schemas.microsoft.com/office/drawing/2014/main" id="{181F6B00-5564-4B57-B6CA-A9A06D4BFB4E}"/>
                    </a:ext>
                  </a:extLst>
                </p:cNvPr>
                <p:cNvSpPr>
                  <a:spLocks noChangeArrowheads="1"/>
                </p:cNvSpPr>
                <p:nvPr>
                  <p:custDataLst>
                    <p:tags r:id="rId30"/>
                  </p:custDataLst>
                </p:nvPr>
              </p:nvSpPr>
              <p:spPr bwMode="auto">
                <a:xfrm>
                  <a:off x="6499975" y="6063302"/>
                  <a:ext cx="589897" cy="45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r" eaLnBrk="1" hangingPunct="1"/>
                  <a:r>
                    <a:rPr lang="en-US" sz="800" dirty="0" err="1">
                      <a:solidFill>
                        <a:srgbClr val="000000"/>
                      </a:solidFill>
                      <a:latin typeface="Calibri" panose="020F0502020204030204"/>
                    </a:rPr>
                    <a:t>Prizrenski</a:t>
                  </a:r>
                  <a:endParaRPr lang="en-US" altLang="fr-FR" sz="800" dirty="0">
                    <a:solidFill>
                      <a:srgbClr val="000000"/>
                    </a:solidFill>
                    <a:latin typeface="Calibri" panose="020F0502020204030204"/>
                  </a:endParaRPr>
                </a:p>
              </p:txBody>
            </p:sp>
            <p:sp>
              <p:nvSpPr>
                <p:cNvPr id="264" name="Etiquette - " hidden="1">
                  <a:extLst>
                    <a:ext uri="{FF2B5EF4-FFF2-40B4-BE49-F238E27FC236}">
                      <a16:creationId xmlns:a16="http://schemas.microsoft.com/office/drawing/2014/main" id="{15ADA453-8522-4E99-8531-95AE0A8B62D9}"/>
                    </a:ext>
                  </a:extLst>
                </p:cNvPr>
                <p:cNvSpPr>
                  <a:spLocks noChangeShapeType="1"/>
                </p:cNvSpPr>
                <p:nvPr/>
              </p:nvSpPr>
              <p:spPr bwMode="auto">
                <a:xfrm>
                  <a:off x="8278061" y="5990858"/>
                  <a:ext cx="266161" cy="290881"/>
                </a:xfrm>
                <a:prstGeom prst="line">
                  <a:avLst/>
                </a:prstGeom>
                <a:noFill/>
                <a:ln w="635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wrap="none" tIns="91440" bIns="91440" anchor="ctr"/>
                <a:lstStyle/>
                <a:p>
                  <a:pPr algn="ctr"/>
                  <a:endParaRPr lang="en-US" sz="800" dirty="0">
                    <a:solidFill>
                      <a:prstClr val="black"/>
                    </a:solidFill>
                  </a:endParaRPr>
                </a:p>
              </p:txBody>
            </p:sp>
            <p:sp>
              <p:nvSpPr>
                <p:cNvPr id="265" name="Etiquette - " hidden="1">
                  <a:extLst>
                    <a:ext uri="{FF2B5EF4-FFF2-40B4-BE49-F238E27FC236}">
                      <a16:creationId xmlns:a16="http://schemas.microsoft.com/office/drawing/2014/main" id="{A8A95998-3772-4150-83D7-2C6DF7327909}"/>
                    </a:ext>
                  </a:extLst>
                </p:cNvPr>
                <p:cNvSpPr>
                  <a:spLocks noChangeShapeType="1"/>
                </p:cNvSpPr>
                <p:nvPr/>
              </p:nvSpPr>
              <p:spPr bwMode="auto">
                <a:xfrm>
                  <a:off x="7144042" y="6281739"/>
                  <a:ext cx="340255" cy="0"/>
                </a:xfrm>
                <a:prstGeom prst="line">
                  <a:avLst/>
                </a:prstGeom>
                <a:noFill/>
                <a:ln w="635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wrap="none" tIns="91440" bIns="91440" anchor="ctr"/>
                <a:lstStyle/>
                <a:p>
                  <a:pPr algn="ctr"/>
                  <a:endParaRPr lang="en-US" sz="800" dirty="0">
                    <a:solidFill>
                      <a:prstClr val="black"/>
                    </a:solidFill>
                  </a:endParaRPr>
                </a:p>
              </p:txBody>
            </p:sp>
          </p:grpSp>
          <p:grpSp>
            <p:nvGrpSpPr>
              <p:cNvPr id="209" name="GradientColorLegend">
                <a:extLst>
                  <a:ext uri="{FF2B5EF4-FFF2-40B4-BE49-F238E27FC236}">
                    <a16:creationId xmlns:a16="http://schemas.microsoft.com/office/drawing/2014/main" id="{3A1E39E4-0E44-46CE-A551-295FD919D831}"/>
                  </a:ext>
                </a:extLst>
              </p:cNvPr>
              <p:cNvGrpSpPr/>
              <p:nvPr/>
            </p:nvGrpSpPr>
            <p:grpSpPr>
              <a:xfrm>
                <a:off x="4941042" y="2384021"/>
                <a:ext cx="120073" cy="1845483"/>
                <a:chOff x="1066170" y="2341156"/>
                <a:chExt cx="120073" cy="1845483"/>
              </a:xfrm>
            </p:grpSpPr>
            <p:sp>
              <p:nvSpPr>
                <p:cNvPr id="231" name="Etiquette - GradientColorLegend - DARK - Shape" hidden="1">
                  <a:extLst>
                    <a:ext uri="{FF2B5EF4-FFF2-40B4-BE49-F238E27FC236}">
                      <a16:creationId xmlns:a16="http://schemas.microsoft.com/office/drawing/2014/main" id="{3A1BFC37-B7C9-426A-97BE-97FDE325460C}"/>
                    </a:ext>
                  </a:extLst>
                </p:cNvPr>
                <p:cNvSpPr/>
                <p:nvPr/>
              </p:nvSpPr>
              <p:spPr>
                <a:xfrm>
                  <a:off x="1066170" y="2575168"/>
                  <a:ext cx="120073" cy="1382400"/>
                </a:xfrm>
                <a:prstGeom prst="rect">
                  <a:avLst/>
                </a:prstGeom>
                <a:gradFill flip="none" rotWithShape="1">
                  <a:gsLst>
                    <a:gs pos="0">
                      <a:srgbClr val="D9D9D9"/>
                    </a:gs>
                    <a:gs pos="100000">
                      <a:srgbClr val="D9D9D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prstClr val="white"/>
                    </a:solidFill>
                  </a:endParaRPr>
                </a:p>
              </p:txBody>
            </p:sp>
            <p:sp>
              <p:nvSpPr>
                <p:cNvPr id="232" name="Etiquette - GradientColorLegend - DARK - MaxValue" hidden="1">
                  <a:extLst>
                    <a:ext uri="{FF2B5EF4-FFF2-40B4-BE49-F238E27FC236}">
                      <a16:creationId xmlns:a16="http://schemas.microsoft.com/office/drawing/2014/main" id="{05B7CC8B-474E-4023-9897-2F463299FCA8}"/>
                    </a:ext>
                  </a:extLst>
                </p:cNvPr>
                <p:cNvSpPr txBox="1"/>
                <p:nvPr/>
              </p:nvSpPr>
              <p:spPr>
                <a:xfrm>
                  <a:off x="1079028" y="2341156"/>
                  <a:ext cx="94358" cy="226455"/>
                </a:xfrm>
                <a:prstGeom prst="rect">
                  <a:avLst/>
                </a:prstGeom>
                <a:noFill/>
              </p:spPr>
              <p:txBody>
                <a:bodyPr wrap="none" lIns="0" tIns="0" rIns="0" bIns="0" rtlCol="0" anchor="b">
                  <a:spAutoFit/>
                </a:bodyPr>
                <a:lstStyle/>
                <a:p>
                  <a:pPr algn="ctr"/>
                  <a:r>
                    <a:rPr lang="en-US" sz="800">
                      <a:solidFill>
                        <a:prstClr val="black"/>
                      </a:solidFill>
                    </a:rPr>
                    <a:t>1</a:t>
                  </a:r>
                  <a:endParaRPr lang="en-US" sz="800" dirty="0">
                    <a:solidFill>
                      <a:prstClr val="black"/>
                    </a:solidFill>
                  </a:endParaRPr>
                </a:p>
              </p:txBody>
            </p:sp>
            <p:sp>
              <p:nvSpPr>
                <p:cNvPr id="233" name="Etiquette - GradientColorLegend - DARK - MinValue" hidden="1">
                  <a:extLst>
                    <a:ext uri="{FF2B5EF4-FFF2-40B4-BE49-F238E27FC236}">
                      <a16:creationId xmlns:a16="http://schemas.microsoft.com/office/drawing/2014/main" id="{69D9A0D4-5766-4134-808D-F687A1C98EAF}"/>
                    </a:ext>
                  </a:extLst>
                </p:cNvPr>
                <p:cNvSpPr txBox="1"/>
                <p:nvPr/>
              </p:nvSpPr>
              <p:spPr>
                <a:xfrm>
                  <a:off x="1079028" y="3960184"/>
                  <a:ext cx="94358" cy="226455"/>
                </a:xfrm>
                <a:prstGeom prst="rect">
                  <a:avLst/>
                </a:prstGeom>
                <a:noFill/>
              </p:spPr>
              <p:txBody>
                <a:bodyPr wrap="none" lIns="0" tIns="0" rIns="0" bIns="0" rtlCol="0">
                  <a:spAutoFit/>
                </a:bodyPr>
                <a:lstStyle/>
                <a:p>
                  <a:pPr algn="ctr"/>
                  <a:r>
                    <a:rPr lang="en-US" sz="800">
                      <a:solidFill>
                        <a:prstClr val="black"/>
                      </a:solidFill>
                    </a:rPr>
                    <a:t>1</a:t>
                  </a:r>
                  <a:endParaRPr lang="en-US" sz="800" dirty="0">
                    <a:solidFill>
                      <a:prstClr val="black"/>
                    </a:solidFill>
                  </a:endParaRPr>
                </a:p>
              </p:txBody>
            </p:sp>
          </p:grpSp>
          <p:grpSp>
            <p:nvGrpSpPr>
              <p:cNvPr id="210" name="RangeColorLegend">
                <a:extLst>
                  <a:ext uri="{FF2B5EF4-FFF2-40B4-BE49-F238E27FC236}">
                    <a16:creationId xmlns:a16="http://schemas.microsoft.com/office/drawing/2014/main" id="{8FFBF4F4-AD42-41D6-B75C-4242CF6BB0E4}"/>
                  </a:ext>
                </a:extLst>
              </p:cNvPr>
              <p:cNvGrpSpPr/>
              <p:nvPr/>
            </p:nvGrpSpPr>
            <p:grpSpPr>
              <a:xfrm>
                <a:off x="4435931" y="2910527"/>
                <a:ext cx="1270800" cy="1538880"/>
                <a:chOff x="9228362" y="4919762"/>
                <a:chExt cx="1270800" cy="1538880"/>
              </a:xfrm>
            </p:grpSpPr>
            <p:sp>
              <p:nvSpPr>
                <p:cNvPr id="211" name="Etiquette - RangeColorLegend - DARK - Color - 2" hidden="1">
                  <a:extLst>
                    <a:ext uri="{FF2B5EF4-FFF2-40B4-BE49-F238E27FC236}">
                      <a16:creationId xmlns:a16="http://schemas.microsoft.com/office/drawing/2014/main" id="{033D3483-0619-4E63-926E-FD477E5DB677}"/>
                    </a:ext>
                  </a:extLst>
                </p:cNvPr>
                <p:cNvSpPr/>
                <p:nvPr/>
              </p:nvSpPr>
              <p:spPr>
                <a:xfrm>
                  <a:off x="9228362" y="5073650"/>
                  <a:ext cx="154800" cy="153888"/>
                </a:xfrm>
                <a:prstGeom prst="rect">
                  <a:avLst/>
                </a:prstGeom>
                <a:solidFill>
                  <a:srgbClr val="9B2D1F"/>
                </a:solidFill>
                <a:ln>
                  <a:solidFill>
                    <a:schemeClr val="tx1"/>
                  </a:solidFill>
                </a:ln>
              </p:spPr>
              <p:txBody>
                <a:bodyPr wrap="square" lIns="0" tIns="0" rIns="0" bIns="0" anchor="ctr">
                  <a:noAutofit/>
                </a:bodyPr>
                <a:lstStyle/>
                <a:p>
                  <a:pPr algn="ctr"/>
                  <a:endParaRPr lang="en-US" sz="800" dirty="0">
                    <a:solidFill>
                      <a:prstClr val="black"/>
                    </a:solidFill>
                  </a:endParaRPr>
                </a:p>
              </p:txBody>
            </p:sp>
            <p:sp>
              <p:nvSpPr>
                <p:cNvPr id="212" name="Etiquette - RangeColorLegend - DARK - Color - 1" hidden="1">
                  <a:extLst>
                    <a:ext uri="{FF2B5EF4-FFF2-40B4-BE49-F238E27FC236}">
                      <a16:creationId xmlns:a16="http://schemas.microsoft.com/office/drawing/2014/main" id="{A847ABC3-4618-43CD-AB8A-18B76F7B58B4}"/>
                    </a:ext>
                  </a:extLst>
                </p:cNvPr>
                <p:cNvSpPr/>
                <p:nvPr/>
              </p:nvSpPr>
              <p:spPr>
                <a:xfrm>
                  <a:off x="9228362" y="4919762"/>
                  <a:ext cx="154800" cy="153888"/>
                </a:xfrm>
                <a:prstGeom prst="rect">
                  <a:avLst/>
                </a:prstGeom>
                <a:solidFill>
                  <a:srgbClr val="D34817"/>
                </a:solidFill>
                <a:ln>
                  <a:solidFill>
                    <a:schemeClr val="tx1"/>
                  </a:solidFill>
                </a:ln>
              </p:spPr>
              <p:txBody>
                <a:bodyPr wrap="square" lIns="0" tIns="0" rIns="0" bIns="0" anchor="ctr">
                  <a:noAutofit/>
                </a:bodyPr>
                <a:lstStyle/>
                <a:p>
                  <a:pPr algn="ctr"/>
                  <a:endParaRPr lang="en-US" sz="800" dirty="0">
                    <a:solidFill>
                      <a:prstClr val="black"/>
                    </a:solidFill>
                  </a:endParaRPr>
                </a:p>
              </p:txBody>
            </p:sp>
            <p:sp>
              <p:nvSpPr>
                <p:cNvPr id="213" name="Etiquette - RangeColorLegend - DARK - Number - 2" hidden="1">
                  <a:extLst>
                    <a:ext uri="{FF2B5EF4-FFF2-40B4-BE49-F238E27FC236}">
                      <a16:creationId xmlns:a16="http://schemas.microsoft.com/office/drawing/2014/main" id="{525DC88B-09AB-43F6-B219-F350BD7ABD7E}"/>
                    </a:ext>
                  </a:extLst>
                </p:cNvPr>
                <p:cNvSpPr/>
                <p:nvPr/>
              </p:nvSpPr>
              <p:spPr>
                <a:xfrm>
                  <a:off x="9383162" y="5073650"/>
                  <a:ext cx="1116000" cy="153888"/>
                </a:xfrm>
                <a:prstGeom prst="rect">
                  <a:avLst/>
                </a:prstGeom>
                <a:ln>
                  <a:noFill/>
                </a:ln>
              </p:spPr>
              <p:txBody>
                <a:bodyPr wrap="none" lIns="72000" tIns="0" rIns="0" bIns="0" anchor="ctr">
                  <a:noAutofit/>
                </a:bodyPr>
                <a:lstStyle/>
                <a:p>
                  <a:r>
                    <a:rPr lang="en-US" sz="800">
                      <a:solidFill>
                        <a:prstClr val="black"/>
                      </a:solidFill>
                    </a:rPr>
                    <a:t>&lt; 1</a:t>
                  </a:r>
                  <a:endParaRPr lang="en-US" sz="800" dirty="0">
                    <a:solidFill>
                      <a:prstClr val="black"/>
                    </a:solidFill>
                  </a:endParaRPr>
                </a:p>
              </p:txBody>
            </p:sp>
            <p:sp>
              <p:nvSpPr>
                <p:cNvPr id="214" name="Etiquette - RangeColorLegend - DARK - Number - 1" hidden="1">
                  <a:extLst>
                    <a:ext uri="{FF2B5EF4-FFF2-40B4-BE49-F238E27FC236}">
                      <a16:creationId xmlns:a16="http://schemas.microsoft.com/office/drawing/2014/main" id="{D3AC93E3-7347-4086-A13A-F7204F1F79DB}"/>
                    </a:ext>
                  </a:extLst>
                </p:cNvPr>
                <p:cNvSpPr/>
                <p:nvPr/>
              </p:nvSpPr>
              <p:spPr>
                <a:xfrm>
                  <a:off x="9383162" y="4919762"/>
                  <a:ext cx="1116000" cy="153888"/>
                </a:xfrm>
                <a:prstGeom prst="rect">
                  <a:avLst/>
                </a:prstGeom>
                <a:ln>
                  <a:noFill/>
                </a:ln>
              </p:spPr>
              <p:txBody>
                <a:bodyPr wrap="none" lIns="72000" tIns="0" rIns="0" bIns="0" anchor="ctr">
                  <a:noAutofit/>
                </a:bodyPr>
                <a:lstStyle/>
                <a:p>
                  <a:r>
                    <a:rPr lang="en-US" sz="800">
                      <a:solidFill>
                        <a:prstClr val="black"/>
                      </a:solidFill>
                    </a:rPr>
                    <a:t>1+</a:t>
                  </a:r>
                  <a:endParaRPr lang="en-US" sz="800" dirty="0">
                    <a:solidFill>
                      <a:prstClr val="black"/>
                    </a:solidFill>
                  </a:endParaRPr>
                </a:p>
              </p:txBody>
            </p:sp>
            <p:sp>
              <p:nvSpPr>
                <p:cNvPr id="215" name="Etiquette - RangeColorLegend - DARK - Color - 4" hidden="1">
                  <a:extLst>
                    <a:ext uri="{FF2B5EF4-FFF2-40B4-BE49-F238E27FC236}">
                      <a16:creationId xmlns:a16="http://schemas.microsoft.com/office/drawing/2014/main" id="{FF2FFD80-F534-4A95-902A-53CF2AF411FE}"/>
                    </a:ext>
                  </a:extLst>
                </p:cNvPr>
                <p:cNvSpPr/>
                <p:nvPr/>
              </p:nvSpPr>
              <p:spPr>
                <a:xfrm>
                  <a:off x="9228362" y="5381426"/>
                  <a:ext cx="154800" cy="153888"/>
                </a:xfrm>
                <a:prstGeom prst="rect">
                  <a:avLst/>
                </a:prstGeom>
                <a:solidFill>
                  <a:srgbClr val="FFC000"/>
                </a:solidFill>
                <a:ln>
                  <a:solidFill>
                    <a:schemeClr val="tx1"/>
                  </a:solidFill>
                </a:ln>
              </p:spPr>
              <p:txBody>
                <a:bodyPr wrap="square" lIns="0" tIns="0" rIns="0" bIns="0" anchor="ctr">
                  <a:noAutofit/>
                </a:bodyPr>
                <a:lstStyle/>
                <a:p>
                  <a:pPr algn="ctr"/>
                  <a:endParaRPr lang="en-US" sz="800" dirty="0">
                    <a:solidFill>
                      <a:prstClr val="black"/>
                    </a:solidFill>
                  </a:endParaRPr>
                </a:p>
              </p:txBody>
            </p:sp>
            <p:sp>
              <p:nvSpPr>
                <p:cNvPr id="216" name="Etiquette - RangeColorLegend - DARK - Color - 3" hidden="1">
                  <a:extLst>
                    <a:ext uri="{FF2B5EF4-FFF2-40B4-BE49-F238E27FC236}">
                      <a16:creationId xmlns:a16="http://schemas.microsoft.com/office/drawing/2014/main" id="{77E8E58D-0E8B-464B-9BBD-EE4CB4C2044A}"/>
                    </a:ext>
                  </a:extLst>
                </p:cNvPr>
                <p:cNvSpPr/>
                <p:nvPr/>
              </p:nvSpPr>
              <p:spPr>
                <a:xfrm>
                  <a:off x="9228362" y="5227538"/>
                  <a:ext cx="154800" cy="153888"/>
                </a:xfrm>
                <a:prstGeom prst="rect">
                  <a:avLst/>
                </a:prstGeom>
                <a:solidFill>
                  <a:srgbClr val="FFFF00"/>
                </a:solidFill>
                <a:ln>
                  <a:solidFill>
                    <a:schemeClr val="tx1"/>
                  </a:solidFill>
                </a:ln>
              </p:spPr>
              <p:txBody>
                <a:bodyPr wrap="square" lIns="0" tIns="0" rIns="0" bIns="0" anchor="ctr">
                  <a:noAutofit/>
                </a:bodyPr>
                <a:lstStyle/>
                <a:p>
                  <a:pPr algn="ctr"/>
                  <a:endParaRPr lang="en-US" sz="800" dirty="0">
                    <a:solidFill>
                      <a:prstClr val="black"/>
                    </a:solidFill>
                  </a:endParaRPr>
                </a:p>
              </p:txBody>
            </p:sp>
            <p:sp>
              <p:nvSpPr>
                <p:cNvPr id="217" name="Etiquette - RangeColorLegend - DARK - Number - 4" hidden="1">
                  <a:extLst>
                    <a:ext uri="{FF2B5EF4-FFF2-40B4-BE49-F238E27FC236}">
                      <a16:creationId xmlns:a16="http://schemas.microsoft.com/office/drawing/2014/main" id="{8101789D-6518-46A9-9641-3A51D039A47D}"/>
                    </a:ext>
                  </a:extLst>
                </p:cNvPr>
                <p:cNvSpPr/>
                <p:nvPr/>
              </p:nvSpPr>
              <p:spPr>
                <a:xfrm>
                  <a:off x="9383162" y="5381426"/>
                  <a:ext cx="1116000" cy="153888"/>
                </a:xfrm>
                <a:prstGeom prst="rect">
                  <a:avLst/>
                </a:prstGeom>
                <a:ln>
                  <a:noFill/>
                </a:ln>
              </p:spPr>
              <p:txBody>
                <a:bodyPr wrap="none" lIns="72000" tIns="0" rIns="0" bIns="0" anchor="ctr">
                  <a:noAutofit/>
                </a:bodyPr>
                <a:lstStyle/>
                <a:p>
                  <a:r>
                    <a:rPr lang="en-US" sz="800">
                      <a:solidFill>
                        <a:prstClr val="black"/>
                      </a:solidFill>
                    </a:rPr>
                    <a:t>[300 to 400[</a:t>
                  </a:r>
                  <a:endParaRPr lang="en-US" sz="800" dirty="0">
                    <a:solidFill>
                      <a:prstClr val="black"/>
                    </a:solidFill>
                  </a:endParaRPr>
                </a:p>
              </p:txBody>
            </p:sp>
            <p:sp>
              <p:nvSpPr>
                <p:cNvPr id="218" name="Etiquette - RangeColorLegend - DARK - Number - 3" hidden="1">
                  <a:extLst>
                    <a:ext uri="{FF2B5EF4-FFF2-40B4-BE49-F238E27FC236}">
                      <a16:creationId xmlns:a16="http://schemas.microsoft.com/office/drawing/2014/main" id="{7EBA1FF1-83E5-45B0-B8EA-6F34B18EF83B}"/>
                    </a:ext>
                  </a:extLst>
                </p:cNvPr>
                <p:cNvSpPr/>
                <p:nvPr/>
              </p:nvSpPr>
              <p:spPr>
                <a:xfrm>
                  <a:off x="9383162" y="5227538"/>
                  <a:ext cx="1116000" cy="153888"/>
                </a:xfrm>
                <a:prstGeom prst="rect">
                  <a:avLst/>
                </a:prstGeom>
                <a:ln>
                  <a:noFill/>
                </a:ln>
              </p:spPr>
              <p:txBody>
                <a:bodyPr wrap="none" lIns="72000" tIns="0" rIns="0" bIns="0" anchor="ctr">
                  <a:noAutofit/>
                </a:bodyPr>
                <a:lstStyle/>
                <a:p>
                  <a:r>
                    <a:rPr lang="en-US" sz="800">
                      <a:solidFill>
                        <a:prstClr val="black"/>
                      </a:solidFill>
                    </a:rPr>
                    <a:t>[200 to 300[</a:t>
                  </a:r>
                  <a:endParaRPr lang="en-US" sz="800" dirty="0">
                    <a:solidFill>
                      <a:prstClr val="black"/>
                    </a:solidFill>
                  </a:endParaRPr>
                </a:p>
              </p:txBody>
            </p:sp>
            <p:sp>
              <p:nvSpPr>
                <p:cNvPr id="219" name="Etiquette - RangeColorLegend - DARK - Color - 5" hidden="1">
                  <a:extLst>
                    <a:ext uri="{FF2B5EF4-FFF2-40B4-BE49-F238E27FC236}">
                      <a16:creationId xmlns:a16="http://schemas.microsoft.com/office/drawing/2014/main" id="{4B9E099E-3292-4FC1-90FA-B27276A36F66}"/>
                    </a:ext>
                  </a:extLst>
                </p:cNvPr>
                <p:cNvSpPr/>
                <p:nvPr/>
              </p:nvSpPr>
              <p:spPr>
                <a:xfrm>
                  <a:off x="9228362" y="5535314"/>
                  <a:ext cx="154800" cy="153888"/>
                </a:xfrm>
                <a:prstGeom prst="rect">
                  <a:avLst/>
                </a:prstGeom>
                <a:solidFill>
                  <a:srgbClr val="FF0000"/>
                </a:solidFill>
                <a:ln>
                  <a:solidFill>
                    <a:schemeClr val="tx1"/>
                  </a:solidFill>
                </a:ln>
              </p:spPr>
              <p:txBody>
                <a:bodyPr wrap="square" lIns="0" tIns="0" rIns="0" bIns="0" anchor="ctr">
                  <a:noAutofit/>
                </a:bodyPr>
                <a:lstStyle/>
                <a:p>
                  <a:pPr algn="ctr"/>
                  <a:endParaRPr lang="en-US" sz="800" dirty="0">
                    <a:solidFill>
                      <a:prstClr val="black"/>
                    </a:solidFill>
                  </a:endParaRPr>
                </a:p>
              </p:txBody>
            </p:sp>
            <p:sp>
              <p:nvSpPr>
                <p:cNvPr id="220" name="Etiquette - RangeColorLegend - DARK - Number - 5" hidden="1">
                  <a:extLst>
                    <a:ext uri="{FF2B5EF4-FFF2-40B4-BE49-F238E27FC236}">
                      <a16:creationId xmlns:a16="http://schemas.microsoft.com/office/drawing/2014/main" id="{25B53C89-70ED-45C2-8616-8A7FD3C53E7A}"/>
                    </a:ext>
                  </a:extLst>
                </p:cNvPr>
                <p:cNvSpPr/>
                <p:nvPr/>
              </p:nvSpPr>
              <p:spPr>
                <a:xfrm>
                  <a:off x="9383162" y="5535314"/>
                  <a:ext cx="1116000" cy="153888"/>
                </a:xfrm>
                <a:prstGeom prst="rect">
                  <a:avLst/>
                </a:prstGeom>
                <a:ln>
                  <a:noFill/>
                </a:ln>
              </p:spPr>
              <p:txBody>
                <a:bodyPr wrap="none" lIns="72000" tIns="0" rIns="0" bIns="0" anchor="ctr">
                  <a:noAutofit/>
                </a:bodyPr>
                <a:lstStyle/>
                <a:p>
                  <a:r>
                    <a:rPr lang="en-US" sz="800">
                      <a:solidFill>
                        <a:prstClr val="black"/>
                      </a:solidFill>
                    </a:rPr>
                    <a:t>400+</a:t>
                  </a:r>
                  <a:endParaRPr lang="en-US" sz="800" dirty="0">
                    <a:solidFill>
                      <a:prstClr val="black"/>
                    </a:solidFill>
                  </a:endParaRPr>
                </a:p>
              </p:txBody>
            </p:sp>
            <p:sp>
              <p:nvSpPr>
                <p:cNvPr id="221" name="Etiquette - RangeColorLegend - DARK - Color - 6" hidden="1">
                  <a:extLst>
                    <a:ext uri="{FF2B5EF4-FFF2-40B4-BE49-F238E27FC236}">
                      <a16:creationId xmlns:a16="http://schemas.microsoft.com/office/drawing/2014/main" id="{B858E14A-9BFC-4039-A8F9-D53DADB39726}"/>
                    </a:ext>
                  </a:extLst>
                </p:cNvPr>
                <p:cNvSpPr/>
                <p:nvPr/>
              </p:nvSpPr>
              <p:spPr>
                <a:xfrm>
                  <a:off x="9228362" y="5689202"/>
                  <a:ext cx="154800" cy="153888"/>
                </a:xfrm>
                <a:prstGeom prst="rect">
                  <a:avLst/>
                </a:prstGeom>
                <a:solidFill>
                  <a:srgbClr val="FF0000"/>
                </a:solidFill>
                <a:ln>
                  <a:solidFill>
                    <a:schemeClr val="tx1"/>
                  </a:solidFill>
                </a:ln>
              </p:spPr>
              <p:txBody>
                <a:bodyPr wrap="square" lIns="0" tIns="0" rIns="0" bIns="0" anchor="ctr">
                  <a:noAutofit/>
                </a:bodyPr>
                <a:lstStyle/>
                <a:p>
                  <a:pPr algn="ctr"/>
                  <a:endParaRPr lang="en-US" sz="800" dirty="0">
                    <a:solidFill>
                      <a:prstClr val="black"/>
                    </a:solidFill>
                  </a:endParaRPr>
                </a:p>
              </p:txBody>
            </p:sp>
            <p:sp>
              <p:nvSpPr>
                <p:cNvPr id="222" name="Etiquette - RangeColorLegend - DARK - Number - 6" hidden="1">
                  <a:extLst>
                    <a:ext uri="{FF2B5EF4-FFF2-40B4-BE49-F238E27FC236}">
                      <a16:creationId xmlns:a16="http://schemas.microsoft.com/office/drawing/2014/main" id="{D3B8BBED-95FD-46E9-A3CE-E46D80CD3FE0}"/>
                    </a:ext>
                  </a:extLst>
                </p:cNvPr>
                <p:cNvSpPr/>
                <p:nvPr/>
              </p:nvSpPr>
              <p:spPr>
                <a:xfrm>
                  <a:off x="9383162" y="5689202"/>
                  <a:ext cx="1116000" cy="153888"/>
                </a:xfrm>
                <a:prstGeom prst="rect">
                  <a:avLst/>
                </a:prstGeom>
                <a:ln>
                  <a:noFill/>
                </a:ln>
              </p:spPr>
              <p:txBody>
                <a:bodyPr wrap="none" lIns="72000" tIns="0" rIns="0" bIns="0" anchor="ctr">
                  <a:noAutofit/>
                </a:bodyPr>
                <a:lstStyle/>
                <a:p>
                  <a:r>
                    <a:rPr lang="en-US" sz="800">
                      <a:solidFill>
                        <a:prstClr val="black"/>
                      </a:solidFill>
                    </a:rPr>
                    <a:t>400+</a:t>
                  </a:r>
                  <a:endParaRPr lang="en-US" sz="800" dirty="0">
                    <a:solidFill>
                      <a:prstClr val="black"/>
                    </a:solidFill>
                  </a:endParaRPr>
                </a:p>
              </p:txBody>
            </p:sp>
            <p:sp>
              <p:nvSpPr>
                <p:cNvPr id="223" name="Etiquette - RangeColorLegend - DARK - Color - 7" hidden="1">
                  <a:extLst>
                    <a:ext uri="{FF2B5EF4-FFF2-40B4-BE49-F238E27FC236}">
                      <a16:creationId xmlns:a16="http://schemas.microsoft.com/office/drawing/2014/main" id="{6EC677F6-9A5D-4CC6-BE82-C5E9B2900E90}"/>
                    </a:ext>
                  </a:extLst>
                </p:cNvPr>
                <p:cNvSpPr/>
                <p:nvPr/>
              </p:nvSpPr>
              <p:spPr>
                <a:xfrm>
                  <a:off x="9228362" y="5843090"/>
                  <a:ext cx="154800" cy="153888"/>
                </a:xfrm>
                <a:prstGeom prst="rect">
                  <a:avLst/>
                </a:prstGeom>
                <a:solidFill>
                  <a:srgbClr val="FF0000"/>
                </a:solidFill>
                <a:ln>
                  <a:solidFill>
                    <a:schemeClr val="tx1"/>
                  </a:solidFill>
                </a:ln>
              </p:spPr>
              <p:txBody>
                <a:bodyPr wrap="square" lIns="0" tIns="0" rIns="0" bIns="0" anchor="ctr">
                  <a:noAutofit/>
                </a:bodyPr>
                <a:lstStyle/>
                <a:p>
                  <a:pPr algn="ctr"/>
                  <a:endParaRPr lang="en-US" sz="800" dirty="0">
                    <a:solidFill>
                      <a:prstClr val="black"/>
                    </a:solidFill>
                  </a:endParaRPr>
                </a:p>
              </p:txBody>
            </p:sp>
            <p:sp>
              <p:nvSpPr>
                <p:cNvPr id="224" name="Etiquette - RangeColorLegend - DARK - Number - 7" hidden="1">
                  <a:extLst>
                    <a:ext uri="{FF2B5EF4-FFF2-40B4-BE49-F238E27FC236}">
                      <a16:creationId xmlns:a16="http://schemas.microsoft.com/office/drawing/2014/main" id="{90B04994-A1FB-4D2D-98D1-D1D9C066EE65}"/>
                    </a:ext>
                  </a:extLst>
                </p:cNvPr>
                <p:cNvSpPr/>
                <p:nvPr/>
              </p:nvSpPr>
              <p:spPr>
                <a:xfrm>
                  <a:off x="9383162" y="5843090"/>
                  <a:ext cx="1116000" cy="153888"/>
                </a:xfrm>
                <a:prstGeom prst="rect">
                  <a:avLst/>
                </a:prstGeom>
                <a:ln>
                  <a:noFill/>
                </a:ln>
              </p:spPr>
              <p:txBody>
                <a:bodyPr wrap="none" lIns="72000" tIns="0" rIns="0" bIns="0" anchor="ctr">
                  <a:noAutofit/>
                </a:bodyPr>
                <a:lstStyle/>
                <a:p>
                  <a:r>
                    <a:rPr lang="en-US" sz="800">
                      <a:solidFill>
                        <a:prstClr val="black"/>
                      </a:solidFill>
                    </a:rPr>
                    <a:t>400+</a:t>
                  </a:r>
                  <a:endParaRPr lang="en-US" sz="800" dirty="0">
                    <a:solidFill>
                      <a:prstClr val="black"/>
                    </a:solidFill>
                  </a:endParaRPr>
                </a:p>
              </p:txBody>
            </p:sp>
            <p:sp>
              <p:nvSpPr>
                <p:cNvPr id="225" name="Etiquette - RangeColorLegend - DARK - Color - 8" hidden="1">
                  <a:extLst>
                    <a:ext uri="{FF2B5EF4-FFF2-40B4-BE49-F238E27FC236}">
                      <a16:creationId xmlns:a16="http://schemas.microsoft.com/office/drawing/2014/main" id="{2EF0C37B-3D8B-4715-8782-82AC83AE03BF}"/>
                    </a:ext>
                  </a:extLst>
                </p:cNvPr>
                <p:cNvSpPr/>
                <p:nvPr/>
              </p:nvSpPr>
              <p:spPr>
                <a:xfrm>
                  <a:off x="9228362" y="5996978"/>
                  <a:ext cx="154800" cy="153888"/>
                </a:xfrm>
                <a:prstGeom prst="rect">
                  <a:avLst/>
                </a:prstGeom>
                <a:solidFill>
                  <a:srgbClr val="FF0000"/>
                </a:solidFill>
                <a:ln>
                  <a:solidFill>
                    <a:schemeClr val="tx1"/>
                  </a:solidFill>
                </a:ln>
              </p:spPr>
              <p:txBody>
                <a:bodyPr wrap="square" lIns="0" tIns="0" rIns="0" bIns="0" anchor="ctr">
                  <a:noAutofit/>
                </a:bodyPr>
                <a:lstStyle/>
                <a:p>
                  <a:pPr algn="ctr"/>
                  <a:endParaRPr lang="en-US" sz="800" dirty="0">
                    <a:solidFill>
                      <a:prstClr val="black"/>
                    </a:solidFill>
                  </a:endParaRPr>
                </a:p>
              </p:txBody>
            </p:sp>
            <p:sp>
              <p:nvSpPr>
                <p:cNvPr id="226" name="Etiquette - RangeColorLegend - DARK - Number - 8" hidden="1">
                  <a:extLst>
                    <a:ext uri="{FF2B5EF4-FFF2-40B4-BE49-F238E27FC236}">
                      <a16:creationId xmlns:a16="http://schemas.microsoft.com/office/drawing/2014/main" id="{9C3DEB60-A0A8-423C-BE7F-7DE0FB1BD71A}"/>
                    </a:ext>
                  </a:extLst>
                </p:cNvPr>
                <p:cNvSpPr/>
                <p:nvPr/>
              </p:nvSpPr>
              <p:spPr>
                <a:xfrm>
                  <a:off x="9383162" y="5996978"/>
                  <a:ext cx="1116000" cy="153888"/>
                </a:xfrm>
                <a:prstGeom prst="rect">
                  <a:avLst/>
                </a:prstGeom>
                <a:ln>
                  <a:noFill/>
                </a:ln>
              </p:spPr>
              <p:txBody>
                <a:bodyPr wrap="none" lIns="72000" tIns="0" rIns="0" bIns="0" anchor="ctr">
                  <a:noAutofit/>
                </a:bodyPr>
                <a:lstStyle/>
                <a:p>
                  <a:r>
                    <a:rPr lang="en-US" sz="800">
                      <a:solidFill>
                        <a:prstClr val="black"/>
                      </a:solidFill>
                    </a:rPr>
                    <a:t>400+</a:t>
                  </a:r>
                  <a:endParaRPr lang="en-US" sz="800" dirty="0">
                    <a:solidFill>
                      <a:prstClr val="black"/>
                    </a:solidFill>
                  </a:endParaRPr>
                </a:p>
              </p:txBody>
            </p:sp>
            <p:sp>
              <p:nvSpPr>
                <p:cNvPr id="227" name="Etiquette - RangeColorLegend - DARK - Color - 9" hidden="1">
                  <a:extLst>
                    <a:ext uri="{FF2B5EF4-FFF2-40B4-BE49-F238E27FC236}">
                      <a16:creationId xmlns:a16="http://schemas.microsoft.com/office/drawing/2014/main" id="{8FA292D0-D102-4A1D-A3C0-4CFBDF0D906A}"/>
                    </a:ext>
                  </a:extLst>
                </p:cNvPr>
                <p:cNvSpPr/>
                <p:nvPr/>
              </p:nvSpPr>
              <p:spPr>
                <a:xfrm>
                  <a:off x="9228362" y="6150866"/>
                  <a:ext cx="154800" cy="153888"/>
                </a:xfrm>
                <a:prstGeom prst="rect">
                  <a:avLst/>
                </a:prstGeom>
                <a:solidFill>
                  <a:srgbClr val="FF0000"/>
                </a:solidFill>
                <a:ln>
                  <a:solidFill>
                    <a:schemeClr val="tx1"/>
                  </a:solidFill>
                </a:ln>
              </p:spPr>
              <p:txBody>
                <a:bodyPr wrap="square" lIns="0" tIns="0" rIns="0" bIns="0" anchor="ctr">
                  <a:noAutofit/>
                </a:bodyPr>
                <a:lstStyle/>
                <a:p>
                  <a:pPr algn="ctr"/>
                  <a:endParaRPr lang="en-US" sz="800" dirty="0">
                    <a:solidFill>
                      <a:prstClr val="black"/>
                    </a:solidFill>
                  </a:endParaRPr>
                </a:p>
              </p:txBody>
            </p:sp>
            <p:sp>
              <p:nvSpPr>
                <p:cNvPr id="228" name="Etiquette - RangeColorLegend - DARK - Number - 9" hidden="1">
                  <a:extLst>
                    <a:ext uri="{FF2B5EF4-FFF2-40B4-BE49-F238E27FC236}">
                      <a16:creationId xmlns:a16="http://schemas.microsoft.com/office/drawing/2014/main" id="{057A4655-70EF-45C4-9B81-B974CB39C633}"/>
                    </a:ext>
                  </a:extLst>
                </p:cNvPr>
                <p:cNvSpPr/>
                <p:nvPr/>
              </p:nvSpPr>
              <p:spPr>
                <a:xfrm>
                  <a:off x="9383162" y="6150866"/>
                  <a:ext cx="1116000" cy="153888"/>
                </a:xfrm>
                <a:prstGeom prst="rect">
                  <a:avLst/>
                </a:prstGeom>
                <a:ln>
                  <a:noFill/>
                </a:ln>
              </p:spPr>
              <p:txBody>
                <a:bodyPr wrap="none" lIns="72000" tIns="0" rIns="0" bIns="0" anchor="ctr">
                  <a:noAutofit/>
                </a:bodyPr>
                <a:lstStyle/>
                <a:p>
                  <a:r>
                    <a:rPr lang="en-US" sz="800">
                      <a:solidFill>
                        <a:prstClr val="black"/>
                      </a:solidFill>
                    </a:rPr>
                    <a:t>400+</a:t>
                  </a:r>
                  <a:endParaRPr lang="en-US" sz="800" dirty="0">
                    <a:solidFill>
                      <a:prstClr val="black"/>
                    </a:solidFill>
                  </a:endParaRPr>
                </a:p>
              </p:txBody>
            </p:sp>
            <p:sp>
              <p:nvSpPr>
                <p:cNvPr id="229" name="Etiquette - RangeColorLegend - DARK - Color - 10" hidden="1">
                  <a:extLst>
                    <a:ext uri="{FF2B5EF4-FFF2-40B4-BE49-F238E27FC236}">
                      <a16:creationId xmlns:a16="http://schemas.microsoft.com/office/drawing/2014/main" id="{2596536A-AE6A-4166-8785-0A3619170A7B}"/>
                    </a:ext>
                  </a:extLst>
                </p:cNvPr>
                <p:cNvSpPr/>
                <p:nvPr/>
              </p:nvSpPr>
              <p:spPr>
                <a:xfrm>
                  <a:off x="9228362" y="6304754"/>
                  <a:ext cx="154800" cy="153888"/>
                </a:xfrm>
                <a:prstGeom prst="rect">
                  <a:avLst/>
                </a:prstGeom>
                <a:solidFill>
                  <a:srgbClr val="FF0000"/>
                </a:solidFill>
                <a:ln>
                  <a:solidFill>
                    <a:schemeClr val="tx1"/>
                  </a:solidFill>
                </a:ln>
              </p:spPr>
              <p:txBody>
                <a:bodyPr wrap="square" lIns="0" tIns="0" rIns="0" bIns="0" anchor="ctr">
                  <a:noAutofit/>
                </a:bodyPr>
                <a:lstStyle/>
                <a:p>
                  <a:pPr algn="ctr"/>
                  <a:endParaRPr lang="en-US" sz="800" dirty="0">
                    <a:solidFill>
                      <a:prstClr val="black"/>
                    </a:solidFill>
                  </a:endParaRPr>
                </a:p>
              </p:txBody>
            </p:sp>
            <p:sp>
              <p:nvSpPr>
                <p:cNvPr id="230" name="Etiquette - RangeColorLegend - DARK - Number - 10" hidden="1">
                  <a:extLst>
                    <a:ext uri="{FF2B5EF4-FFF2-40B4-BE49-F238E27FC236}">
                      <a16:creationId xmlns:a16="http://schemas.microsoft.com/office/drawing/2014/main" id="{19C798FB-5D82-4623-8C9C-2F868EA47B58}"/>
                    </a:ext>
                  </a:extLst>
                </p:cNvPr>
                <p:cNvSpPr/>
                <p:nvPr/>
              </p:nvSpPr>
              <p:spPr>
                <a:xfrm>
                  <a:off x="9383162" y="6304754"/>
                  <a:ext cx="1116000" cy="153888"/>
                </a:xfrm>
                <a:prstGeom prst="rect">
                  <a:avLst/>
                </a:prstGeom>
                <a:ln>
                  <a:noFill/>
                </a:ln>
              </p:spPr>
              <p:txBody>
                <a:bodyPr wrap="none" lIns="72000" tIns="0" rIns="0" bIns="0" anchor="ctr">
                  <a:noAutofit/>
                </a:bodyPr>
                <a:lstStyle/>
                <a:p>
                  <a:r>
                    <a:rPr lang="en-US" sz="800">
                      <a:solidFill>
                        <a:prstClr val="black"/>
                      </a:solidFill>
                    </a:rPr>
                    <a:t>400+</a:t>
                  </a:r>
                  <a:endParaRPr lang="en-US" sz="800" dirty="0">
                    <a:solidFill>
                      <a:prstClr val="black"/>
                    </a:solidFill>
                  </a:endParaRPr>
                </a:p>
              </p:txBody>
            </p:sp>
          </p:grpSp>
        </p:grpSp>
        <p:sp>
          <p:nvSpPr>
            <p:cNvPr id="296" name="POWER_USER_DATA_MAP_TITLE">
              <a:extLst>
                <a:ext uri="{FF2B5EF4-FFF2-40B4-BE49-F238E27FC236}">
                  <a16:creationId xmlns:a16="http://schemas.microsoft.com/office/drawing/2014/main" id="{6669BEE5-B1A3-4CC5-860B-A95005AA9635}"/>
                </a:ext>
              </a:extLst>
            </p:cNvPr>
            <p:cNvSpPr/>
            <p:nvPr/>
          </p:nvSpPr>
          <p:spPr>
            <a:xfrm>
              <a:off x="4541075" y="3590799"/>
              <a:ext cx="5356855" cy="634999"/>
            </a:xfrm>
            <a:prstGeom prst="rect">
              <a:avLst/>
            </a:prstGeom>
            <a:noFill/>
            <a:ln w="127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Autofit/>
            </a:bodyPr>
            <a:lstStyle/>
            <a:p>
              <a:pPr algn="ctr"/>
              <a:r>
                <a:rPr lang="en-US" sz="1500" b="1" dirty="0">
                  <a:solidFill>
                    <a:srgbClr val="000000"/>
                  </a:solidFill>
                </a:rPr>
                <a:t>Serbia (with Kosovo)</a:t>
              </a:r>
            </a:p>
          </p:txBody>
        </p:sp>
        <p:sp>
          <p:nvSpPr>
            <p:cNvPr id="297" name="POWER_USER_DATA_MAP_STORAGE">
              <a:extLst>
                <a:ext uri="{FF2B5EF4-FFF2-40B4-BE49-F238E27FC236}">
                  <a16:creationId xmlns:a16="http://schemas.microsoft.com/office/drawing/2014/main" id="{0BD873E7-34AE-4F37-948F-B2E42417D7BE}"/>
                </a:ext>
              </a:extLst>
            </p:cNvPr>
            <p:cNvSpPr/>
            <p:nvPr/>
          </p:nvSpPr>
          <p:spPr>
            <a:xfrm>
              <a:off x="3417573" y="1077913"/>
              <a:ext cx="0" cy="0"/>
            </a:xfrm>
            <a:prstGeom prst="rect">
              <a:avLst/>
            </a:prstGeom>
            <a:solidFill>
              <a:schemeClr val="accent1"/>
            </a:solidFill>
            <a:ln w="12700"/>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Autofit/>
            </a:bodyPr>
            <a:lstStyle/>
            <a:p>
              <a:pPr algn="ctr"/>
              <a:endParaRPr lang="en-US"/>
            </a:p>
          </p:txBody>
        </p:sp>
      </p:grpSp>
      <p:grpSp>
        <p:nvGrpSpPr>
          <p:cNvPr id="41" name="POWER_USER_DATA_MAP" descr="{&quot;IsGrandientColor&quot;:true,&quot;GradientColor&quot;:&quot;#D9D9D9&quot;,&quot;IsRangesColor&quot;:false,&quot;RangesSettings&quot;:[{&quot;RangeColorHexa&quot;:&quot;#D34817&quot;,&quot;ComparisonValue&quot;:1.0,&quot;RangeOperator&quot;:1,&quot;RangeComparison&quot;:0},{&quot;RangeColorHexa&quot;:&quot;#9B2D1F&quot;,&quot;ComparisonValue&quot;:1.0,&quot;RangeOperator&quot;:1,&quot;RangeComparison&quot;:0}],&quot;RangeName&quot;:&quot;POWER_USER_EXCEL_MAP_F840D7DE_1409_4F25_8131_1129F339A12C&quot;,&quot;Version&quot;:&quot;1.6.1023.0&quot;}">
            <a:extLst>
              <a:ext uri="{FF2B5EF4-FFF2-40B4-BE49-F238E27FC236}">
                <a16:creationId xmlns:a16="http://schemas.microsoft.com/office/drawing/2014/main" id="{E80B63E4-5905-462A-BB49-B6CDDEF4FC49}"/>
              </a:ext>
            </a:extLst>
          </p:cNvPr>
          <p:cNvGrpSpPr>
            <a:grpSpLocks noChangeAspect="1"/>
          </p:cNvGrpSpPr>
          <p:nvPr/>
        </p:nvGrpSpPr>
        <p:grpSpPr>
          <a:xfrm>
            <a:off x="6349385" y="2249487"/>
            <a:ext cx="2438400" cy="2166203"/>
            <a:chOff x="3270786" y="1236663"/>
            <a:chExt cx="5650429" cy="5019675"/>
          </a:xfrm>
        </p:grpSpPr>
        <p:grpSp>
          <p:nvGrpSpPr>
            <p:cNvPr id="4" name="Bosnia">
              <a:extLst>
                <a:ext uri="{FF2B5EF4-FFF2-40B4-BE49-F238E27FC236}">
                  <a16:creationId xmlns:a16="http://schemas.microsoft.com/office/drawing/2014/main" id="{84920ABF-D5CD-45B9-9685-F02CB27B41AE}"/>
                </a:ext>
              </a:extLst>
            </p:cNvPr>
            <p:cNvGrpSpPr>
              <a:grpSpLocks noChangeAspect="1"/>
            </p:cNvGrpSpPr>
            <p:nvPr/>
          </p:nvGrpSpPr>
          <p:grpSpPr>
            <a:xfrm>
              <a:off x="3270786" y="1871663"/>
              <a:ext cx="5650429" cy="4384675"/>
              <a:chOff x="3234069" y="1576269"/>
              <a:chExt cx="5650429" cy="4384675"/>
            </a:xfrm>
          </p:grpSpPr>
          <p:grpSp>
            <p:nvGrpSpPr>
              <p:cNvPr id="5" name="Map">
                <a:extLst>
                  <a:ext uri="{FF2B5EF4-FFF2-40B4-BE49-F238E27FC236}">
                    <a16:creationId xmlns:a16="http://schemas.microsoft.com/office/drawing/2014/main" id="{86F258EF-FCB1-4257-B830-069152B9BC6B}"/>
                  </a:ext>
                </a:extLst>
              </p:cNvPr>
              <p:cNvGrpSpPr/>
              <p:nvPr/>
            </p:nvGrpSpPr>
            <p:grpSpPr>
              <a:xfrm>
                <a:off x="4025805" y="1576269"/>
                <a:ext cx="4678363" cy="4384675"/>
                <a:chOff x="4025805" y="1576269"/>
                <a:chExt cx="4678363" cy="4384675"/>
              </a:xfrm>
            </p:grpSpPr>
            <p:sp>
              <p:nvSpPr>
                <p:cNvPr id="36" name="Federation of Bosnia and Herzegovina" descr="{&quot;Key&quot;:&quot;federation of bosnia and herzegovina&quot;,&quot;Name&quot;:&quot;Federation of Bosnia and Herzegovina&quot;,&quot;Value&quot;:1.0,&quot;Formula&quot;:&quot;&quot;,&quot;Text&quot;:&quot;&quot;,&quot;OfficeApplication&quot;:1,&quot;HasValue&quot;:true}">
                  <a:extLst>
                    <a:ext uri="{FF2B5EF4-FFF2-40B4-BE49-F238E27FC236}">
                      <a16:creationId xmlns:a16="http://schemas.microsoft.com/office/drawing/2014/main" id="{BA6A45FC-5627-46F5-A313-989F5460AADB}"/>
                    </a:ext>
                  </a:extLst>
                </p:cNvPr>
                <p:cNvSpPr>
                  <a:spLocks noEditPoints="1"/>
                </p:cNvSpPr>
                <p:nvPr/>
              </p:nvSpPr>
              <p:spPr bwMode="auto">
                <a:xfrm>
                  <a:off x="4025805" y="1654057"/>
                  <a:ext cx="3981450" cy="4249738"/>
                </a:xfrm>
                <a:custGeom>
                  <a:avLst/>
                  <a:gdLst>
                    <a:gd name="T0" fmla="*/ 2227 w 2508"/>
                    <a:gd name="T1" fmla="*/ 173 h 2677"/>
                    <a:gd name="T2" fmla="*/ 2298 w 2508"/>
                    <a:gd name="T3" fmla="*/ 280 h 2677"/>
                    <a:gd name="T4" fmla="*/ 2132 w 2508"/>
                    <a:gd name="T5" fmla="*/ 222 h 2677"/>
                    <a:gd name="T6" fmla="*/ 2125 w 2508"/>
                    <a:gd name="T7" fmla="*/ 142 h 2677"/>
                    <a:gd name="T8" fmla="*/ 1937 w 2508"/>
                    <a:gd name="T9" fmla="*/ 119 h 2677"/>
                    <a:gd name="T10" fmla="*/ 2036 w 2508"/>
                    <a:gd name="T11" fmla="*/ 189 h 2677"/>
                    <a:gd name="T12" fmla="*/ 1953 w 2508"/>
                    <a:gd name="T13" fmla="*/ 211 h 2677"/>
                    <a:gd name="T14" fmla="*/ 1922 w 2508"/>
                    <a:gd name="T15" fmla="*/ 94 h 2677"/>
                    <a:gd name="T16" fmla="*/ 224 w 2508"/>
                    <a:gd name="T17" fmla="*/ 56 h 2677"/>
                    <a:gd name="T18" fmla="*/ 388 w 2508"/>
                    <a:gd name="T19" fmla="*/ 228 h 2677"/>
                    <a:gd name="T20" fmla="*/ 471 w 2508"/>
                    <a:gd name="T21" fmla="*/ 423 h 2677"/>
                    <a:gd name="T22" fmla="*/ 763 w 2508"/>
                    <a:gd name="T23" fmla="*/ 436 h 2677"/>
                    <a:gd name="T24" fmla="*/ 846 w 2508"/>
                    <a:gd name="T25" fmla="*/ 683 h 2677"/>
                    <a:gd name="T26" fmla="*/ 527 w 2508"/>
                    <a:gd name="T27" fmla="*/ 765 h 2677"/>
                    <a:gd name="T28" fmla="*/ 834 w 2508"/>
                    <a:gd name="T29" fmla="*/ 1020 h 2677"/>
                    <a:gd name="T30" fmla="*/ 1013 w 2508"/>
                    <a:gd name="T31" fmla="*/ 1186 h 2677"/>
                    <a:gd name="T32" fmla="*/ 1090 w 2508"/>
                    <a:gd name="T33" fmla="*/ 922 h 2677"/>
                    <a:gd name="T34" fmla="*/ 1205 w 2508"/>
                    <a:gd name="T35" fmla="*/ 799 h 2677"/>
                    <a:gd name="T36" fmla="*/ 1474 w 2508"/>
                    <a:gd name="T37" fmla="*/ 885 h 2677"/>
                    <a:gd name="T38" fmla="*/ 1687 w 2508"/>
                    <a:gd name="T39" fmla="*/ 736 h 2677"/>
                    <a:gd name="T40" fmla="*/ 1758 w 2508"/>
                    <a:gd name="T41" fmla="*/ 552 h 2677"/>
                    <a:gd name="T42" fmla="*/ 1839 w 2508"/>
                    <a:gd name="T43" fmla="*/ 662 h 2677"/>
                    <a:gd name="T44" fmla="*/ 1966 w 2508"/>
                    <a:gd name="T45" fmla="*/ 597 h 2677"/>
                    <a:gd name="T46" fmla="*/ 1831 w 2508"/>
                    <a:gd name="T47" fmla="*/ 526 h 2677"/>
                    <a:gd name="T48" fmla="*/ 1980 w 2508"/>
                    <a:gd name="T49" fmla="*/ 414 h 2677"/>
                    <a:gd name="T50" fmla="*/ 2114 w 2508"/>
                    <a:gd name="T51" fmla="*/ 379 h 2677"/>
                    <a:gd name="T52" fmla="*/ 2106 w 2508"/>
                    <a:gd name="T53" fmla="*/ 443 h 2677"/>
                    <a:gd name="T54" fmla="*/ 2201 w 2508"/>
                    <a:gd name="T55" fmla="*/ 516 h 2677"/>
                    <a:gd name="T56" fmla="*/ 2332 w 2508"/>
                    <a:gd name="T57" fmla="*/ 496 h 2677"/>
                    <a:gd name="T58" fmla="*/ 2287 w 2508"/>
                    <a:gd name="T59" fmla="*/ 639 h 2677"/>
                    <a:gd name="T60" fmla="*/ 2435 w 2508"/>
                    <a:gd name="T61" fmla="*/ 656 h 2677"/>
                    <a:gd name="T62" fmla="*/ 2504 w 2508"/>
                    <a:gd name="T63" fmla="*/ 691 h 2677"/>
                    <a:gd name="T64" fmla="*/ 2402 w 2508"/>
                    <a:gd name="T65" fmla="*/ 837 h 2677"/>
                    <a:gd name="T66" fmla="*/ 2303 w 2508"/>
                    <a:gd name="T67" fmla="*/ 980 h 2677"/>
                    <a:gd name="T68" fmla="*/ 2263 w 2508"/>
                    <a:gd name="T69" fmla="*/ 1149 h 2677"/>
                    <a:gd name="T70" fmla="*/ 2086 w 2508"/>
                    <a:gd name="T71" fmla="*/ 1382 h 2677"/>
                    <a:gd name="T72" fmla="*/ 2000 w 2508"/>
                    <a:gd name="T73" fmla="*/ 1505 h 2677"/>
                    <a:gd name="T74" fmla="*/ 2246 w 2508"/>
                    <a:gd name="T75" fmla="*/ 1600 h 2677"/>
                    <a:gd name="T76" fmla="*/ 2441 w 2508"/>
                    <a:gd name="T77" fmla="*/ 1546 h 2677"/>
                    <a:gd name="T78" fmla="*/ 2273 w 2508"/>
                    <a:gd name="T79" fmla="*/ 1698 h 2677"/>
                    <a:gd name="T80" fmla="*/ 2075 w 2508"/>
                    <a:gd name="T81" fmla="*/ 1608 h 2677"/>
                    <a:gd name="T82" fmla="*/ 1970 w 2508"/>
                    <a:gd name="T83" fmla="*/ 1794 h 2677"/>
                    <a:gd name="T84" fmla="*/ 1718 w 2508"/>
                    <a:gd name="T85" fmla="*/ 1852 h 2677"/>
                    <a:gd name="T86" fmla="*/ 1652 w 2508"/>
                    <a:gd name="T87" fmla="*/ 2101 h 2677"/>
                    <a:gd name="T88" fmla="*/ 1670 w 2508"/>
                    <a:gd name="T89" fmla="*/ 2306 h 2677"/>
                    <a:gd name="T90" fmla="*/ 1764 w 2508"/>
                    <a:gd name="T91" fmla="*/ 2464 h 2677"/>
                    <a:gd name="T92" fmla="*/ 1899 w 2508"/>
                    <a:gd name="T93" fmla="*/ 2610 h 2677"/>
                    <a:gd name="T94" fmla="*/ 1861 w 2508"/>
                    <a:gd name="T95" fmla="*/ 2615 h 2677"/>
                    <a:gd name="T96" fmla="*/ 1702 w 2508"/>
                    <a:gd name="T97" fmla="*/ 2495 h 2677"/>
                    <a:gd name="T98" fmla="*/ 1563 w 2508"/>
                    <a:gd name="T99" fmla="*/ 2386 h 2677"/>
                    <a:gd name="T100" fmla="*/ 1434 w 2508"/>
                    <a:gd name="T101" fmla="*/ 2335 h 2677"/>
                    <a:gd name="T102" fmla="*/ 1263 w 2508"/>
                    <a:gd name="T103" fmla="*/ 2028 h 2677"/>
                    <a:gd name="T104" fmla="*/ 1021 w 2508"/>
                    <a:gd name="T105" fmla="*/ 1715 h 2677"/>
                    <a:gd name="T106" fmla="*/ 781 w 2508"/>
                    <a:gd name="T107" fmla="*/ 1491 h 2677"/>
                    <a:gd name="T108" fmla="*/ 591 w 2508"/>
                    <a:gd name="T109" fmla="*/ 1235 h 2677"/>
                    <a:gd name="T110" fmla="*/ 388 w 2508"/>
                    <a:gd name="T111" fmla="*/ 1043 h 2677"/>
                    <a:gd name="T112" fmla="*/ 339 w 2508"/>
                    <a:gd name="T113" fmla="*/ 851 h 2677"/>
                    <a:gd name="T114" fmla="*/ 227 w 2508"/>
                    <a:gd name="T115" fmla="*/ 660 h 2677"/>
                    <a:gd name="T116" fmla="*/ 138 w 2508"/>
                    <a:gd name="T117" fmla="*/ 500 h 2677"/>
                    <a:gd name="T118" fmla="*/ 32 w 2508"/>
                    <a:gd name="T119" fmla="*/ 416 h 2677"/>
                    <a:gd name="T120" fmla="*/ 52 w 2508"/>
                    <a:gd name="T121" fmla="*/ 120 h 2677"/>
                    <a:gd name="T122" fmla="*/ 160 w 2508"/>
                    <a:gd name="T123" fmla="*/ 0 h 2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08" h="2677">
                      <a:moveTo>
                        <a:pt x="2198" y="153"/>
                      </a:moveTo>
                      <a:lnTo>
                        <a:pt x="2181" y="165"/>
                      </a:lnTo>
                      <a:lnTo>
                        <a:pt x="2181" y="171"/>
                      </a:lnTo>
                      <a:lnTo>
                        <a:pt x="2218" y="179"/>
                      </a:lnTo>
                      <a:lnTo>
                        <a:pt x="2218" y="151"/>
                      </a:lnTo>
                      <a:lnTo>
                        <a:pt x="2234" y="140"/>
                      </a:lnTo>
                      <a:lnTo>
                        <a:pt x="2241" y="157"/>
                      </a:lnTo>
                      <a:lnTo>
                        <a:pt x="2227" y="173"/>
                      </a:lnTo>
                      <a:lnTo>
                        <a:pt x="2278" y="219"/>
                      </a:lnTo>
                      <a:lnTo>
                        <a:pt x="2272" y="242"/>
                      </a:lnTo>
                      <a:lnTo>
                        <a:pt x="2295" y="237"/>
                      </a:lnTo>
                      <a:lnTo>
                        <a:pt x="2323" y="243"/>
                      </a:lnTo>
                      <a:lnTo>
                        <a:pt x="2316" y="271"/>
                      </a:lnTo>
                      <a:lnTo>
                        <a:pt x="2300" y="274"/>
                      </a:lnTo>
                      <a:lnTo>
                        <a:pt x="2300" y="274"/>
                      </a:lnTo>
                      <a:lnTo>
                        <a:pt x="2298" y="280"/>
                      </a:lnTo>
                      <a:lnTo>
                        <a:pt x="2298" y="280"/>
                      </a:lnTo>
                      <a:lnTo>
                        <a:pt x="2267" y="291"/>
                      </a:lnTo>
                      <a:lnTo>
                        <a:pt x="2267" y="291"/>
                      </a:lnTo>
                      <a:lnTo>
                        <a:pt x="2258" y="289"/>
                      </a:lnTo>
                      <a:lnTo>
                        <a:pt x="2258" y="289"/>
                      </a:lnTo>
                      <a:lnTo>
                        <a:pt x="2237" y="282"/>
                      </a:lnTo>
                      <a:lnTo>
                        <a:pt x="2237" y="282"/>
                      </a:lnTo>
                      <a:lnTo>
                        <a:pt x="2132" y="222"/>
                      </a:lnTo>
                      <a:lnTo>
                        <a:pt x="2132" y="222"/>
                      </a:lnTo>
                      <a:lnTo>
                        <a:pt x="2091" y="173"/>
                      </a:lnTo>
                      <a:lnTo>
                        <a:pt x="2118" y="176"/>
                      </a:lnTo>
                      <a:lnTo>
                        <a:pt x="2125" y="191"/>
                      </a:lnTo>
                      <a:lnTo>
                        <a:pt x="2128" y="173"/>
                      </a:lnTo>
                      <a:lnTo>
                        <a:pt x="2137" y="162"/>
                      </a:lnTo>
                      <a:lnTo>
                        <a:pt x="2123" y="149"/>
                      </a:lnTo>
                      <a:lnTo>
                        <a:pt x="2125" y="142"/>
                      </a:lnTo>
                      <a:lnTo>
                        <a:pt x="2148" y="153"/>
                      </a:lnTo>
                      <a:lnTo>
                        <a:pt x="2155" y="169"/>
                      </a:lnTo>
                      <a:lnTo>
                        <a:pt x="2161" y="157"/>
                      </a:lnTo>
                      <a:lnTo>
                        <a:pt x="2154" y="140"/>
                      </a:lnTo>
                      <a:lnTo>
                        <a:pt x="2181" y="154"/>
                      </a:lnTo>
                      <a:lnTo>
                        <a:pt x="2197" y="139"/>
                      </a:lnTo>
                      <a:lnTo>
                        <a:pt x="2198" y="153"/>
                      </a:lnTo>
                      <a:close/>
                      <a:moveTo>
                        <a:pt x="1937" y="119"/>
                      </a:moveTo>
                      <a:lnTo>
                        <a:pt x="1954" y="117"/>
                      </a:lnTo>
                      <a:lnTo>
                        <a:pt x="1968" y="133"/>
                      </a:lnTo>
                      <a:lnTo>
                        <a:pt x="2039" y="123"/>
                      </a:lnTo>
                      <a:lnTo>
                        <a:pt x="2075" y="169"/>
                      </a:lnTo>
                      <a:lnTo>
                        <a:pt x="2075" y="169"/>
                      </a:lnTo>
                      <a:lnTo>
                        <a:pt x="2054" y="174"/>
                      </a:lnTo>
                      <a:lnTo>
                        <a:pt x="2045" y="189"/>
                      </a:lnTo>
                      <a:lnTo>
                        <a:pt x="2036" y="189"/>
                      </a:lnTo>
                      <a:lnTo>
                        <a:pt x="2037" y="209"/>
                      </a:lnTo>
                      <a:lnTo>
                        <a:pt x="2013" y="199"/>
                      </a:lnTo>
                      <a:lnTo>
                        <a:pt x="2006" y="214"/>
                      </a:lnTo>
                      <a:lnTo>
                        <a:pt x="1982" y="208"/>
                      </a:lnTo>
                      <a:lnTo>
                        <a:pt x="1982" y="208"/>
                      </a:lnTo>
                      <a:lnTo>
                        <a:pt x="1968" y="233"/>
                      </a:lnTo>
                      <a:lnTo>
                        <a:pt x="1947" y="237"/>
                      </a:lnTo>
                      <a:lnTo>
                        <a:pt x="1953" y="211"/>
                      </a:lnTo>
                      <a:lnTo>
                        <a:pt x="1894" y="177"/>
                      </a:lnTo>
                      <a:lnTo>
                        <a:pt x="1894" y="177"/>
                      </a:lnTo>
                      <a:lnTo>
                        <a:pt x="1873" y="156"/>
                      </a:lnTo>
                      <a:lnTo>
                        <a:pt x="1873" y="156"/>
                      </a:lnTo>
                      <a:lnTo>
                        <a:pt x="1890" y="137"/>
                      </a:lnTo>
                      <a:lnTo>
                        <a:pt x="1881" y="119"/>
                      </a:lnTo>
                      <a:lnTo>
                        <a:pt x="1893" y="102"/>
                      </a:lnTo>
                      <a:lnTo>
                        <a:pt x="1922" y="94"/>
                      </a:lnTo>
                      <a:lnTo>
                        <a:pt x="1937" y="119"/>
                      </a:lnTo>
                      <a:close/>
                      <a:moveTo>
                        <a:pt x="160" y="0"/>
                      </a:moveTo>
                      <a:lnTo>
                        <a:pt x="158" y="16"/>
                      </a:lnTo>
                      <a:lnTo>
                        <a:pt x="166" y="26"/>
                      </a:lnTo>
                      <a:lnTo>
                        <a:pt x="193" y="5"/>
                      </a:lnTo>
                      <a:lnTo>
                        <a:pt x="229" y="22"/>
                      </a:lnTo>
                      <a:lnTo>
                        <a:pt x="233" y="40"/>
                      </a:lnTo>
                      <a:lnTo>
                        <a:pt x="224" y="56"/>
                      </a:lnTo>
                      <a:lnTo>
                        <a:pt x="247" y="57"/>
                      </a:lnTo>
                      <a:lnTo>
                        <a:pt x="252" y="79"/>
                      </a:lnTo>
                      <a:lnTo>
                        <a:pt x="262" y="80"/>
                      </a:lnTo>
                      <a:lnTo>
                        <a:pt x="275" y="106"/>
                      </a:lnTo>
                      <a:lnTo>
                        <a:pt x="278" y="134"/>
                      </a:lnTo>
                      <a:lnTo>
                        <a:pt x="328" y="157"/>
                      </a:lnTo>
                      <a:lnTo>
                        <a:pt x="382" y="208"/>
                      </a:lnTo>
                      <a:lnTo>
                        <a:pt x="388" y="228"/>
                      </a:lnTo>
                      <a:lnTo>
                        <a:pt x="416" y="228"/>
                      </a:lnTo>
                      <a:lnTo>
                        <a:pt x="416" y="228"/>
                      </a:lnTo>
                      <a:lnTo>
                        <a:pt x="421" y="243"/>
                      </a:lnTo>
                      <a:lnTo>
                        <a:pt x="342" y="260"/>
                      </a:lnTo>
                      <a:lnTo>
                        <a:pt x="395" y="380"/>
                      </a:lnTo>
                      <a:lnTo>
                        <a:pt x="422" y="374"/>
                      </a:lnTo>
                      <a:lnTo>
                        <a:pt x="450" y="419"/>
                      </a:lnTo>
                      <a:lnTo>
                        <a:pt x="471" y="423"/>
                      </a:lnTo>
                      <a:lnTo>
                        <a:pt x="510" y="369"/>
                      </a:lnTo>
                      <a:lnTo>
                        <a:pt x="574" y="394"/>
                      </a:lnTo>
                      <a:lnTo>
                        <a:pt x="619" y="385"/>
                      </a:lnTo>
                      <a:lnTo>
                        <a:pt x="637" y="396"/>
                      </a:lnTo>
                      <a:lnTo>
                        <a:pt x="655" y="386"/>
                      </a:lnTo>
                      <a:lnTo>
                        <a:pt x="679" y="425"/>
                      </a:lnTo>
                      <a:lnTo>
                        <a:pt x="737" y="420"/>
                      </a:lnTo>
                      <a:lnTo>
                        <a:pt x="763" y="436"/>
                      </a:lnTo>
                      <a:lnTo>
                        <a:pt x="780" y="456"/>
                      </a:lnTo>
                      <a:lnTo>
                        <a:pt x="800" y="520"/>
                      </a:lnTo>
                      <a:lnTo>
                        <a:pt x="791" y="559"/>
                      </a:lnTo>
                      <a:lnTo>
                        <a:pt x="832" y="577"/>
                      </a:lnTo>
                      <a:lnTo>
                        <a:pt x="832" y="620"/>
                      </a:lnTo>
                      <a:lnTo>
                        <a:pt x="841" y="640"/>
                      </a:lnTo>
                      <a:lnTo>
                        <a:pt x="857" y="651"/>
                      </a:lnTo>
                      <a:lnTo>
                        <a:pt x="846" y="683"/>
                      </a:lnTo>
                      <a:lnTo>
                        <a:pt x="861" y="700"/>
                      </a:lnTo>
                      <a:lnTo>
                        <a:pt x="855" y="719"/>
                      </a:lnTo>
                      <a:lnTo>
                        <a:pt x="844" y="731"/>
                      </a:lnTo>
                      <a:lnTo>
                        <a:pt x="820" y="739"/>
                      </a:lnTo>
                      <a:lnTo>
                        <a:pt x="787" y="742"/>
                      </a:lnTo>
                      <a:lnTo>
                        <a:pt x="586" y="720"/>
                      </a:lnTo>
                      <a:lnTo>
                        <a:pt x="528" y="736"/>
                      </a:lnTo>
                      <a:lnTo>
                        <a:pt x="527" y="765"/>
                      </a:lnTo>
                      <a:lnTo>
                        <a:pt x="543" y="803"/>
                      </a:lnTo>
                      <a:lnTo>
                        <a:pt x="609" y="852"/>
                      </a:lnTo>
                      <a:lnTo>
                        <a:pt x="640" y="897"/>
                      </a:lnTo>
                      <a:lnTo>
                        <a:pt x="685" y="926"/>
                      </a:lnTo>
                      <a:lnTo>
                        <a:pt x="734" y="939"/>
                      </a:lnTo>
                      <a:lnTo>
                        <a:pt x="792" y="995"/>
                      </a:lnTo>
                      <a:lnTo>
                        <a:pt x="807" y="997"/>
                      </a:lnTo>
                      <a:lnTo>
                        <a:pt x="834" y="1020"/>
                      </a:lnTo>
                      <a:lnTo>
                        <a:pt x="857" y="1019"/>
                      </a:lnTo>
                      <a:lnTo>
                        <a:pt x="869" y="1031"/>
                      </a:lnTo>
                      <a:lnTo>
                        <a:pt x="860" y="1042"/>
                      </a:lnTo>
                      <a:lnTo>
                        <a:pt x="880" y="1057"/>
                      </a:lnTo>
                      <a:lnTo>
                        <a:pt x="889" y="1080"/>
                      </a:lnTo>
                      <a:lnTo>
                        <a:pt x="972" y="1142"/>
                      </a:lnTo>
                      <a:lnTo>
                        <a:pt x="996" y="1186"/>
                      </a:lnTo>
                      <a:lnTo>
                        <a:pt x="1013" y="1186"/>
                      </a:lnTo>
                      <a:lnTo>
                        <a:pt x="1045" y="1209"/>
                      </a:lnTo>
                      <a:lnTo>
                        <a:pt x="1125" y="1203"/>
                      </a:lnTo>
                      <a:lnTo>
                        <a:pt x="1150" y="1188"/>
                      </a:lnTo>
                      <a:lnTo>
                        <a:pt x="1168" y="1157"/>
                      </a:lnTo>
                      <a:lnTo>
                        <a:pt x="1165" y="1060"/>
                      </a:lnTo>
                      <a:lnTo>
                        <a:pt x="1141" y="1035"/>
                      </a:lnTo>
                      <a:lnTo>
                        <a:pt x="1114" y="945"/>
                      </a:lnTo>
                      <a:lnTo>
                        <a:pt x="1090" y="922"/>
                      </a:lnTo>
                      <a:lnTo>
                        <a:pt x="1090" y="899"/>
                      </a:lnTo>
                      <a:lnTo>
                        <a:pt x="1121" y="874"/>
                      </a:lnTo>
                      <a:lnTo>
                        <a:pt x="1113" y="817"/>
                      </a:lnTo>
                      <a:lnTo>
                        <a:pt x="1122" y="806"/>
                      </a:lnTo>
                      <a:lnTo>
                        <a:pt x="1142" y="808"/>
                      </a:lnTo>
                      <a:lnTo>
                        <a:pt x="1168" y="823"/>
                      </a:lnTo>
                      <a:lnTo>
                        <a:pt x="1199" y="814"/>
                      </a:lnTo>
                      <a:lnTo>
                        <a:pt x="1205" y="799"/>
                      </a:lnTo>
                      <a:lnTo>
                        <a:pt x="1265" y="829"/>
                      </a:lnTo>
                      <a:lnTo>
                        <a:pt x="1286" y="852"/>
                      </a:lnTo>
                      <a:lnTo>
                        <a:pt x="1291" y="877"/>
                      </a:lnTo>
                      <a:lnTo>
                        <a:pt x="1334" y="889"/>
                      </a:lnTo>
                      <a:lnTo>
                        <a:pt x="1345" y="909"/>
                      </a:lnTo>
                      <a:lnTo>
                        <a:pt x="1383" y="905"/>
                      </a:lnTo>
                      <a:lnTo>
                        <a:pt x="1438" y="914"/>
                      </a:lnTo>
                      <a:lnTo>
                        <a:pt x="1474" y="885"/>
                      </a:lnTo>
                      <a:lnTo>
                        <a:pt x="1491" y="886"/>
                      </a:lnTo>
                      <a:lnTo>
                        <a:pt x="1524" y="857"/>
                      </a:lnTo>
                      <a:lnTo>
                        <a:pt x="1544" y="851"/>
                      </a:lnTo>
                      <a:lnTo>
                        <a:pt x="1550" y="832"/>
                      </a:lnTo>
                      <a:lnTo>
                        <a:pt x="1620" y="820"/>
                      </a:lnTo>
                      <a:lnTo>
                        <a:pt x="1658" y="802"/>
                      </a:lnTo>
                      <a:lnTo>
                        <a:pt x="1679" y="779"/>
                      </a:lnTo>
                      <a:lnTo>
                        <a:pt x="1687" y="736"/>
                      </a:lnTo>
                      <a:lnTo>
                        <a:pt x="1678" y="694"/>
                      </a:lnTo>
                      <a:lnTo>
                        <a:pt x="1655" y="663"/>
                      </a:lnTo>
                      <a:lnTo>
                        <a:pt x="1627" y="597"/>
                      </a:lnTo>
                      <a:lnTo>
                        <a:pt x="1643" y="565"/>
                      </a:lnTo>
                      <a:lnTo>
                        <a:pt x="1675" y="531"/>
                      </a:lnTo>
                      <a:lnTo>
                        <a:pt x="1684" y="542"/>
                      </a:lnTo>
                      <a:lnTo>
                        <a:pt x="1736" y="536"/>
                      </a:lnTo>
                      <a:lnTo>
                        <a:pt x="1758" y="552"/>
                      </a:lnTo>
                      <a:lnTo>
                        <a:pt x="1776" y="552"/>
                      </a:lnTo>
                      <a:lnTo>
                        <a:pt x="1775" y="591"/>
                      </a:lnTo>
                      <a:lnTo>
                        <a:pt x="1788" y="617"/>
                      </a:lnTo>
                      <a:lnTo>
                        <a:pt x="1781" y="623"/>
                      </a:lnTo>
                      <a:lnTo>
                        <a:pt x="1798" y="637"/>
                      </a:lnTo>
                      <a:lnTo>
                        <a:pt x="1791" y="657"/>
                      </a:lnTo>
                      <a:lnTo>
                        <a:pt x="1796" y="685"/>
                      </a:lnTo>
                      <a:lnTo>
                        <a:pt x="1839" y="662"/>
                      </a:lnTo>
                      <a:lnTo>
                        <a:pt x="1899" y="659"/>
                      </a:lnTo>
                      <a:lnTo>
                        <a:pt x="1905" y="669"/>
                      </a:lnTo>
                      <a:lnTo>
                        <a:pt x="1940" y="677"/>
                      </a:lnTo>
                      <a:lnTo>
                        <a:pt x="2020" y="665"/>
                      </a:lnTo>
                      <a:lnTo>
                        <a:pt x="2043" y="640"/>
                      </a:lnTo>
                      <a:lnTo>
                        <a:pt x="2016" y="617"/>
                      </a:lnTo>
                      <a:lnTo>
                        <a:pt x="1991" y="619"/>
                      </a:lnTo>
                      <a:lnTo>
                        <a:pt x="1966" y="597"/>
                      </a:lnTo>
                      <a:lnTo>
                        <a:pt x="1971" y="589"/>
                      </a:lnTo>
                      <a:lnTo>
                        <a:pt x="1960" y="574"/>
                      </a:lnTo>
                      <a:lnTo>
                        <a:pt x="1937" y="569"/>
                      </a:lnTo>
                      <a:lnTo>
                        <a:pt x="1904" y="549"/>
                      </a:lnTo>
                      <a:lnTo>
                        <a:pt x="1877" y="551"/>
                      </a:lnTo>
                      <a:lnTo>
                        <a:pt x="1853" y="531"/>
                      </a:lnTo>
                      <a:lnTo>
                        <a:pt x="1841" y="539"/>
                      </a:lnTo>
                      <a:lnTo>
                        <a:pt x="1831" y="526"/>
                      </a:lnTo>
                      <a:lnTo>
                        <a:pt x="1839" y="511"/>
                      </a:lnTo>
                      <a:lnTo>
                        <a:pt x="1833" y="492"/>
                      </a:lnTo>
                      <a:lnTo>
                        <a:pt x="1845" y="482"/>
                      </a:lnTo>
                      <a:lnTo>
                        <a:pt x="1904" y="466"/>
                      </a:lnTo>
                      <a:lnTo>
                        <a:pt x="1919" y="472"/>
                      </a:lnTo>
                      <a:lnTo>
                        <a:pt x="1954" y="469"/>
                      </a:lnTo>
                      <a:lnTo>
                        <a:pt x="1989" y="428"/>
                      </a:lnTo>
                      <a:lnTo>
                        <a:pt x="1980" y="414"/>
                      </a:lnTo>
                      <a:lnTo>
                        <a:pt x="1989" y="383"/>
                      </a:lnTo>
                      <a:lnTo>
                        <a:pt x="2028" y="333"/>
                      </a:lnTo>
                      <a:lnTo>
                        <a:pt x="2022" y="320"/>
                      </a:lnTo>
                      <a:lnTo>
                        <a:pt x="2056" y="323"/>
                      </a:lnTo>
                      <a:lnTo>
                        <a:pt x="2060" y="317"/>
                      </a:lnTo>
                      <a:lnTo>
                        <a:pt x="2079" y="326"/>
                      </a:lnTo>
                      <a:lnTo>
                        <a:pt x="2083" y="346"/>
                      </a:lnTo>
                      <a:lnTo>
                        <a:pt x="2114" y="379"/>
                      </a:lnTo>
                      <a:lnTo>
                        <a:pt x="2120" y="411"/>
                      </a:lnTo>
                      <a:lnTo>
                        <a:pt x="2155" y="414"/>
                      </a:lnTo>
                      <a:lnTo>
                        <a:pt x="2155" y="414"/>
                      </a:lnTo>
                      <a:lnTo>
                        <a:pt x="2154" y="414"/>
                      </a:lnTo>
                      <a:lnTo>
                        <a:pt x="2154" y="414"/>
                      </a:lnTo>
                      <a:lnTo>
                        <a:pt x="2131" y="429"/>
                      </a:lnTo>
                      <a:lnTo>
                        <a:pt x="2108" y="428"/>
                      </a:lnTo>
                      <a:lnTo>
                        <a:pt x="2106" y="443"/>
                      </a:lnTo>
                      <a:lnTo>
                        <a:pt x="2126" y="454"/>
                      </a:lnTo>
                      <a:lnTo>
                        <a:pt x="2129" y="460"/>
                      </a:lnTo>
                      <a:lnTo>
                        <a:pt x="2117" y="466"/>
                      </a:lnTo>
                      <a:lnTo>
                        <a:pt x="2134" y="477"/>
                      </a:lnTo>
                      <a:lnTo>
                        <a:pt x="2138" y="485"/>
                      </a:lnTo>
                      <a:lnTo>
                        <a:pt x="2132" y="492"/>
                      </a:lnTo>
                      <a:lnTo>
                        <a:pt x="2157" y="520"/>
                      </a:lnTo>
                      <a:lnTo>
                        <a:pt x="2201" y="516"/>
                      </a:lnTo>
                      <a:lnTo>
                        <a:pt x="2214" y="529"/>
                      </a:lnTo>
                      <a:lnTo>
                        <a:pt x="2240" y="528"/>
                      </a:lnTo>
                      <a:lnTo>
                        <a:pt x="2267" y="500"/>
                      </a:lnTo>
                      <a:lnTo>
                        <a:pt x="2310" y="492"/>
                      </a:lnTo>
                      <a:lnTo>
                        <a:pt x="2315" y="509"/>
                      </a:lnTo>
                      <a:lnTo>
                        <a:pt x="2323" y="496"/>
                      </a:lnTo>
                      <a:lnTo>
                        <a:pt x="2332" y="496"/>
                      </a:lnTo>
                      <a:lnTo>
                        <a:pt x="2332" y="496"/>
                      </a:lnTo>
                      <a:lnTo>
                        <a:pt x="2333" y="494"/>
                      </a:lnTo>
                      <a:lnTo>
                        <a:pt x="2333" y="494"/>
                      </a:lnTo>
                      <a:lnTo>
                        <a:pt x="2346" y="517"/>
                      </a:lnTo>
                      <a:lnTo>
                        <a:pt x="2343" y="537"/>
                      </a:lnTo>
                      <a:lnTo>
                        <a:pt x="2298" y="556"/>
                      </a:lnTo>
                      <a:lnTo>
                        <a:pt x="2286" y="569"/>
                      </a:lnTo>
                      <a:lnTo>
                        <a:pt x="2275" y="603"/>
                      </a:lnTo>
                      <a:lnTo>
                        <a:pt x="2287" y="639"/>
                      </a:lnTo>
                      <a:lnTo>
                        <a:pt x="2301" y="654"/>
                      </a:lnTo>
                      <a:lnTo>
                        <a:pt x="2326" y="662"/>
                      </a:lnTo>
                      <a:lnTo>
                        <a:pt x="2327" y="691"/>
                      </a:lnTo>
                      <a:lnTo>
                        <a:pt x="2361" y="697"/>
                      </a:lnTo>
                      <a:lnTo>
                        <a:pt x="2386" y="717"/>
                      </a:lnTo>
                      <a:lnTo>
                        <a:pt x="2409" y="716"/>
                      </a:lnTo>
                      <a:lnTo>
                        <a:pt x="2422" y="705"/>
                      </a:lnTo>
                      <a:lnTo>
                        <a:pt x="2435" y="656"/>
                      </a:lnTo>
                      <a:lnTo>
                        <a:pt x="2458" y="626"/>
                      </a:lnTo>
                      <a:lnTo>
                        <a:pt x="2468" y="623"/>
                      </a:lnTo>
                      <a:lnTo>
                        <a:pt x="2478" y="632"/>
                      </a:lnTo>
                      <a:lnTo>
                        <a:pt x="2487" y="623"/>
                      </a:lnTo>
                      <a:lnTo>
                        <a:pt x="2498" y="629"/>
                      </a:lnTo>
                      <a:lnTo>
                        <a:pt x="2508" y="637"/>
                      </a:lnTo>
                      <a:lnTo>
                        <a:pt x="2498" y="662"/>
                      </a:lnTo>
                      <a:lnTo>
                        <a:pt x="2504" y="691"/>
                      </a:lnTo>
                      <a:lnTo>
                        <a:pt x="2484" y="720"/>
                      </a:lnTo>
                      <a:lnTo>
                        <a:pt x="2495" y="729"/>
                      </a:lnTo>
                      <a:lnTo>
                        <a:pt x="2487" y="757"/>
                      </a:lnTo>
                      <a:lnTo>
                        <a:pt x="2472" y="754"/>
                      </a:lnTo>
                      <a:lnTo>
                        <a:pt x="2472" y="782"/>
                      </a:lnTo>
                      <a:lnTo>
                        <a:pt x="2452" y="785"/>
                      </a:lnTo>
                      <a:lnTo>
                        <a:pt x="2425" y="845"/>
                      </a:lnTo>
                      <a:lnTo>
                        <a:pt x="2402" y="837"/>
                      </a:lnTo>
                      <a:lnTo>
                        <a:pt x="2382" y="845"/>
                      </a:lnTo>
                      <a:lnTo>
                        <a:pt x="2378" y="869"/>
                      </a:lnTo>
                      <a:lnTo>
                        <a:pt x="2363" y="883"/>
                      </a:lnTo>
                      <a:lnTo>
                        <a:pt x="2340" y="892"/>
                      </a:lnTo>
                      <a:lnTo>
                        <a:pt x="2340" y="905"/>
                      </a:lnTo>
                      <a:lnTo>
                        <a:pt x="2303" y="922"/>
                      </a:lnTo>
                      <a:lnTo>
                        <a:pt x="2292" y="939"/>
                      </a:lnTo>
                      <a:lnTo>
                        <a:pt x="2303" y="980"/>
                      </a:lnTo>
                      <a:lnTo>
                        <a:pt x="2301" y="1011"/>
                      </a:lnTo>
                      <a:lnTo>
                        <a:pt x="2316" y="1048"/>
                      </a:lnTo>
                      <a:lnTo>
                        <a:pt x="2336" y="1065"/>
                      </a:lnTo>
                      <a:lnTo>
                        <a:pt x="2327" y="1077"/>
                      </a:lnTo>
                      <a:lnTo>
                        <a:pt x="2333" y="1108"/>
                      </a:lnTo>
                      <a:lnTo>
                        <a:pt x="2304" y="1129"/>
                      </a:lnTo>
                      <a:lnTo>
                        <a:pt x="2306" y="1138"/>
                      </a:lnTo>
                      <a:lnTo>
                        <a:pt x="2263" y="1149"/>
                      </a:lnTo>
                      <a:lnTo>
                        <a:pt x="2247" y="1171"/>
                      </a:lnTo>
                      <a:lnTo>
                        <a:pt x="2218" y="1183"/>
                      </a:lnTo>
                      <a:lnTo>
                        <a:pt x="2180" y="1214"/>
                      </a:lnTo>
                      <a:lnTo>
                        <a:pt x="2175" y="1237"/>
                      </a:lnTo>
                      <a:lnTo>
                        <a:pt x="2157" y="1251"/>
                      </a:lnTo>
                      <a:lnTo>
                        <a:pt x="2140" y="1286"/>
                      </a:lnTo>
                      <a:lnTo>
                        <a:pt x="2126" y="1294"/>
                      </a:lnTo>
                      <a:lnTo>
                        <a:pt x="2086" y="1382"/>
                      </a:lnTo>
                      <a:lnTo>
                        <a:pt x="2092" y="1405"/>
                      </a:lnTo>
                      <a:lnTo>
                        <a:pt x="2079" y="1415"/>
                      </a:lnTo>
                      <a:lnTo>
                        <a:pt x="2065" y="1445"/>
                      </a:lnTo>
                      <a:lnTo>
                        <a:pt x="2023" y="1425"/>
                      </a:lnTo>
                      <a:lnTo>
                        <a:pt x="2008" y="1432"/>
                      </a:lnTo>
                      <a:lnTo>
                        <a:pt x="1973" y="1478"/>
                      </a:lnTo>
                      <a:lnTo>
                        <a:pt x="1976" y="1495"/>
                      </a:lnTo>
                      <a:lnTo>
                        <a:pt x="2000" y="1505"/>
                      </a:lnTo>
                      <a:lnTo>
                        <a:pt x="2008" y="1520"/>
                      </a:lnTo>
                      <a:lnTo>
                        <a:pt x="2003" y="1531"/>
                      </a:lnTo>
                      <a:lnTo>
                        <a:pt x="2034" y="1558"/>
                      </a:lnTo>
                      <a:lnTo>
                        <a:pt x="2148" y="1557"/>
                      </a:lnTo>
                      <a:lnTo>
                        <a:pt x="2160" y="1581"/>
                      </a:lnTo>
                      <a:lnTo>
                        <a:pt x="2200" y="1603"/>
                      </a:lnTo>
                      <a:lnTo>
                        <a:pt x="2220" y="1592"/>
                      </a:lnTo>
                      <a:lnTo>
                        <a:pt x="2246" y="1600"/>
                      </a:lnTo>
                      <a:lnTo>
                        <a:pt x="2292" y="1520"/>
                      </a:lnTo>
                      <a:lnTo>
                        <a:pt x="2301" y="1521"/>
                      </a:lnTo>
                      <a:lnTo>
                        <a:pt x="2320" y="1505"/>
                      </a:lnTo>
                      <a:lnTo>
                        <a:pt x="2378" y="1511"/>
                      </a:lnTo>
                      <a:lnTo>
                        <a:pt x="2406" y="1498"/>
                      </a:lnTo>
                      <a:lnTo>
                        <a:pt x="2419" y="1506"/>
                      </a:lnTo>
                      <a:lnTo>
                        <a:pt x="2421" y="1538"/>
                      </a:lnTo>
                      <a:lnTo>
                        <a:pt x="2441" y="1546"/>
                      </a:lnTo>
                      <a:lnTo>
                        <a:pt x="2462" y="1591"/>
                      </a:lnTo>
                      <a:lnTo>
                        <a:pt x="2473" y="1586"/>
                      </a:lnTo>
                      <a:lnTo>
                        <a:pt x="2490" y="1609"/>
                      </a:lnTo>
                      <a:lnTo>
                        <a:pt x="2413" y="1665"/>
                      </a:lnTo>
                      <a:lnTo>
                        <a:pt x="2401" y="1680"/>
                      </a:lnTo>
                      <a:lnTo>
                        <a:pt x="2404" y="1688"/>
                      </a:lnTo>
                      <a:lnTo>
                        <a:pt x="2321" y="1715"/>
                      </a:lnTo>
                      <a:lnTo>
                        <a:pt x="2273" y="1698"/>
                      </a:lnTo>
                      <a:lnTo>
                        <a:pt x="2220" y="1661"/>
                      </a:lnTo>
                      <a:lnTo>
                        <a:pt x="2192" y="1658"/>
                      </a:lnTo>
                      <a:lnTo>
                        <a:pt x="2178" y="1671"/>
                      </a:lnTo>
                      <a:lnTo>
                        <a:pt x="2161" y="1672"/>
                      </a:lnTo>
                      <a:lnTo>
                        <a:pt x="2120" y="1631"/>
                      </a:lnTo>
                      <a:lnTo>
                        <a:pt x="2108" y="1637"/>
                      </a:lnTo>
                      <a:lnTo>
                        <a:pt x="2082" y="1625"/>
                      </a:lnTo>
                      <a:lnTo>
                        <a:pt x="2075" y="1608"/>
                      </a:lnTo>
                      <a:lnTo>
                        <a:pt x="2062" y="1605"/>
                      </a:lnTo>
                      <a:lnTo>
                        <a:pt x="2022" y="1652"/>
                      </a:lnTo>
                      <a:lnTo>
                        <a:pt x="2014" y="1669"/>
                      </a:lnTo>
                      <a:lnTo>
                        <a:pt x="2017" y="1692"/>
                      </a:lnTo>
                      <a:lnTo>
                        <a:pt x="1983" y="1729"/>
                      </a:lnTo>
                      <a:lnTo>
                        <a:pt x="1994" y="1743"/>
                      </a:lnTo>
                      <a:lnTo>
                        <a:pt x="1985" y="1800"/>
                      </a:lnTo>
                      <a:lnTo>
                        <a:pt x="1970" y="1794"/>
                      </a:lnTo>
                      <a:lnTo>
                        <a:pt x="1943" y="1808"/>
                      </a:lnTo>
                      <a:lnTo>
                        <a:pt x="1910" y="1795"/>
                      </a:lnTo>
                      <a:lnTo>
                        <a:pt x="1879" y="1806"/>
                      </a:lnTo>
                      <a:lnTo>
                        <a:pt x="1854" y="1788"/>
                      </a:lnTo>
                      <a:lnTo>
                        <a:pt x="1844" y="1803"/>
                      </a:lnTo>
                      <a:lnTo>
                        <a:pt x="1742" y="1792"/>
                      </a:lnTo>
                      <a:lnTo>
                        <a:pt x="1710" y="1821"/>
                      </a:lnTo>
                      <a:lnTo>
                        <a:pt x="1718" y="1852"/>
                      </a:lnTo>
                      <a:lnTo>
                        <a:pt x="1693" y="1889"/>
                      </a:lnTo>
                      <a:lnTo>
                        <a:pt x="1699" y="1918"/>
                      </a:lnTo>
                      <a:lnTo>
                        <a:pt x="1738" y="1938"/>
                      </a:lnTo>
                      <a:lnTo>
                        <a:pt x="1733" y="2003"/>
                      </a:lnTo>
                      <a:lnTo>
                        <a:pt x="1713" y="2046"/>
                      </a:lnTo>
                      <a:lnTo>
                        <a:pt x="1696" y="2063"/>
                      </a:lnTo>
                      <a:lnTo>
                        <a:pt x="1672" y="2074"/>
                      </a:lnTo>
                      <a:lnTo>
                        <a:pt x="1652" y="2101"/>
                      </a:lnTo>
                      <a:lnTo>
                        <a:pt x="1659" y="2123"/>
                      </a:lnTo>
                      <a:lnTo>
                        <a:pt x="1682" y="2141"/>
                      </a:lnTo>
                      <a:lnTo>
                        <a:pt x="1681" y="2169"/>
                      </a:lnTo>
                      <a:lnTo>
                        <a:pt x="1710" y="2167"/>
                      </a:lnTo>
                      <a:lnTo>
                        <a:pt x="1732" y="2207"/>
                      </a:lnTo>
                      <a:lnTo>
                        <a:pt x="1682" y="2254"/>
                      </a:lnTo>
                      <a:lnTo>
                        <a:pt x="1684" y="2274"/>
                      </a:lnTo>
                      <a:lnTo>
                        <a:pt x="1670" y="2306"/>
                      </a:lnTo>
                      <a:lnTo>
                        <a:pt x="1686" y="2327"/>
                      </a:lnTo>
                      <a:lnTo>
                        <a:pt x="1695" y="2364"/>
                      </a:lnTo>
                      <a:lnTo>
                        <a:pt x="1710" y="2377"/>
                      </a:lnTo>
                      <a:lnTo>
                        <a:pt x="1705" y="2400"/>
                      </a:lnTo>
                      <a:lnTo>
                        <a:pt x="1719" y="2414"/>
                      </a:lnTo>
                      <a:lnTo>
                        <a:pt x="1718" y="2427"/>
                      </a:lnTo>
                      <a:lnTo>
                        <a:pt x="1738" y="2430"/>
                      </a:lnTo>
                      <a:lnTo>
                        <a:pt x="1764" y="2464"/>
                      </a:lnTo>
                      <a:lnTo>
                        <a:pt x="1776" y="2469"/>
                      </a:lnTo>
                      <a:lnTo>
                        <a:pt x="1814" y="2509"/>
                      </a:lnTo>
                      <a:lnTo>
                        <a:pt x="1824" y="2524"/>
                      </a:lnTo>
                      <a:lnTo>
                        <a:pt x="1819" y="2534"/>
                      </a:lnTo>
                      <a:lnTo>
                        <a:pt x="1862" y="2547"/>
                      </a:lnTo>
                      <a:lnTo>
                        <a:pt x="1865" y="2564"/>
                      </a:lnTo>
                      <a:lnTo>
                        <a:pt x="1894" y="2595"/>
                      </a:lnTo>
                      <a:lnTo>
                        <a:pt x="1899" y="2610"/>
                      </a:lnTo>
                      <a:lnTo>
                        <a:pt x="1916" y="2615"/>
                      </a:lnTo>
                      <a:lnTo>
                        <a:pt x="1936" y="2638"/>
                      </a:lnTo>
                      <a:lnTo>
                        <a:pt x="1934" y="2647"/>
                      </a:lnTo>
                      <a:lnTo>
                        <a:pt x="1951" y="2660"/>
                      </a:lnTo>
                      <a:lnTo>
                        <a:pt x="1951" y="2660"/>
                      </a:lnTo>
                      <a:lnTo>
                        <a:pt x="1948" y="2666"/>
                      </a:lnTo>
                      <a:lnTo>
                        <a:pt x="1914" y="2677"/>
                      </a:lnTo>
                      <a:lnTo>
                        <a:pt x="1861" y="2615"/>
                      </a:lnTo>
                      <a:lnTo>
                        <a:pt x="1841" y="2618"/>
                      </a:lnTo>
                      <a:lnTo>
                        <a:pt x="1831" y="2595"/>
                      </a:lnTo>
                      <a:lnTo>
                        <a:pt x="1801" y="2586"/>
                      </a:lnTo>
                      <a:lnTo>
                        <a:pt x="1802" y="2561"/>
                      </a:lnTo>
                      <a:lnTo>
                        <a:pt x="1753" y="2526"/>
                      </a:lnTo>
                      <a:lnTo>
                        <a:pt x="1729" y="2521"/>
                      </a:lnTo>
                      <a:lnTo>
                        <a:pt x="1719" y="2500"/>
                      </a:lnTo>
                      <a:lnTo>
                        <a:pt x="1702" y="2495"/>
                      </a:lnTo>
                      <a:lnTo>
                        <a:pt x="1684" y="2478"/>
                      </a:lnTo>
                      <a:lnTo>
                        <a:pt x="1641" y="2467"/>
                      </a:lnTo>
                      <a:lnTo>
                        <a:pt x="1644" y="2443"/>
                      </a:lnTo>
                      <a:lnTo>
                        <a:pt x="1627" y="2438"/>
                      </a:lnTo>
                      <a:lnTo>
                        <a:pt x="1613" y="2409"/>
                      </a:lnTo>
                      <a:lnTo>
                        <a:pt x="1612" y="2378"/>
                      </a:lnTo>
                      <a:lnTo>
                        <a:pt x="1584" y="2357"/>
                      </a:lnTo>
                      <a:lnTo>
                        <a:pt x="1563" y="2386"/>
                      </a:lnTo>
                      <a:lnTo>
                        <a:pt x="1520" y="2355"/>
                      </a:lnTo>
                      <a:lnTo>
                        <a:pt x="1494" y="2351"/>
                      </a:lnTo>
                      <a:lnTo>
                        <a:pt x="1461" y="2389"/>
                      </a:lnTo>
                      <a:lnTo>
                        <a:pt x="1448" y="2374"/>
                      </a:lnTo>
                      <a:lnTo>
                        <a:pt x="1388" y="2343"/>
                      </a:lnTo>
                      <a:lnTo>
                        <a:pt x="1441" y="2363"/>
                      </a:lnTo>
                      <a:lnTo>
                        <a:pt x="1408" y="2337"/>
                      </a:lnTo>
                      <a:lnTo>
                        <a:pt x="1434" y="2335"/>
                      </a:lnTo>
                      <a:lnTo>
                        <a:pt x="1437" y="2326"/>
                      </a:lnTo>
                      <a:lnTo>
                        <a:pt x="1448" y="2329"/>
                      </a:lnTo>
                      <a:lnTo>
                        <a:pt x="1507" y="2301"/>
                      </a:lnTo>
                      <a:lnTo>
                        <a:pt x="1454" y="2187"/>
                      </a:lnTo>
                      <a:lnTo>
                        <a:pt x="1297" y="2095"/>
                      </a:lnTo>
                      <a:lnTo>
                        <a:pt x="1299" y="2072"/>
                      </a:lnTo>
                      <a:lnTo>
                        <a:pt x="1285" y="2044"/>
                      </a:lnTo>
                      <a:lnTo>
                        <a:pt x="1263" y="2028"/>
                      </a:lnTo>
                      <a:lnTo>
                        <a:pt x="1223" y="2020"/>
                      </a:lnTo>
                      <a:lnTo>
                        <a:pt x="1217" y="1988"/>
                      </a:lnTo>
                      <a:lnTo>
                        <a:pt x="1159" y="1881"/>
                      </a:lnTo>
                      <a:lnTo>
                        <a:pt x="1179" y="1841"/>
                      </a:lnTo>
                      <a:lnTo>
                        <a:pt x="1176" y="1800"/>
                      </a:lnTo>
                      <a:lnTo>
                        <a:pt x="1138" y="1764"/>
                      </a:lnTo>
                      <a:lnTo>
                        <a:pt x="1078" y="1768"/>
                      </a:lnTo>
                      <a:lnTo>
                        <a:pt x="1021" y="1715"/>
                      </a:lnTo>
                      <a:lnTo>
                        <a:pt x="1007" y="1709"/>
                      </a:lnTo>
                      <a:lnTo>
                        <a:pt x="998" y="1717"/>
                      </a:lnTo>
                      <a:lnTo>
                        <a:pt x="938" y="1640"/>
                      </a:lnTo>
                      <a:lnTo>
                        <a:pt x="910" y="1615"/>
                      </a:lnTo>
                      <a:lnTo>
                        <a:pt x="895" y="1585"/>
                      </a:lnTo>
                      <a:lnTo>
                        <a:pt x="835" y="1534"/>
                      </a:lnTo>
                      <a:lnTo>
                        <a:pt x="814" y="1498"/>
                      </a:lnTo>
                      <a:lnTo>
                        <a:pt x="781" y="1491"/>
                      </a:lnTo>
                      <a:lnTo>
                        <a:pt x="769" y="1478"/>
                      </a:lnTo>
                      <a:lnTo>
                        <a:pt x="749" y="1448"/>
                      </a:lnTo>
                      <a:lnTo>
                        <a:pt x="743" y="1405"/>
                      </a:lnTo>
                      <a:lnTo>
                        <a:pt x="682" y="1362"/>
                      </a:lnTo>
                      <a:lnTo>
                        <a:pt x="655" y="1328"/>
                      </a:lnTo>
                      <a:lnTo>
                        <a:pt x="622" y="1306"/>
                      </a:lnTo>
                      <a:lnTo>
                        <a:pt x="617" y="1280"/>
                      </a:lnTo>
                      <a:lnTo>
                        <a:pt x="591" y="1235"/>
                      </a:lnTo>
                      <a:lnTo>
                        <a:pt x="543" y="1229"/>
                      </a:lnTo>
                      <a:lnTo>
                        <a:pt x="534" y="1178"/>
                      </a:lnTo>
                      <a:lnTo>
                        <a:pt x="491" y="1178"/>
                      </a:lnTo>
                      <a:lnTo>
                        <a:pt x="482" y="1160"/>
                      </a:lnTo>
                      <a:lnTo>
                        <a:pt x="462" y="1143"/>
                      </a:lnTo>
                      <a:lnTo>
                        <a:pt x="457" y="1120"/>
                      </a:lnTo>
                      <a:lnTo>
                        <a:pt x="416" y="1086"/>
                      </a:lnTo>
                      <a:lnTo>
                        <a:pt x="388" y="1043"/>
                      </a:lnTo>
                      <a:lnTo>
                        <a:pt x="375" y="974"/>
                      </a:lnTo>
                      <a:lnTo>
                        <a:pt x="371" y="923"/>
                      </a:lnTo>
                      <a:lnTo>
                        <a:pt x="376" y="909"/>
                      </a:lnTo>
                      <a:lnTo>
                        <a:pt x="370" y="895"/>
                      </a:lnTo>
                      <a:lnTo>
                        <a:pt x="307" y="874"/>
                      </a:lnTo>
                      <a:lnTo>
                        <a:pt x="302" y="857"/>
                      </a:lnTo>
                      <a:lnTo>
                        <a:pt x="321" y="860"/>
                      </a:lnTo>
                      <a:lnTo>
                        <a:pt x="339" y="851"/>
                      </a:lnTo>
                      <a:lnTo>
                        <a:pt x="324" y="832"/>
                      </a:lnTo>
                      <a:lnTo>
                        <a:pt x="324" y="805"/>
                      </a:lnTo>
                      <a:lnTo>
                        <a:pt x="316" y="800"/>
                      </a:lnTo>
                      <a:lnTo>
                        <a:pt x="325" y="771"/>
                      </a:lnTo>
                      <a:lnTo>
                        <a:pt x="312" y="737"/>
                      </a:lnTo>
                      <a:lnTo>
                        <a:pt x="239" y="699"/>
                      </a:lnTo>
                      <a:lnTo>
                        <a:pt x="223" y="666"/>
                      </a:lnTo>
                      <a:lnTo>
                        <a:pt x="227" y="660"/>
                      </a:lnTo>
                      <a:lnTo>
                        <a:pt x="246" y="660"/>
                      </a:lnTo>
                      <a:lnTo>
                        <a:pt x="244" y="642"/>
                      </a:lnTo>
                      <a:lnTo>
                        <a:pt x="258" y="640"/>
                      </a:lnTo>
                      <a:lnTo>
                        <a:pt x="241" y="597"/>
                      </a:lnTo>
                      <a:lnTo>
                        <a:pt x="198" y="576"/>
                      </a:lnTo>
                      <a:lnTo>
                        <a:pt x="183" y="536"/>
                      </a:lnTo>
                      <a:lnTo>
                        <a:pt x="157" y="525"/>
                      </a:lnTo>
                      <a:lnTo>
                        <a:pt x="138" y="500"/>
                      </a:lnTo>
                      <a:lnTo>
                        <a:pt x="111" y="511"/>
                      </a:lnTo>
                      <a:lnTo>
                        <a:pt x="103" y="522"/>
                      </a:lnTo>
                      <a:lnTo>
                        <a:pt x="78" y="526"/>
                      </a:lnTo>
                      <a:lnTo>
                        <a:pt x="71" y="509"/>
                      </a:lnTo>
                      <a:lnTo>
                        <a:pt x="48" y="499"/>
                      </a:lnTo>
                      <a:lnTo>
                        <a:pt x="0" y="426"/>
                      </a:lnTo>
                      <a:lnTo>
                        <a:pt x="6" y="416"/>
                      </a:lnTo>
                      <a:lnTo>
                        <a:pt x="32" y="416"/>
                      </a:lnTo>
                      <a:lnTo>
                        <a:pt x="54" y="396"/>
                      </a:lnTo>
                      <a:lnTo>
                        <a:pt x="28" y="373"/>
                      </a:lnTo>
                      <a:lnTo>
                        <a:pt x="20" y="320"/>
                      </a:lnTo>
                      <a:lnTo>
                        <a:pt x="29" y="273"/>
                      </a:lnTo>
                      <a:lnTo>
                        <a:pt x="55" y="266"/>
                      </a:lnTo>
                      <a:lnTo>
                        <a:pt x="54" y="234"/>
                      </a:lnTo>
                      <a:lnTo>
                        <a:pt x="25" y="173"/>
                      </a:lnTo>
                      <a:lnTo>
                        <a:pt x="52" y="120"/>
                      </a:lnTo>
                      <a:lnTo>
                        <a:pt x="35" y="65"/>
                      </a:lnTo>
                      <a:lnTo>
                        <a:pt x="51" y="42"/>
                      </a:lnTo>
                      <a:lnTo>
                        <a:pt x="72" y="20"/>
                      </a:lnTo>
                      <a:lnTo>
                        <a:pt x="86" y="23"/>
                      </a:lnTo>
                      <a:lnTo>
                        <a:pt x="95" y="3"/>
                      </a:lnTo>
                      <a:lnTo>
                        <a:pt x="135" y="11"/>
                      </a:lnTo>
                      <a:lnTo>
                        <a:pt x="135" y="0"/>
                      </a:lnTo>
                      <a:lnTo>
                        <a:pt x="160" y="0"/>
                      </a:lnTo>
                      <a:close/>
                    </a:path>
                  </a:pathLst>
                </a:custGeom>
                <a:solidFill>
                  <a:srgbClr val="D9D9D9"/>
                </a:solidFill>
                <a:ln w="4763" cap="flat">
                  <a:solidFill>
                    <a:srgbClr val="FFFFFF"/>
                  </a:solidFill>
                  <a:prstDash val="solid"/>
                  <a:miter lim="800000"/>
                  <a:headEnd/>
                  <a:tailEnd/>
                </a:ln>
              </p:spPr>
              <p:txBody>
                <a:bodyPr vert="horz" wrap="square" lIns="91440" tIns="45720" rIns="91440" bIns="45720" numCol="1" anchor="ctr" anchorCtr="0" compatLnSpc="1">
                  <a:prstTxWarp prst="textNoShape">
                    <a:avLst/>
                  </a:prstTxWarp>
                </a:bodyPr>
                <a:lstStyle/>
                <a:p>
                  <a:endParaRPr lang="en-US" sz="1100" dirty="0">
                    <a:solidFill>
                      <a:prstClr val="black"/>
                    </a:solidFill>
                  </a:endParaRPr>
                </a:p>
              </p:txBody>
            </p:sp>
            <p:sp>
              <p:nvSpPr>
                <p:cNvPr id="37" name="Republika Sprska" descr="{&quot;Key&quot;:&quot;republika sprska&quot;,&quot;Name&quot;:&quot;Republika Sprska&quot;,&quot;Value&quot;:1.0,&quot;Formula&quot;:&quot;&quot;,&quot;Text&quot;:&quot;&quot;,&quot;OfficeApplication&quot;:1,&quot;HasValue&quot;:true}">
                  <a:extLst>
                    <a:ext uri="{FF2B5EF4-FFF2-40B4-BE49-F238E27FC236}">
                      <a16:creationId xmlns:a16="http://schemas.microsoft.com/office/drawing/2014/main" id="{50E70BEA-2BCB-4990-BEB4-98138728A81E}"/>
                    </a:ext>
                  </a:extLst>
                </p:cNvPr>
                <p:cNvSpPr>
                  <a:spLocks noEditPoints="1"/>
                </p:cNvSpPr>
                <p:nvPr/>
              </p:nvSpPr>
              <p:spPr bwMode="auto">
                <a:xfrm>
                  <a:off x="4568730" y="1576269"/>
                  <a:ext cx="4135438" cy="4384675"/>
                </a:xfrm>
                <a:custGeom>
                  <a:avLst/>
                  <a:gdLst>
                    <a:gd name="T0" fmla="*/ 2401 w 2605"/>
                    <a:gd name="T1" fmla="*/ 438 h 2762"/>
                    <a:gd name="T2" fmla="*/ 2377 w 2605"/>
                    <a:gd name="T3" fmla="*/ 563 h 2762"/>
                    <a:gd name="T4" fmla="*/ 2283 w 2605"/>
                    <a:gd name="T5" fmla="*/ 749 h 2762"/>
                    <a:gd name="T6" fmla="*/ 2217 w 2605"/>
                    <a:gd name="T7" fmla="*/ 951 h 2762"/>
                    <a:gd name="T8" fmla="*/ 2380 w 2605"/>
                    <a:gd name="T9" fmla="*/ 1037 h 2762"/>
                    <a:gd name="T10" fmla="*/ 2498 w 2605"/>
                    <a:gd name="T11" fmla="*/ 1171 h 2762"/>
                    <a:gd name="T12" fmla="*/ 2605 w 2605"/>
                    <a:gd name="T13" fmla="*/ 1263 h 2762"/>
                    <a:gd name="T14" fmla="*/ 2401 w 2605"/>
                    <a:gd name="T15" fmla="*/ 1332 h 2762"/>
                    <a:gd name="T16" fmla="*/ 2380 w 2605"/>
                    <a:gd name="T17" fmla="*/ 1403 h 2762"/>
                    <a:gd name="T18" fmla="*/ 2512 w 2605"/>
                    <a:gd name="T19" fmla="*/ 1681 h 2762"/>
                    <a:gd name="T20" fmla="*/ 2343 w 2605"/>
                    <a:gd name="T21" fmla="*/ 1718 h 2762"/>
                    <a:gd name="T22" fmla="*/ 2120 w 2605"/>
                    <a:gd name="T23" fmla="*/ 1784 h 2762"/>
                    <a:gd name="T24" fmla="*/ 2205 w 2605"/>
                    <a:gd name="T25" fmla="*/ 2040 h 2762"/>
                    <a:gd name="T26" fmla="*/ 2027 w 2605"/>
                    <a:gd name="T27" fmla="*/ 2003 h 2762"/>
                    <a:gd name="T28" fmla="*/ 1784 w 2605"/>
                    <a:gd name="T29" fmla="*/ 2320 h 2762"/>
                    <a:gd name="T30" fmla="*/ 1755 w 2605"/>
                    <a:gd name="T31" fmla="*/ 2572 h 2762"/>
                    <a:gd name="T32" fmla="*/ 1744 w 2605"/>
                    <a:gd name="T33" fmla="*/ 2758 h 2762"/>
                    <a:gd name="T34" fmla="*/ 1552 w 2605"/>
                    <a:gd name="T35" fmla="*/ 2644 h 2762"/>
                    <a:gd name="T36" fmla="*/ 1377 w 2605"/>
                    <a:gd name="T37" fmla="*/ 2463 h 2762"/>
                    <a:gd name="T38" fmla="*/ 1339 w 2605"/>
                    <a:gd name="T39" fmla="*/ 2218 h 2762"/>
                    <a:gd name="T40" fmla="*/ 1351 w 2605"/>
                    <a:gd name="T41" fmla="*/ 1938 h 2762"/>
                    <a:gd name="T42" fmla="*/ 1643 w 2605"/>
                    <a:gd name="T43" fmla="*/ 1849 h 2762"/>
                    <a:gd name="T44" fmla="*/ 1778 w 2605"/>
                    <a:gd name="T45" fmla="*/ 1680 h 2762"/>
                    <a:gd name="T46" fmla="*/ 2148 w 2605"/>
                    <a:gd name="T47" fmla="*/ 1658 h 2762"/>
                    <a:gd name="T48" fmla="*/ 1950 w 2605"/>
                    <a:gd name="T49" fmla="*/ 1569 h 2762"/>
                    <a:gd name="T50" fmla="*/ 1634 w 2605"/>
                    <a:gd name="T51" fmla="*/ 1544 h 2762"/>
                    <a:gd name="T52" fmla="*/ 1815 w 2605"/>
                    <a:gd name="T53" fmla="*/ 1300 h 2762"/>
                    <a:gd name="T54" fmla="*/ 1994 w 2605"/>
                    <a:gd name="T55" fmla="*/ 1114 h 2762"/>
                    <a:gd name="T56" fmla="*/ 2040 w 2605"/>
                    <a:gd name="T57" fmla="*/ 894 h 2762"/>
                    <a:gd name="T58" fmla="*/ 2156 w 2605"/>
                    <a:gd name="T59" fmla="*/ 711 h 2762"/>
                    <a:gd name="T60" fmla="*/ 2044 w 2605"/>
                    <a:gd name="T61" fmla="*/ 765 h 2762"/>
                    <a:gd name="T62" fmla="*/ 2004 w 2605"/>
                    <a:gd name="T63" fmla="*/ 566 h 2762"/>
                    <a:gd name="T64" fmla="*/ 2062 w 2605"/>
                    <a:gd name="T65" fmla="*/ 528 h 2762"/>
                    <a:gd name="T66" fmla="*/ 2202 w 2605"/>
                    <a:gd name="T67" fmla="*/ 411 h 2762"/>
                    <a:gd name="T68" fmla="*/ 601 w 2605"/>
                    <a:gd name="T69" fmla="*/ 34 h 2762"/>
                    <a:gd name="T70" fmla="*/ 763 w 2605"/>
                    <a:gd name="T71" fmla="*/ 135 h 2762"/>
                    <a:gd name="T72" fmla="*/ 966 w 2605"/>
                    <a:gd name="T73" fmla="*/ 122 h 2762"/>
                    <a:gd name="T74" fmla="*/ 1078 w 2605"/>
                    <a:gd name="T75" fmla="*/ 177 h 2762"/>
                    <a:gd name="T76" fmla="*/ 1385 w 2605"/>
                    <a:gd name="T77" fmla="*/ 129 h 2762"/>
                    <a:gd name="T78" fmla="*/ 1552 w 2605"/>
                    <a:gd name="T79" fmla="*/ 226 h 2762"/>
                    <a:gd name="T80" fmla="*/ 1694 w 2605"/>
                    <a:gd name="T81" fmla="*/ 238 h 2762"/>
                    <a:gd name="T82" fmla="*/ 1913 w 2605"/>
                    <a:gd name="T83" fmla="*/ 337 h 2762"/>
                    <a:gd name="T84" fmla="*/ 1813 w 2605"/>
                    <a:gd name="T85" fmla="*/ 463 h 2762"/>
                    <a:gd name="T86" fmla="*/ 1638 w 2605"/>
                    <a:gd name="T87" fmla="*/ 463 h 2762"/>
                    <a:gd name="T88" fmla="*/ 1511 w 2605"/>
                    <a:gd name="T89" fmla="*/ 580 h 2762"/>
                    <a:gd name="T90" fmla="*/ 1678 w 2605"/>
                    <a:gd name="T91" fmla="*/ 714 h 2762"/>
                    <a:gd name="T92" fmla="*/ 1433 w 2605"/>
                    <a:gd name="T93" fmla="*/ 640 h 2762"/>
                    <a:gd name="T94" fmla="*/ 1345 w 2605"/>
                    <a:gd name="T95" fmla="*/ 783 h 2762"/>
                    <a:gd name="T96" fmla="*/ 1041 w 2605"/>
                    <a:gd name="T97" fmla="*/ 954 h 2762"/>
                    <a:gd name="T98" fmla="*/ 780 w 2605"/>
                    <a:gd name="T99" fmla="*/ 855 h 2762"/>
                    <a:gd name="T100" fmla="*/ 783 w 2605"/>
                    <a:gd name="T101" fmla="*/ 1252 h 2762"/>
                    <a:gd name="T102" fmla="*/ 492 w 2605"/>
                    <a:gd name="T103" fmla="*/ 1069 h 2762"/>
                    <a:gd name="T104" fmla="*/ 244 w 2605"/>
                    <a:gd name="T105" fmla="*/ 769 h 2762"/>
                    <a:gd name="T106" fmla="*/ 488 w 2605"/>
                    <a:gd name="T107" fmla="*/ 626 h 2762"/>
                    <a:gd name="T108" fmla="*/ 232 w 2605"/>
                    <a:gd name="T109" fmla="*/ 443 h 2762"/>
                    <a:gd name="T110" fmla="*/ 83 w 2605"/>
                    <a:gd name="T111" fmla="*/ 288 h 2762"/>
                    <a:gd name="T112" fmla="*/ 261 w 2605"/>
                    <a:gd name="T113" fmla="*/ 57 h 2762"/>
                    <a:gd name="T114" fmla="*/ 508 w 2605"/>
                    <a:gd name="T115" fmla="*/ 48 h 2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05" h="2762">
                      <a:moveTo>
                        <a:pt x="2297" y="394"/>
                      </a:moveTo>
                      <a:lnTo>
                        <a:pt x="2328" y="377"/>
                      </a:lnTo>
                      <a:lnTo>
                        <a:pt x="2346" y="386"/>
                      </a:lnTo>
                      <a:lnTo>
                        <a:pt x="2364" y="382"/>
                      </a:lnTo>
                      <a:lnTo>
                        <a:pt x="2397" y="402"/>
                      </a:lnTo>
                      <a:lnTo>
                        <a:pt x="2410" y="400"/>
                      </a:lnTo>
                      <a:lnTo>
                        <a:pt x="2417" y="423"/>
                      </a:lnTo>
                      <a:lnTo>
                        <a:pt x="2427" y="426"/>
                      </a:lnTo>
                      <a:lnTo>
                        <a:pt x="2414" y="443"/>
                      </a:lnTo>
                      <a:lnTo>
                        <a:pt x="2401" y="438"/>
                      </a:lnTo>
                      <a:lnTo>
                        <a:pt x="2409" y="454"/>
                      </a:lnTo>
                      <a:lnTo>
                        <a:pt x="2395" y="471"/>
                      </a:lnTo>
                      <a:lnTo>
                        <a:pt x="2377" y="471"/>
                      </a:lnTo>
                      <a:lnTo>
                        <a:pt x="2375" y="497"/>
                      </a:lnTo>
                      <a:lnTo>
                        <a:pt x="2360" y="506"/>
                      </a:lnTo>
                      <a:lnTo>
                        <a:pt x="2380" y="508"/>
                      </a:lnTo>
                      <a:lnTo>
                        <a:pt x="2384" y="517"/>
                      </a:lnTo>
                      <a:lnTo>
                        <a:pt x="2364" y="526"/>
                      </a:lnTo>
                      <a:lnTo>
                        <a:pt x="2383" y="554"/>
                      </a:lnTo>
                      <a:lnTo>
                        <a:pt x="2377" y="563"/>
                      </a:lnTo>
                      <a:lnTo>
                        <a:pt x="2363" y="558"/>
                      </a:lnTo>
                      <a:lnTo>
                        <a:pt x="2371" y="598"/>
                      </a:lnTo>
                      <a:lnTo>
                        <a:pt x="2344" y="611"/>
                      </a:lnTo>
                      <a:lnTo>
                        <a:pt x="2323" y="658"/>
                      </a:lnTo>
                      <a:lnTo>
                        <a:pt x="2326" y="666"/>
                      </a:lnTo>
                      <a:lnTo>
                        <a:pt x="2303" y="688"/>
                      </a:lnTo>
                      <a:lnTo>
                        <a:pt x="2305" y="705"/>
                      </a:lnTo>
                      <a:lnTo>
                        <a:pt x="2280" y="715"/>
                      </a:lnTo>
                      <a:lnTo>
                        <a:pt x="2272" y="734"/>
                      </a:lnTo>
                      <a:lnTo>
                        <a:pt x="2283" y="749"/>
                      </a:lnTo>
                      <a:lnTo>
                        <a:pt x="2266" y="777"/>
                      </a:lnTo>
                      <a:lnTo>
                        <a:pt x="2232" y="778"/>
                      </a:lnTo>
                      <a:lnTo>
                        <a:pt x="2225" y="800"/>
                      </a:lnTo>
                      <a:lnTo>
                        <a:pt x="2234" y="808"/>
                      </a:lnTo>
                      <a:lnTo>
                        <a:pt x="2246" y="848"/>
                      </a:lnTo>
                      <a:lnTo>
                        <a:pt x="2246" y="886"/>
                      </a:lnTo>
                      <a:lnTo>
                        <a:pt x="2217" y="909"/>
                      </a:lnTo>
                      <a:lnTo>
                        <a:pt x="2212" y="934"/>
                      </a:lnTo>
                      <a:lnTo>
                        <a:pt x="2223" y="940"/>
                      </a:lnTo>
                      <a:lnTo>
                        <a:pt x="2217" y="951"/>
                      </a:lnTo>
                      <a:lnTo>
                        <a:pt x="2222" y="963"/>
                      </a:lnTo>
                      <a:lnTo>
                        <a:pt x="2237" y="969"/>
                      </a:lnTo>
                      <a:lnTo>
                        <a:pt x="2234" y="991"/>
                      </a:lnTo>
                      <a:lnTo>
                        <a:pt x="2258" y="1021"/>
                      </a:lnTo>
                      <a:lnTo>
                        <a:pt x="2271" y="1026"/>
                      </a:lnTo>
                      <a:lnTo>
                        <a:pt x="2294" y="1017"/>
                      </a:lnTo>
                      <a:lnTo>
                        <a:pt x="2301" y="1038"/>
                      </a:lnTo>
                      <a:lnTo>
                        <a:pt x="2315" y="1048"/>
                      </a:lnTo>
                      <a:lnTo>
                        <a:pt x="2346" y="1032"/>
                      </a:lnTo>
                      <a:lnTo>
                        <a:pt x="2380" y="1037"/>
                      </a:lnTo>
                      <a:lnTo>
                        <a:pt x="2383" y="1057"/>
                      </a:lnTo>
                      <a:lnTo>
                        <a:pt x="2398" y="1077"/>
                      </a:lnTo>
                      <a:lnTo>
                        <a:pt x="2395" y="1089"/>
                      </a:lnTo>
                      <a:lnTo>
                        <a:pt x="2406" y="1103"/>
                      </a:lnTo>
                      <a:lnTo>
                        <a:pt x="2407" y="1127"/>
                      </a:lnTo>
                      <a:lnTo>
                        <a:pt x="2443" y="1141"/>
                      </a:lnTo>
                      <a:lnTo>
                        <a:pt x="2452" y="1167"/>
                      </a:lnTo>
                      <a:lnTo>
                        <a:pt x="2470" y="1178"/>
                      </a:lnTo>
                      <a:lnTo>
                        <a:pt x="2493" y="1161"/>
                      </a:lnTo>
                      <a:lnTo>
                        <a:pt x="2498" y="1171"/>
                      </a:lnTo>
                      <a:lnTo>
                        <a:pt x="2490" y="1192"/>
                      </a:lnTo>
                      <a:lnTo>
                        <a:pt x="2506" y="1195"/>
                      </a:lnTo>
                      <a:lnTo>
                        <a:pt x="2519" y="1227"/>
                      </a:lnTo>
                      <a:lnTo>
                        <a:pt x="2553" y="1241"/>
                      </a:lnTo>
                      <a:lnTo>
                        <a:pt x="2567" y="1264"/>
                      </a:lnTo>
                      <a:lnTo>
                        <a:pt x="2573" y="1263"/>
                      </a:lnTo>
                      <a:lnTo>
                        <a:pt x="2579" y="1241"/>
                      </a:lnTo>
                      <a:lnTo>
                        <a:pt x="2589" y="1243"/>
                      </a:lnTo>
                      <a:lnTo>
                        <a:pt x="2592" y="1261"/>
                      </a:lnTo>
                      <a:lnTo>
                        <a:pt x="2605" y="1263"/>
                      </a:lnTo>
                      <a:lnTo>
                        <a:pt x="2599" y="1278"/>
                      </a:lnTo>
                      <a:lnTo>
                        <a:pt x="2604" y="1298"/>
                      </a:lnTo>
                      <a:lnTo>
                        <a:pt x="2561" y="1315"/>
                      </a:lnTo>
                      <a:lnTo>
                        <a:pt x="2562" y="1329"/>
                      </a:lnTo>
                      <a:lnTo>
                        <a:pt x="2547" y="1337"/>
                      </a:lnTo>
                      <a:lnTo>
                        <a:pt x="2530" y="1360"/>
                      </a:lnTo>
                      <a:lnTo>
                        <a:pt x="2458" y="1357"/>
                      </a:lnTo>
                      <a:lnTo>
                        <a:pt x="2440" y="1349"/>
                      </a:lnTo>
                      <a:lnTo>
                        <a:pt x="2427" y="1355"/>
                      </a:lnTo>
                      <a:lnTo>
                        <a:pt x="2401" y="1332"/>
                      </a:lnTo>
                      <a:lnTo>
                        <a:pt x="2390" y="1334"/>
                      </a:lnTo>
                      <a:lnTo>
                        <a:pt x="2367" y="1318"/>
                      </a:lnTo>
                      <a:lnTo>
                        <a:pt x="2338" y="1315"/>
                      </a:lnTo>
                      <a:lnTo>
                        <a:pt x="2320" y="1297"/>
                      </a:lnTo>
                      <a:lnTo>
                        <a:pt x="2311" y="1300"/>
                      </a:lnTo>
                      <a:lnTo>
                        <a:pt x="2314" y="1329"/>
                      </a:lnTo>
                      <a:lnTo>
                        <a:pt x="2329" y="1355"/>
                      </a:lnTo>
                      <a:lnTo>
                        <a:pt x="2357" y="1378"/>
                      </a:lnTo>
                      <a:lnTo>
                        <a:pt x="2360" y="1394"/>
                      </a:lnTo>
                      <a:lnTo>
                        <a:pt x="2380" y="1403"/>
                      </a:lnTo>
                      <a:lnTo>
                        <a:pt x="2383" y="1427"/>
                      </a:lnTo>
                      <a:lnTo>
                        <a:pt x="2403" y="1438"/>
                      </a:lnTo>
                      <a:lnTo>
                        <a:pt x="2429" y="1475"/>
                      </a:lnTo>
                      <a:lnTo>
                        <a:pt x="2438" y="1526"/>
                      </a:lnTo>
                      <a:lnTo>
                        <a:pt x="2478" y="1547"/>
                      </a:lnTo>
                      <a:lnTo>
                        <a:pt x="2484" y="1567"/>
                      </a:lnTo>
                      <a:lnTo>
                        <a:pt x="2518" y="1595"/>
                      </a:lnTo>
                      <a:lnTo>
                        <a:pt x="2532" y="1683"/>
                      </a:lnTo>
                      <a:lnTo>
                        <a:pt x="2521" y="1692"/>
                      </a:lnTo>
                      <a:lnTo>
                        <a:pt x="2512" y="1681"/>
                      </a:lnTo>
                      <a:lnTo>
                        <a:pt x="2504" y="1689"/>
                      </a:lnTo>
                      <a:lnTo>
                        <a:pt x="2513" y="1704"/>
                      </a:lnTo>
                      <a:lnTo>
                        <a:pt x="2506" y="1723"/>
                      </a:lnTo>
                      <a:lnTo>
                        <a:pt x="2518" y="1732"/>
                      </a:lnTo>
                      <a:lnTo>
                        <a:pt x="2510" y="1741"/>
                      </a:lnTo>
                      <a:lnTo>
                        <a:pt x="2476" y="1738"/>
                      </a:lnTo>
                      <a:lnTo>
                        <a:pt x="2449" y="1754"/>
                      </a:lnTo>
                      <a:lnTo>
                        <a:pt x="2417" y="1715"/>
                      </a:lnTo>
                      <a:lnTo>
                        <a:pt x="2389" y="1727"/>
                      </a:lnTo>
                      <a:lnTo>
                        <a:pt x="2343" y="1718"/>
                      </a:lnTo>
                      <a:lnTo>
                        <a:pt x="2328" y="1726"/>
                      </a:lnTo>
                      <a:lnTo>
                        <a:pt x="2321" y="1790"/>
                      </a:lnTo>
                      <a:lnTo>
                        <a:pt x="2298" y="1780"/>
                      </a:lnTo>
                      <a:lnTo>
                        <a:pt x="2263" y="1778"/>
                      </a:lnTo>
                      <a:lnTo>
                        <a:pt x="2232" y="1800"/>
                      </a:lnTo>
                      <a:lnTo>
                        <a:pt x="2176" y="1758"/>
                      </a:lnTo>
                      <a:lnTo>
                        <a:pt x="2154" y="1757"/>
                      </a:lnTo>
                      <a:lnTo>
                        <a:pt x="2146" y="1764"/>
                      </a:lnTo>
                      <a:lnTo>
                        <a:pt x="2139" y="1757"/>
                      </a:lnTo>
                      <a:lnTo>
                        <a:pt x="2120" y="1784"/>
                      </a:lnTo>
                      <a:lnTo>
                        <a:pt x="2093" y="1793"/>
                      </a:lnTo>
                      <a:lnTo>
                        <a:pt x="2096" y="1815"/>
                      </a:lnTo>
                      <a:lnTo>
                        <a:pt x="2108" y="1800"/>
                      </a:lnTo>
                      <a:lnTo>
                        <a:pt x="2116" y="1804"/>
                      </a:lnTo>
                      <a:lnTo>
                        <a:pt x="2119" y="1863"/>
                      </a:lnTo>
                      <a:lnTo>
                        <a:pt x="2136" y="1878"/>
                      </a:lnTo>
                      <a:lnTo>
                        <a:pt x="2145" y="1875"/>
                      </a:lnTo>
                      <a:lnTo>
                        <a:pt x="2166" y="1944"/>
                      </a:lnTo>
                      <a:lnTo>
                        <a:pt x="2206" y="2003"/>
                      </a:lnTo>
                      <a:lnTo>
                        <a:pt x="2205" y="2040"/>
                      </a:lnTo>
                      <a:lnTo>
                        <a:pt x="2171" y="2047"/>
                      </a:lnTo>
                      <a:lnTo>
                        <a:pt x="2145" y="2078"/>
                      </a:lnTo>
                      <a:lnTo>
                        <a:pt x="2123" y="2060"/>
                      </a:lnTo>
                      <a:lnTo>
                        <a:pt x="2123" y="2043"/>
                      </a:lnTo>
                      <a:lnTo>
                        <a:pt x="2102" y="2032"/>
                      </a:lnTo>
                      <a:lnTo>
                        <a:pt x="2105" y="1992"/>
                      </a:lnTo>
                      <a:lnTo>
                        <a:pt x="2094" y="1992"/>
                      </a:lnTo>
                      <a:lnTo>
                        <a:pt x="2068" y="1961"/>
                      </a:lnTo>
                      <a:lnTo>
                        <a:pt x="2016" y="1973"/>
                      </a:lnTo>
                      <a:lnTo>
                        <a:pt x="2027" y="2003"/>
                      </a:lnTo>
                      <a:lnTo>
                        <a:pt x="1981" y="2015"/>
                      </a:lnTo>
                      <a:lnTo>
                        <a:pt x="1905" y="2066"/>
                      </a:lnTo>
                      <a:lnTo>
                        <a:pt x="1904" y="2078"/>
                      </a:lnTo>
                      <a:lnTo>
                        <a:pt x="1924" y="2098"/>
                      </a:lnTo>
                      <a:lnTo>
                        <a:pt x="1878" y="2161"/>
                      </a:lnTo>
                      <a:lnTo>
                        <a:pt x="1870" y="2198"/>
                      </a:lnTo>
                      <a:lnTo>
                        <a:pt x="1908" y="2304"/>
                      </a:lnTo>
                      <a:lnTo>
                        <a:pt x="1872" y="2316"/>
                      </a:lnTo>
                      <a:lnTo>
                        <a:pt x="1798" y="2304"/>
                      </a:lnTo>
                      <a:lnTo>
                        <a:pt x="1784" y="2320"/>
                      </a:lnTo>
                      <a:lnTo>
                        <a:pt x="1758" y="2380"/>
                      </a:lnTo>
                      <a:lnTo>
                        <a:pt x="1747" y="2387"/>
                      </a:lnTo>
                      <a:lnTo>
                        <a:pt x="1753" y="2416"/>
                      </a:lnTo>
                      <a:lnTo>
                        <a:pt x="1767" y="2436"/>
                      </a:lnTo>
                      <a:lnTo>
                        <a:pt x="1744" y="2478"/>
                      </a:lnTo>
                      <a:lnTo>
                        <a:pt x="1753" y="2523"/>
                      </a:lnTo>
                      <a:lnTo>
                        <a:pt x="1735" y="2532"/>
                      </a:lnTo>
                      <a:lnTo>
                        <a:pt x="1743" y="2550"/>
                      </a:lnTo>
                      <a:lnTo>
                        <a:pt x="1740" y="2566"/>
                      </a:lnTo>
                      <a:lnTo>
                        <a:pt x="1755" y="2572"/>
                      </a:lnTo>
                      <a:lnTo>
                        <a:pt x="1772" y="2601"/>
                      </a:lnTo>
                      <a:lnTo>
                        <a:pt x="1803" y="2598"/>
                      </a:lnTo>
                      <a:lnTo>
                        <a:pt x="1813" y="2610"/>
                      </a:lnTo>
                      <a:lnTo>
                        <a:pt x="1804" y="2630"/>
                      </a:lnTo>
                      <a:lnTo>
                        <a:pt x="1812" y="2675"/>
                      </a:lnTo>
                      <a:lnTo>
                        <a:pt x="1763" y="2686"/>
                      </a:lnTo>
                      <a:lnTo>
                        <a:pt x="1756" y="2695"/>
                      </a:lnTo>
                      <a:lnTo>
                        <a:pt x="1790" y="2732"/>
                      </a:lnTo>
                      <a:lnTo>
                        <a:pt x="1761" y="2736"/>
                      </a:lnTo>
                      <a:lnTo>
                        <a:pt x="1744" y="2758"/>
                      </a:lnTo>
                      <a:lnTo>
                        <a:pt x="1712" y="2762"/>
                      </a:lnTo>
                      <a:lnTo>
                        <a:pt x="1667" y="2723"/>
                      </a:lnTo>
                      <a:lnTo>
                        <a:pt x="1655" y="2703"/>
                      </a:lnTo>
                      <a:lnTo>
                        <a:pt x="1609" y="2707"/>
                      </a:lnTo>
                      <a:lnTo>
                        <a:pt x="1609" y="2707"/>
                      </a:lnTo>
                      <a:lnTo>
                        <a:pt x="1592" y="2696"/>
                      </a:lnTo>
                      <a:lnTo>
                        <a:pt x="1594" y="2687"/>
                      </a:lnTo>
                      <a:lnTo>
                        <a:pt x="1574" y="2664"/>
                      </a:lnTo>
                      <a:lnTo>
                        <a:pt x="1557" y="2659"/>
                      </a:lnTo>
                      <a:lnTo>
                        <a:pt x="1552" y="2644"/>
                      </a:lnTo>
                      <a:lnTo>
                        <a:pt x="1523" y="2613"/>
                      </a:lnTo>
                      <a:lnTo>
                        <a:pt x="1520" y="2596"/>
                      </a:lnTo>
                      <a:lnTo>
                        <a:pt x="1477" y="2583"/>
                      </a:lnTo>
                      <a:lnTo>
                        <a:pt x="1482" y="2573"/>
                      </a:lnTo>
                      <a:lnTo>
                        <a:pt x="1472" y="2558"/>
                      </a:lnTo>
                      <a:lnTo>
                        <a:pt x="1434" y="2518"/>
                      </a:lnTo>
                      <a:lnTo>
                        <a:pt x="1422" y="2513"/>
                      </a:lnTo>
                      <a:lnTo>
                        <a:pt x="1396" y="2478"/>
                      </a:lnTo>
                      <a:lnTo>
                        <a:pt x="1376" y="2475"/>
                      </a:lnTo>
                      <a:lnTo>
                        <a:pt x="1377" y="2463"/>
                      </a:lnTo>
                      <a:lnTo>
                        <a:pt x="1363" y="2449"/>
                      </a:lnTo>
                      <a:lnTo>
                        <a:pt x="1368" y="2426"/>
                      </a:lnTo>
                      <a:lnTo>
                        <a:pt x="1353" y="2412"/>
                      </a:lnTo>
                      <a:lnTo>
                        <a:pt x="1344" y="2376"/>
                      </a:lnTo>
                      <a:lnTo>
                        <a:pt x="1328" y="2353"/>
                      </a:lnTo>
                      <a:lnTo>
                        <a:pt x="1342" y="2323"/>
                      </a:lnTo>
                      <a:lnTo>
                        <a:pt x="1340" y="2303"/>
                      </a:lnTo>
                      <a:lnTo>
                        <a:pt x="1390" y="2256"/>
                      </a:lnTo>
                      <a:lnTo>
                        <a:pt x="1368" y="2216"/>
                      </a:lnTo>
                      <a:lnTo>
                        <a:pt x="1339" y="2218"/>
                      </a:lnTo>
                      <a:lnTo>
                        <a:pt x="1340" y="2190"/>
                      </a:lnTo>
                      <a:lnTo>
                        <a:pt x="1317" y="2172"/>
                      </a:lnTo>
                      <a:lnTo>
                        <a:pt x="1310" y="2150"/>
                      </a:lnTo>
                      <a:lnTo>
                        <a:pt x="1330" y="2123"/>
                      </a:lnTo>
                      <a:lnTo>
                        <a:pt x="1354" y="2112"/>
                      </a:lnTo>
                      <a:lnTo>
                        <a:pt x="1371" y="2093"/>
                      </a:lnTo>
                      <a:lnTo>
                        <a:pt x="1391" y="2052"/>
                      </a:lnTo>
                      <a:lnTo>
                        <a:pt x="1396" y="1987"/>
                      </a:lnTo>
                      <a:lnTo>
                        <a:pt x="1357" y="1966"/>
                      </a:lnTo>
                      <a:lnTo>
                        <a:pt x="1351" y="1938"/>
                      </a:lnTo>
                      <a:lnTo>
                        <a:pt x="1376" y="1901"/>
                      </a:lnTo>
                      <a:lnTo>
                        <a:pt x="1368" y="1870"/>
                      </a:lnTo>
                      <a:lnTo>
                        <a:pt x="1400" y="1841"/>
                      </a:lnTo>
                      <a:lnTo>
                        <a:pt x="1502" y="1852"/>
                      </a:lnTo>
                      <a:lnTo>
                        <a:pt x="1512" y="1835"/>
                      </a:lnTo>
                      <a:lnTo>
                        <a:pt x="1537" y="1853"/>
                      </a:lnTo>
                      <a:lnTo>
                        <a:pt x="1568" y="1844"/>
                      </a:lnTo>
                      <a:lnTo>
                        <a:pt x="1601" y="1857"/>
                      </a:lnTo>
                      <a:lnTo>
                        <a:pt x="1628" y="1843"/>
                      </a:lnTo>
                      <a:lnTo>
                        <a:pt x="1643" y="1849"/>
                      </a:lnTo>
                      <a:lnTo>
                        <a:pt x="1652" y="1792"/>
                      </a:lnTo>
                      <a:lnTo>
                        <a:pt x="1641" y="1778"/>
                      </a:lnTo>
                      <a:lnTo>
                        <a:pt x="1675" y="1741"/>
                      </a:lnTo>
                      <a:lnTo>
                        <a:pt x="1672" y="1718"/>
                      </a:lnTo>
                      <a:lnTo>
                        <a:pt x="1680" y="1700"/>
                      </a:lnTo>
                      <a:lnTo>
                        <a:pt x="1720" y="1654"/>
                      </a:lnTo>
                      <a:lnTo>
                        <a:pt x="1733" y="1657"/>
                      </a:lnTo>
                      <a:lnTo>
                        <a:pt x="1740" y="1674"/>
                      </a:lnTo>
                      <a:lnTo>
                        <a:pt x="1766" y="1686"/>
                      </a:lnTo>
                      <a:lnTo>
                        <a:pt x="1778" y="1680"/>
                      </a:lnTo>
                      <a:lnTo>
                        <a:pt x="1819" y="1721"/>
                      </a:lnTo>
                      <a:lnTo>
                        <a:pt x="1836" y="1720"/>
                      </a:lnTo>
                      <a:lnTo>
                        <a:pt x="1850" y="1706"/>
                      </a:lnTo>
                      <a:lnTo>
                        <a:pt x="1878" y="1710"/>
                      </a:lnTo>
                      <a:lnTo>
                        <a:pt x="1931" y="1747"/>
                      </a:lnTo>
                      <a:lnTo>
                        <a:pt x="1979" y="1763"/>
                      </a:lnTo>
                      <a:lnTo>
                        <a:pt x="2062" y="1737"/>
                      </a:lnTo>
                      <a:lnTo>
                        <a:pt x="2059" y="1729"/>
                      </a:lnTo>
                      <a:lnTo>
                        <a:pt x="2071" y="1714"/>
                      </a:lnTo>
                      <a:lnTo>
                        <a:pt x="2148" y="1658"/>
                      </a:lnTo>
                      <a:lnTo>
                        <a:pt x="2131" y="1635"/>
                      </a:lnTo>
                      <a:lnTo>
                        <a:pt x="2120" y="1638"/>
                      </a:lnTo>
                      <a:lnTo>
                        <a:pt x="2097" y="1595"/>
                      </a:lnTo>
                      <a:lnTo>
                        <a:pt x="2079" y="1587"/>
                      </a:lnTo>
                      <a:lnTo>
                        <a:pt x="2077" y="1555"/>
                      </a:lnTo>
                      <a:lnTo>
                        <a:pt x="2064" y="1547"/>
                      </a:lnTo>
                      <a:lnTo>
                        <a:pt x="2036" y="1560"/>
                      </a:lnTo>
                      <a:lnTo>
                        <a:pt x="1978" y="1554"/>
                      </a:lnTo>
                      <a:lnTo>
                        <a:pt x="1959" y="1569"/>
                      </a:lnTo>
                      <a:lnTo>
                        <a:pt x="1950" y="1569"/>
                      </a:lnTo>
                      <a:lnTo>
                        <a:pt x="1904" y="1649"/>
                      </a:lnTo>
                      <a:lnTo>
                        <a:pt x="1878" y="1641"/>
                      </a:lnTo>
                      <a:lnTo>
                        <a:pt x="1858" y="1652"/>
                      </a:lnTo>
                      <a:lnTo>
                        <a:pt x="1818" y="1630"/>
                      </a:lnTo>
                      <a:lnTo>
                        <a:pt x="1806" y="1606"/>
                      </a:lnTo>
                      <a:lnTo>
                        <a:pt x="1692" y="1607"/>
                      </a:lnTo>
                      <a:lnTo>
                        <a:pt x="1661" y="1578"/>
                      </a:lnTo>
                      <a:lnTo>
                        <a:pt x="1666" y="1569"/>
                      </a:lnTo>
                      <a:lnTo>
                        <a:pt x="1658" y="1554"/>
                      </a:lnTo>
                      <a:lnTo>
                        <a:pt x="1634" y="1544"/>
                      </a:lnTo>
                      <a:lnTo>
                        <a:pt x="1631" y="1527"/>
                      </a:lnTo>
                      <a:lnTo>
                        <a:pt x="1666" y="1481"/>
                      </a:lnTo>
                      <a:lnTo>
                        <a:pt x="1681" y="1474"/>
                      </a:lnTo>
                      <a:lnTo>
                        <a:pt x="1723" y="1494"/>
                      </a:lnTo>
                      <a:lnTo>
                        <a:pt x="1737" y="1464"/>
                      </a:lnTo>
                      <a:lnTo>
                        <a:pt x="1750" y="1454"/>
                      </a:lnTo>
                      <a:lnTo>
                        <a:pt x="1744" y="1431"/>
                      </a:lnTo>
                      <a:lnTo>
                        <a:pt x="1784" y="1343"/>
                      </a:lnTo>
                      <a:lnTo>
                        <a:pt x="1798" y="1335"/>
                      </a:lnTo>
                      <a:lnTo>
                        <a:pt x="1815" y="1300"/>
                      </a:lnTo>
                      <a:lnTo>
                        <a:pt x="1833" y="1286"/>
                      </a:lnTo>
                      <a:lnTo>
                        <a:pt x="1838" y="1263"/>
                      </a:lnTo>
                      <a:lnTo>
                        <a:pt x="1876" y="1232"/>
                      </a:lnTo>
                      <a:lnTo>
                        <a:pt x="1905" y="1220"/>
                      </a:lnTo>
                      <a:lnTo>
                        <a:pt x="1921" y="1198"/>
                      </a:lnTo>
                      <a:lnTo>
                        <a:pt x="1964" y="1186"/>
                      </a:lnTo>
                      <a:lnTo>
                        <a:pt x="1962" y="1177"/>
                      </a:lnTo>
                      <a:lnTo>
                        <a:pt x="1991" y="1157"/>
                      </a:lnTo>
                      <a:lnTo>
                        <a:pt x="1985" y="1126"/>
                      </a:lnTo>
                      <a:lnTo>
                        <a:pt x="1994" y="1114"/>
                      </a:lnTo>
                      <a:lnTo>
                        <a:pt x="1974" y="1097"/>
                      </a:lnTo>
                      <a:lnTo>
                        <a:pt x="1959" y="1060"/>
                      </a:lnTo>
                      <a:lnTo>
                        <a:pt x="1961" y="1029"/>
                      </a:lnTo>
                      <a:lnTo>
                        <a:pt x="1950" y="988"/>
                      </a:lnTo>
                      <a:lnTo>
                        <a:pt x="1961" y="971"/>
                      </a:lnTo>
                      <a:lnTo>
                        <a:pt x="1998" y="954"/>
                      </a:lnTo>
                      <a:lnTo>
                        <a:pt x="1998" y="940"/>
                      </a:lnTo>
                      <a:lnTo>
                        <a:pt x="2021" y="932"/>
                      </a:lnTo>
                      <a:lnTo>
                        <a:pt x="2036" y="918"/>
                      </a:lnTo>
                      <a:lnTo>
                        <a:pt x="2040" y="894"/>
                      </a:lnTo>
                      <a:lnTo>
                        <a:pt x="2060" y="884"/>
                      </a:lnTo>
                      <a:lnTo>
                        <a:pt x="2083" y="894"/>
                      </a:lnTo>
                      <a:lnTo>
                        <a:pt x="2110" y="834"/>
                      </a:lnTo>
                      <a:lnTo>
                        <a:pt x="2130" y="831"/>
                      </a:lnTo>
                      <a:lnTo>
                        <a:pt x="2130" y="803"/>
                      </a:lnTo>
                      <a:lnTo>
                        <a:pt x="2145" y="806"/>
                      </a:lnTo>
                      <a:lnTo>
                        <a:pt x="2153" y="778"/>
                      </a:lnTo>
                      <a:lnTo>
                        <a:pt x="2142" y="769"/>
                      </a:lnTo>
                      <a:lnTo>
                        <a:pt x="2162" y="740"/>
                      </a:lnTo>
                      <a:lnTo>
                        <a:pt x="2156" y="711"/>
                      </a:lnTo>
                      <a:lnTo>
                        <a:pt x="2166" y="686"/>
                      </a:lnTo>
                      <a:lnTo>
                        <a:pt x="2156" y="678"/>
                      </a:lnTo>
                      <a:lnTo>
                        <a:pt x="2145" y="672"/>
                      </a:lnTo>
                      <a:lnTo>
                        <a:pt x="2136" y="681"/>
                      </a:lnTo>
                      <a:lnTo>
                        <a:pt x="2126" y="672"/>
                      </a:lnTo>
                      <a:lnTo>
                        <a:pt x="2116" y="675"/>
                      </a:lnTo>
                      <a:lnTo>
                        <a:pt x="2093" y="705"/>
                      </a:lnTo>
                      <a:lnTo>
                        <a:pt x="2080" y="752"/>
                      </a:lnTo>
                      <a:lnTo>
                        <a:pt x="2067" y="763"/>
                      </a:lnTo>
                      <a:lnTo>
                        <a:pt x="2044" y="765"/>
                      </a:lnTo>
                      <a:lnTo>
                        <a:pt x="2019" y="745"/>
                      </a:lnTo>
                      <a:lnTo>
                        <a:pt x="1985" y="738"/>
                      </a:lnTo>
                      <a:lnTo>
                        <a:pt x="1984" y="711"/>
                      </a:lnTo>
                      <a:lnTo>
                        <a:pt x="1959" y="703"/>
                      </a:lnTo>
                      <a:lnTo>
                        <a:pt x="1945" y="688"/>
                      </a:lnTo>
                      <a:lnTo>
                        <a:pt x="1933" y="652"/>
                      </a:lnTo>
                      <a:lnTo>
                        <a:pt x="1944" y="618"/>
                      </a:lnTo>
                      <a:lnTo>
                        <a:pt x="1956" y="605"/>
                      </a:lnTo>
                      <a:lnTo>
                        <a:pt x="2001" y="586"/>
                      </a:lnTo>
                      <a:lnTo>
                        <a:pt x="2004" y="566"/>
                      </a:lnTo>
                      <a:lnTo>
                        <a:pt x="1991" y="543"/>
                      </a:lnTo>
                      <a:lnTo>
                        <a:pt x="1991" y="543"/>
                      </a:lnTo>
                      <a:lnTo>
                        <a:pt x="1998" y="535"/>
                      </a:lnTo>
                      <a:lnTo>
                        <a:pt x="1998" y="535"/>
                      </a:lnTo>
                      <a:lnTo>
                        <a:pt x="1998" y="520"/>
                      </a:lnTo>
                      <a:lnTo>
                        <a:pt x="2011" y="517"/>
                      </a:lnTo>
                      <a:lnTo>
                        <a:pt x="2036" y="520"/>
                      </a:lnTo>
                      <a:lnTo>
                        <a:pt x="2044" y="529"/>
                      </a:lnTo>
                      <a:lnTo>
                        <a:pt x="2044" y="521"/>
                      </a:lnTo>
                      <a:lnTo>
                        <a:pt x="2062" y="528"/>
                      </a:lnTo>
                      <a:lnTo>
                        <a:pt x="2080" y="517"/>
                      </a:lnTo>
                      <a:lnTo>
                        <a:pt x="2096" y="472"/>
                      </a:lnTo>
                      <a:lnTo>
                        <a:pt x="2116" y="463"/>
                      </a:lnTo>
                      <a:lnTo>
                        <a:pt x="2131" y="481"/>
                      </a:lnTo>
                      <a:lnTo>
                        <a:pt x="2145" y="463"/>
                      </a:lnTo>
                      <a:lnTo>
                        <a:pt x="2128" y="455"/>
                      </a:lnTo>
                      <a:lnTo>
                        <a:pt x="2126" y="438"/>
                      </a:lnTo>
                      <a:lnTo>
                        <a:pt x="2126" y="438"/>
                      </a:lnTo>
                      <a:lnTo>
                        <a:pt x="2185" y="429"/>
                      </a:lnTo>
                      <a:lnTo>
                        <a:pt x="2202" y="411"/>
                      </a:lnTo>
                      <a:lnTo>
                        <a:pt x="2223" y="403"/>
                      </a:lnTo>
                      <a:lnTo>
                        <a:pt x="2269" y="368"/>
                      </a:lnTo>
                      <a:lnTo>
                        <a:pt x="2285" y="371"/>
                      </a:lnTo>
                      <a:lnTo>
                        <a:pt x="2297" y="394"/>
                      </a:lnTo>
                      <a:close/>
                      <a:moveTo>
                        <a:pt x="581" y="46"/>
                      </a:moveTo>
                      <a:lnTo>
                        <a:pt x="585" y="52"/>
                      </a:lnTo>
                      <a:lnTo>
                        <a:pt x="597" y="46"/>
                      </a:lnTo>
                      <a:lnTo>
                        <a:pt x="610" y="51"/>
                      </a:lnTo>
                      <a:lnTo>
                        <a:pt x="610" y="40"/>
                      </a:lnTo>
                      <a:lnTo>
                        <a:pt x="601" y="34"/>
                      </a:lnTo>
                      <a:lnTo>
                        <a:pt x="605" y="28"/>
                      </a:lnTo>
                      <a:lnTo>
                        <a:pt x="616" y="34"/>
                      </a:lnTo>
                      <a:lnTo>
                        <a:pt x="622" y="57"/>
                      </a:lnTo>
                      <a:lnTo>
                        <a:pt x="631" y="52"/>
                      </a:lnTo>
                      <a:lnTo>
                        <a:pt x="631" y="40"/>
                      </a:lnTo>
                      <a:lnTo>
                        <a:pt x="644" y="42"/>
                      </a:lnTo>
                      <a:lnTo>
                        <a:pt x="636" y="65"/>
                      </a:lnTo>
                      <a:lnTo>
                        <a:pt x="654" y="54"/>
                      </a:lnTo>
                      <a:lnTo>
                        <a:pt x="667" y="79"/>
                      </a:lnTo>
                      <a:lnTo>
                        <a:pt x="763" y="135"/>
                      </a:lnTo>
                      <a:lnTo>
                        <a:pt x="814" y="135"/>
                      </a:lnTo>
                      <a:lnTo>
                        <a:pt x="834" y="91"/>
                      </a:lnTo>
                      <a:lnTo>
                        <a:pt x="843" y="105"/>
                      </a:lnTo>
                      <a:lnTo>
                        <a:pt x="862" y="102"/>
                      </a:lnTo>
                      <a:lnTo>
                        <a:pt x="862" y="115"/>
                      </a:lnTo>
                      <a:lnTo>
                        <a:pt x="875" y="114"/>
                      </a:lnTo>
                      <a:lnTo>
                        <a:pt x="875" y="129"/>
                      </a:lnTo>
                      <a:lnTo>
                        <a:pt x="901" y="143"/>
                      </a:lnTo>
                      <a:lnTo>
                        <a:pt x="941" y="148"/>
                      </a:lnTo>
                      <a:lnTo>
                        <a:pt x="966" y="122"/>
                      </a:lnTo>
                      <a:lnTo>
                        <a:pt x="972" y="135"/>
                      </a:lnTo>
                      <a:lnTo>
                        <a:pt x="967" y="155"/>
                      </a:lnTo>
                      <a:lnTo>
                        <a:pt x="1000" y="146"/>
                      </a:lnTo>
                      <a:lnTo>
                        <a:pt x="994" y="174"/>
                      </a:lnTo>
                      <a:lnTo>
                        <a:pt x="1007" y="168"/>
                      </a:lnTo>
                      <a:lnTo>
                        <a:pt x="1027" y="174"/>
                      </a:lnTo>
                      <a:lnTo>
                        <a:pt x="1041" y="152"/>
                      </a:lnTo>
                      <a:lnTo>
                        <a:pt x="1046" y="174"/>
                      </a:lnTo>
                      <a:lnTo>
                        <a:pt x="1063" y="168"/>
                      </a:lnTo>
                      <a:lnTo>
                        <a:pt x="1078" y="177"/>
                      </a:lnTo>
                      <a:lnTo>
                        <a:pt x="1132" y="148"/>
                      </a:lnTo>
                      <a:lnTo>
                        <a:pt x="1198" y="197"/>
                      </a:lnTo>
                      <a:lnTo>
                        <a:pt x="1219" y="202"/>
                      </a:lnTo>
                      <a:lnTo>
                        <a:pt x="1267" y="242"/>
                      </a:lnTo>
                      <a:lnTo>
                        <a:pt x="1304" y="226"/>
                      </a:lnTo>
                      <a:lnTo>
                        <a:pt x="1334" y="203"/>
                      </a:lnTo>
                      <a:lnTo>
                        <a:pt x="1331" y="175"/>
                      </a:lnTo>
                      <a:lnTo>
                        <a:pt x="1356" y="166"/>
                      </a:lnTo>
                      <a:lnTo>
                        <a:pt x="1370" y="139"/>
                      </a:lnTo>
                      <a:lnTo>
                        <a:pt x="1385" y="129"/>
                      </a:lnTo>
                      <a:lnTo>
                        <a:pt x="1396" y="132"/>
                      </a:lnTo>
                      <a:lnTo>
                        <a:pt x="1408" y="157"/>
                      </a:lnTo>
                      <a:lnTo>
                        <a:pt x="1417" y="140"/>
                      </a:lnTo>
                      <a:lnTo>
                        <a:pt x="1434" y="140"/>
                      </a:lnTo>
                      <a:lnTo>
                        <a:pt x="1446" y="162"/>
                      </a:lnTo>
                      <a:lnTo>
                        <a:pt x="1436" y="175"/>
                      </a:lnTo>
                      <a:lnTo>
                        <a:pt x="1466" y="202"/>
                      </a:lnTo>
                      <a:lnTo>
                        <a:pt x="1531" y="205"/>
                      </a:lnTo>
                      <a:lnTo>
                        <a:pt x="1531" y="205"/>
                      </a:lnTo>
                      <a:lnTo>
                        <a:pt x="1552" y="226"/>
                      </a:lnTo>
                      <a:lnTo>
                        <a:pt x="1552" y="226"/>
                      </a:lnTo>
                      <a:lnTo>
                        <a:pt x="1611" y="260"/>
                      </a:lnTo>
                      <a:lnTo>
                        <a:pt x="1605" y="286"/>
                      </a:lnTo>
                      <a:lnTo>
                        <a:pt x="1626" y="282"/>
                      </a:lnTo>
                      <a:lnTo>
                        <a:pt x="1640" y="257"/>
                      </a:lnTo>
                      <a:lnTo>
                        <a:pt x="1640" y="257"/>
                      </a:lnTo>
                      <a:lnTo>
                        <a:pt x="1664" y="263"/>
                      </a:lnTo>
                      <a:lnTo>
                        <a:pt x="1671" y="248"/>
                      </a:lnTo>
                      <a:lnTo>
                        <a:pt x="1695" y="258"/>
                      </a:lnTo>
                      <a:lnTo>
                        <a:pt x="1694" y="238"/>
                      </a:lnTo>
                      <a:lnTo>
                        <a:pt x="1703" y="238"/>
                      </a:lnTo>
                      <a:lnTo>
                        <a:pt x="1712" y="223"/>
                      </a:lnTo>
                      <a:lnTo>
                        <a:pt x="1733" y="218"/>
                      </a:lnTo>
                      <a:lnTo>
                        <a:pt x="1733" y="218"/>
                      </a:lnTo>
                      <a:lnTo>
                        <a:pt x="1749" y="222"/>
                      </a:lnTo>
                      <a:lnTo>
                        <a:pt x="1790" y="271"/>
                      </a:lnTo>
                      <a:lnTo>
                        <a:pt x="1790" y="271"/>
                      </a:lnTo>
                      <a:lnTo>
                        <a:pt x="1895" y="331"/>
                      </a:lnTo>
                      <a:lnTo>
                        <a:pt x="1895" y="331"/>
                      </a:lnTo>
                      <a:lnTo>
                        <a:pt x="1913" y="337"/>
                      </a:lnTo>
                      <a:lnTo>
                        <a:pt x="1913" y="337"/>
                      </a:lnTo>
                      <a:lnTo>
                        <a:pt x="1901" y="365"/>
                      </a:lnTo>
                      <a:lnTo>
                        <a:pt x="1870" y="378"/>
                      </a:lnTo>
                      <a:lnTo>
                        <a:pt x="1865" y="394"/>
                      </a:lnTo>
                      <a:lnTo>
                        <a:pt x="1853" y="398"/>
                      </a:lnTo>
                      <a:lnTo>
                        <a:pt x="1855" y="411"/>
                      </a:lnTo>
                      <a:lnTo>
                        <a:pt x="1829" y="457"/>
                      </a:lnTo>
                      <a:lnTo>
                        <a:pt x="1829" y="457"/>
                      </a:lnTo>
                      <a:lnTo>
                        <a:pt x="1813" y="463"/>
                      </a:lnTo>
                      <a:lnTo>
                        <a:pt x="1813" y="463"/>
                      </a:lnTo>
                      <a:lnTo>
                        <a:pt x="1778" y="460"/>
                      </a:lnTo>
                      <a:lnTo>
                        <a:pt x="1772" y="428"/>
                      </a:lnTo>
                      <a:lnTo>
                        <a:pt x="1741" y="395"/>
                      </a:lnTo>
                      <a:lnTo>
                        <a:pt x="1737" y="375"/>
                      </a:lnTo>
                      <a:lnTo>
                        <a:pt x="1718" y="366"/>
                      </a:lnTo>
                      <a:lnTo>
                        <a:pt x="1714" y="372"/>
                      </a:lnTo>
                      <a:lnTo>
                        <a:pt x="1680" y="369"/>
                      </a:lnTo>
                      <a:lnTo>
                        <a:pt x="1686" y="382"/>
                      </a:lnTo>
                      <a:lnTo>
                        <a:pt x="1647" y="432"/>
                      </a:lnTo>
                      <a:lnTo>
                        <a:pt x="1638" y="463"/>
                      </a:lnTo>
                      <a:lnTo>
                        <a:pt x="1647" y="477"/>
                      </a:lnTo>
                      <a:lnTo>
                        <a:pt x="1612" y="518"/>
                      </a:lnTo>
                      <a:lnTo>
                        <a:pt x="1577" y="521"/>
                      </a:lnTo>
                      <a:lnTo>
                        <a:pt x="1562" y="515"/>
                      </a:lnTo>
                      <a:lnTo>
                        <a:pt x="1503" y="531"/>
                      </a:lnTo>
                      <a:lnTo>
                        <a:pt x="1491" y="541"/>
                      </a:lnTo>
                      <a:lnTo>
                        <a:pt x="1497" y="560"/>
                      </a:lnTo>
                      <a:lnTo>
                        <a:pt x="1489" y="575"/>
                      </a:lnTo>
                      <a:lnTo>
                        <a:pt x="1499" y="588"/>
                      </a:lnTo>
                      <a:lnTo>
                        <a:pt x="1511" y="580"/>
                      </a:lnTo>
                      <a:lnTo>
                        <a:pt x="1534" y="600"/>
                      </a:lnTo>
                      <a:lnTo>
                        <a:pt x="1562" y="598"/>
                      </a:lnTo>
                      <a:lnTo>
                        <a:pt x="1595" y="618"/>
                      </a:lnTo>
                      <a:lnTo>
                        <a:pt x="1618" y="623"/>
                      </a:lnTo>
                      <a:lnTo>
                        <a:pt x="1629" y="638"/>
                      </a:lnTo>
                      <a:lnTo>
                        <a:pt x="1624" y="646"/>
                      </a:lnTo>
                      <a:lnTo>
                        <a:pt x="1649" y="668"/>
                      </a:lnTo>
                      <a:lnTo>
                        <a:pt x="1674" y="666"/>
                      </a:lnTo>
                      <a:lnTo>
                        <a:pt x="1701" y="689"/>
                      </a:lnTo>
                      <a:lnTo>
                        <a:pt x="1678" y="714"/>
                      </a:lnTo>
                      <a:lnTo>
                        <a:pt x="1598" y="726"/>
                      </a:lnTo>
                      <a:lnTo>
                        <a:pt x="1563" y="718"/>
                      </a:lnTo>
                      <a:lnTo>
                        <a:pt x="1557" y="708"/>
                      </a:lnTo>
                      <a:lnTo>
                        <a:pt x="1497" y="711"/>
                      </a:lnTo>
                      <a:lnTo>
                        <a:pt x="1454" y="734"/>
                      </a:lnTo>
                      <a:lnTo>
                        <a:pt x="1449" y="706"/>
                      </a:lnTo>
                      <a:lnTo>
                        <a:pt x="1456" y="686"/>
                      </a:lnTo>
                      <a:lnTo>
                        <a:pt x="1439" y="672"/>
                      </a:lnTo>
                      <a:lnTo>
                        <a:pt x="1446" y="666"/>
                      </a:lnTo>
                      <a:lnTo>
                        <a:pt x="1433" y="640"/>
                      </a:lnTo>
                      <a:lnTo>
                        <a:pt x="1434" y="601"/>
                      </a:lnTo>
                      <a:lnTo>
                        <a:pt x="1416" y="601"/>
                      </a:lnTo>
                      <a:lnTo>
                        <a:pt x="1394" y="585"/>
                      </a:lnTo>
                      <a:lnTo>
                        <a:pt x="1342" y="591"/>
                      </a:lnTo>
                      <a:lnTo>
                        <a:pt x="1333" y="580"/>
                      </a:lnTo>
                      <a:lnTo>
                        <a:pt x="1301" y="614"/>
                      </a:lnTo>
                      <a:lnTo>
                        <a:pt x="1285" y="646"/>
                      </a:lnTo>
                      <a:lnTo>
                        <a:pt x="1313" y="712"/>
                      </a:lnTo>
                      <a:lnTo>
                        <a:pt x="1336" y="743"/>
                      </a:lnTo>
                      <a:lnTo>
                        <a:pt x="1345" y="783"/>
                      </a:lnTo>
                      <a:lnTo>
                        <a:pt x="1337" y="828"/>
                      </a:lnTo>
                      <a:lnTo>
                        <a:pt x="1316" y="851"/>
                      </a:lnTo>
                      <a:lnTo>
                        <a:pt x="1278" y="869"/>
                      </a:lnTo>
                      <a:lnTo>
                        <a:pt x="1208" y="881"/>
                      </a:lnTo>
                      <a:lnTo>
                        <a:pt x="1202" y="900"/>
                      </a:lnTo>
                      <a:lnTo>
                        <a:pt x="1182" y="906"/>
                      </a:lnTo>
                      <a:lnTo>
                        <a:pt x="1149" y="935"/>
                      </a:lnTo>
                      <a:lnTo>
                        <a:pt x="1132" y="934"/>
                      </a:lnTo>
                      <a:lnTo>
                        <a:pt x="1096" y="963"/>
                      </a:lnTo>
                      <a:lnTo>
                        <a:pt x="1041" y="954"/>
                      </a:lnTo>
                      <a:lnTo>
                        <a:pt x="1001" y="958"/>
                      </a:lnTo>
                      <a:lnTo>
                        <a:pt x="992" y="938"/>
                      </a:lnTo>
                      <a:lnTo>
                        <a:pt x="947" y="926"/>
                      </a:lnTo>
                      <a:lnTo>
                        <a:pt x="944" y="901"/>
                      </a:lnTo>
                      <a:lnTo>
                        <a:pt x="923" y="878"/>
                      </a:lnTo>
                      <a:lnTo>
                        <a:pt x="863" y="848"/>
                      </a:lnTo>
                      <a:lnTo>
                        <a:pt x="857" y="863"/>
                      </a:lnTo>
                      <a:lnTo>
                        <a:pt x="826" y="872"/>
                      </a:lnTo>
                      <a:lnTo>
                        <a:pt x="800" y="857"/>
                      </a:lnTo>
                      <a:lnTo>
                        <a:pt x="780" y="855"/>
                      </a:lnTo>
                      <a:lnTo>
                        <a:pt x="771" y="866"/>
                      </a:lnTo>
                      <a:lnTo>
                        <a:pt x="779" y="923"/>
                      </a:lnTo>
                      <a:lnTo>
                        <a:pt x="748" y="948"/>
                      </a:lnTo>
                      <a:lnTo>
                        <a:pt x="748" y="971"/>
                      </a:lnTo>
                      <a:lnTo>
                        <a:pt x="772" y="994"/>
                      </a:lnTo>
                      <a:lnTo>
                        <a:pt x="799" y="1084"/>
                      </a:lnTo>
                      <a:lnTo>
                        <a:pt x="823" y="1109"/>
                      </a:lnTo>
                      <a:lnTo>
                        <a:pt x="826" y="1206"/>
                      </a:lnTo>
                      <a:lnTo>
                        <a:pt x="808" y="1237"/>
                      </a:lnTo>
                      <a:lnTo>
                        <a:pt x="783" y="1252"/>
                      </a:lnTo>
                      <a:lnTo>
                        <a:pt x="703" y="1258"/>
                      </a:lnTo>
                      <a:lnTo>
                        <a:pt x="671" y="1235"/>
                      </a:lnTo>
                      <a:lnTo>
                        <a:pt x="654" y="1235"/>
                      </a:lnTo>
                      <a:lnTo>
                        <a:pt x="630" y="1191"/>
                      </a:lnTo>
                      <a:lnTo>
                        <a:pt x="547" y="1129"/>
                      </a:lnTo>
                      <a:lnTo>
                        <a:pt x="538" y="1106"/>
                      </a:lnTo>
                      <a:lnTo>
                        <a:pt x="518" y="1091"/>
                      </a:lnTo>
                      <a:lnTo>
                        <a:pt x="527" y="1080"/>
                      </a:lnTo>
                      <a:lnTo>
                        <a:pt x="515" y="1068"/>
                      </a:lnTo>
                      <a:lnTo>
                        <a:pt x="492" y="1069"/>
                      </a:lnTo>
                      <a:lnTo>
                        <a:pt x="465" y="1046"/>
                      </a:lnTo>
                      <a:lnTo>
                        <a:pt x="450" y="1044"/>
                      </a:lnTo>
                      <a:lnTo>
                        <a:pt x="390" y="988"/>
                      </a:lnTo>
                      <a:lnTo>
                        <a:pt x="343" y="975"/>
                      </a:lnTo>
                      <a:lnTo>
                        <a:pt x="298" y="946"/>
                      </a:lnTo>
                      <a:lnTo>
                        <a:pt x="267" y="901"/>
                      </a:lnTo>
                      <a:lnTo>
                        <a:pt x="201" y="852"/>
                      </a:lnTo>
                      <a:lnTo>
                        <a:pt x="185" y="814"/>
                      </a:lnTo>
                      <a:lnTo>
                        <a:pt x="186" y="785"/>
                      </a:lnTo>
                      <a:lnTo>
                        <a:pt x="244" y="769"/>
                      </a:lnTo>
                      <a:lnTo>
                        <a:pt x="445" y="791"/>
                      </a:lnTo>
                      <a:lnTo>
                        <a:pt x="478" y="788"/>
                      </a:lnTo>
                      <a:lnTo>
                        <a:pt x="502" y="780"/>
                      </a:lnTo>
                      <a:lnTo>
                        <a:pt x="513" y="768"/>
                      </a:lnTo>
                      <a:lnTo>
                        <a:pt x="519" y="749"/>
                      </a:lnTo>
                      <a:lnTo>
                        <a:pt x="504" y="732"/>
                      </a:lnTo>
                      <a:lnTo>
                        <a:pt x="515" y="700"/>
                      </a:lnTo>
                      <a:lnTo>
                        <a:pt x="499" y="689"/>
                      </a:lnTo>
                      <a:lnTo>
                        <a:pt x="488" y="669"/>
                      </a:lnTo>
                      <a:lnTo>
                        <a:pt x="488" y="626"/>
                      </a:lnTo>
                      <a:lnTo>
                        <a:pt x="449" y="608"/>
                      </a:lnTo>
                      <a:lnTo>
                        <a:pt x="458" y="569"/>
                      </a:lnTo>
                      <a:lnTo>
                        <a:pt x="436" y="503"/>
                      </a:lnTo>
                      <a:lnTo>
                        <a:pt x="421" y="485"/>
                      </a:lnTo>
                      <a:lnTo>
                        <a:pt x="395" y="469"/>
                      </a:lnTo>
                      <a:lnTo>
                        <a:pt x="337" y="474"/>
                      </a:lnTo>
                      <a:lnTo>
                        <a:pt x="313" y="435"/>
                      </a:lnTo>
                      <a:lnTo>
                        <a:pt x="295" y="445"/>
                      </a:lnTo>
                      <a:lnTo>
                        <a:pt x="275" y="434"/>
                      </a:lnTo>
                      <a:lnTo>
                        <a:pt x="232" y="443"/>
                      </a:lnTo>
                      <a:lnTo>
                        <a:pt x="166" y="418"/>
                      </a:lnTo>
                      <a:lnTo>
                        <a:pt x="129" y="472"/>
                      </a:lnTo>
                      <a:lnTo>
                        <a:pt x="108" y="468"/>
                      </a:lnTo>
                      <a:lnTo>
                        <a:pt x="80" y="423"/>
                      </a:lnTo>
                      <a:lnTo>
                        <a:pt x="53" y="429"/>
                      </a:lnTo>
                      <a:lnTo>
                        <a:pt x="0" y="309"/>
                      </a:lnTo>
                      <a:lnTo>
                        <a:pt x="79" y="292"/>
                      </a:lnTo>
                      <a:lnTo>
                        <a:pt x="72" y="275"/>
                      </a:lnTo>
                      <a:lnTo>
                        <a:pt x="72" y="275"/>
                      </a:lnTo>
                      <a:lnTo>
                        <a:pt x="83" y="288"/>
                      </a:lnTo>
                      <a:lnTo>
                        <a:pt x="142" y="285"/>
                      </a:lnTo>
                      <a:lnTo>
                        <a:pt x="145" y="255"/>
                      </a:lnTo>
                      <a:lnTo>
                        <a:pt x="163" y="234"/>
                      </a:lnTo>
                      <a:lnTo>
                        <a:pt x="168" y="208"/>
                      </a:lnTo>
                      <a:lnTo>
                        <a:pt x="178" y="194"/>
                      </a:lnTo>
                      <a:lnTo>
                        <a:pt x="172" y="171"/>
                      </a:lnTo>
                      <a:lnTo>
                        <a:pt x="224" y="140"/>
                      </a:lnTo>
                      <a:lnTo>
                        <a:pt x="232" y="99"/>
                      </a:lnTo>
                      <a:lnTo>
                        <a:pt x="246" y="71"/>
                      </a:lnTo>
                      <a:lnTo>
                        <a:pt x="261" y="57"/>
                      </a:lnTo>
                      <a:lnTo>
                        <a:pt x="312" y="55"/>
                      </a:lnTo>
                      <a:lnTo>
                        <a:pt x="327" y="49"/>
                      </a:lnTo>
                      <a:lnTo>
                        <a:pt x="361" y="71"/>
                      </a:lnTo>
                      <a:lnTo>
                        <a:pt x="398" y="83"/>
                      </a:lnTo>
                      <a:lnTo>
                        <a:pt x="426" y="72"/>
                      </a:lnTo>
                      <a:lnTo>
                        <a:pt x="488" y="97"/>
                      </a:lnTo>
                      <a:lnTo>
                        <a:pt x="510" y="86"/>
                      </a:lnTo>
                      <a:lnTo>
                        <a:pt x="504" y="63"/>
                      </a:lnTo>
                      <a:lnTo>
                        <a:pt x="513" y="57"/>
                      </a:lnTo>
                      <a:lnTo>
                        <a:pt x="508" y="48"/>
                      </a:lnTo>
                      <a:lnTo>
                        <a:pt x="538" y="46"/>
                      </a:lnTo>
                      <a:lnTo>
                        <a:pt x="578" y="0"/>
                      </a:lnTo>
                      <a:lnTo>
                        <a:pt x="594" y="20"/>
                      </a:lnTo>
                      <a:lnTo>
                        <a:pt x="582" y="32"/>
                      </a:lnTo>
                      <a:lnTo>
                        <a:pt x="581" y="46"/>
                      </a:lnTo>
                      <a:close/>
                    </a:path>
                  </a:pathLst>
                </a:custGeom>
                <a:solidFill>
                  <a:srgbClr val="D9D9D9"/>
                </a:solidFill>
                <a:ln w="4763" cap="flat">
                  <a:solidFill>
                    <a:srgbClr val="FFFFFF"/>
                  </a:solidFill>
                  <a:prstDash val="solid"/>
                  <a:miter lim="800000"/>
                  <a:headEnd/>
                  <a:tailEnd/>
                </a:ln>
              </p:spPr>
              <p:txBody>
                <a:bodyPr vert="horz" wrap="square" lIns="91440" tIns="45720" rIns="91440" bIns="45720" numCol="1" anchor="ctr" anchorCtr="0" compatLnSpc="1">
                  <a:prstTxWarp prst="textNoShape">
                    <a:avLst/>
                  </a:prstTxWarp>
                </a:bodyPr>
                <a:lstStyle/>
                <a:p>
                  <a:endParaRPr lang="en-US" sz="1100" dirty="0">
                    <a:solidFill>
                      <a:prstClr val="black"/>
                    </a:solidFill>
                  </a:endParaRPr>
                </a:p>
              </p:txBody>
            </p:sp>
            <p:sp>
              <p:nvSpPr>
                <p:cNvPr id="38" name="Brčko district" descr="{&quot;Key&quot;:&quot;brčko district&quot;,&quot;Name&quot;:&quot;Brčko district&quot;,&quot;Value&quot;:1.0,&quot;Formula&quot;:&quot;&quot;,&quot;Text&quot;:&quot;&quot;,&quot;OfficeApplication&quot;:1,&quot;HasValue&quot;:true}">
                  <a:extLst>
                    <a:ext uri="{FF2B5EF4-FFF2-40B4-BE49-F238E27FC236}">
                      <a16:creationId xmlns:a16="http://schemas.microsoft.com/office/drawing/2014/main" id="{EAA380C1-DC1A-4C92-B5DE-78DD60ED64AF}"/>
                    </a:ext>
                  </a:extLst>
                </p:cNvPr>
                <p:cNvSpPr>
                  <a:spLocks/>
                </p:cNvSpPr>
                <p:nvPr/>
              </p:nvSpPr>
              <p:spPr bwMode="auto">
                <a:xfrm>
                  <a:off x="7369080" y="2084269"/>
                  <a:ext cx="604838" cy="409575"/>
                </a:xfrm>
                <a:custGeom>
                  <a:avLst/>
                  <a:gdLst>
                    <a:gd name="T0" fmla="*/ 362 w 381"/>
                    <a:gd name="T1" fmla="*/ 118 h 258"/>
                    <a:gd name="T2" fmla="*/ 364 w 381"/>
                    <a:gd name="T3" fmla="*/ 135 h 258"/>
                    <a:gd name="T4" fmla="*/ 381 w 381"/>
                    <a:gd name="T5" fmla="*/ 143 h 258"/>
                    <a:gd name="T6" fmla="*/ 367 w 381"/>
                    <a:gd name="T7" fmla="*/ 161 h 258"/>
                    <a:gd name="T8" fmla="*/ 352 w 381"/>
                    <a:gd name="T9" fmla="*/ 143 h 258"/>
                    <a:gd name="T10" fmla="*/ 332 w 381"/>
                    <a:gd name="T11" fmla="*/ 152 h 258"/>
                    <a:gd name="T12" fmla="*/ 316 w 381"/>
                    <a:gd name="T13" fmla="*/ 197 h 258"/>
                    <a:gd name="T14" fmla="*/ 298 w 381"/>
                    <a:gd name="T15" fmla="*/ 208 h 258"/>
                    <a:gd name="T16" fmla="*/ 280 w 381"/>
                    <a:gd name="T17" fmla="*/ 201 h 258"/>
                    <a:gd name="T18" fmla="*/ 280 w 381"/>
                    <a:gd name="T19" fmla="*/ 209 h 258"/>
                    <a:gd name="T20" fmla="*/ 272 w 381"/>
                    <a:gd name="T21" fmla="*/ 200 h 258"/>
                    <a:gd name="T22" fmla="*/ 247 w 381"/>
                    <a:gd name="T23" fmla="*/ 197 h 258"/>
                    <a:gd name="T24" fmla="*/ 234 w 381"/>
                    <a:gd name="T25" fmla="*/ 200 h 258"/>
                    <a:gd name="T26" fmla="*/ 234 w 381"/>
                    <a:gd name="T27" fmla="*/ 215 h 258"/>
                    <a:gd name="T28" fmla="*/ 234 w 381"/>
                    <a:gd name="T29" fmla="*/ 215 h 258"/>
                    <a:gd name="T30" fmla="*/ 226 w 381"/>
                    <a:gd name="T31" fmla="*/ 225 h 258"/>
                    <a:gd name="T32" fmla="*/ 226 w 381"/>
                    <a:gd name="T33" fmla="*/ 225 h 258"/>
                    <a:gd name="T34" fmla="*/ 217 w 381"/>
                    <a:gd name="T35" fmla="*/ 225 h 258"/>
                    <a:gd name="T36" fmla="*/ 209 w 381"/>
                    <a:gd name="T37" fmla="*/ 238 h 258"/>
                    <a:gd name="T38" fmla="*/ 204 w 381"/>
                    <a:gd name="T39" fmla="*/ 221 h 258"/>
                    <a:gd name="T40" fmla="*/ 161 w 381"/>
                    <a:gd name="T41" fmla="*/ 229 h 258"/>
                    <a:gd name="T42" fmla="*/ 134 w 381"/>
                    <a:gd name="T43" fmla="*/ 257 h 258"/>
                    <a:gd name="T44" fmla="*/ 108 w 381"/>
                    <a:gd name="T45" fmla="*/ 258 h 258"/>
                    <a:gd name="T46" fmla="*/ 95 w 381"/>
                    <a:gd name="T47" fmla="*/ 245 h 258"/>
                    <a:gd name="T48" fmla="*/ 51 w 381"/>
                    <a:gd name="T49" fmla="*/ 249 h 258"/>
                    <a:gd name="T50" fmla="*/ 26 w 381"/>
                    <a:gd name="T51" fmla="*/ 221 h 258"/>
                    <a:gd name="T52" fmla="*/ 32 w 381"/>
                    <a:gd name="T53" fmla="*/ 214 h 258"/>
                    <a:gd name="T54" fmla="*/ 28 w 381"/>
                    <a:gd name="T55" fmla="*/ 206 h 258"/>
                    <a:gd name="T56" fmla="*/ 11 w 381"/>
                    <a:gd name="T57" fmla="*/ 195 h 258"/>
                    <a:gd name="T58" fmla="*/ 23 w 381"/>
                    <a:gd name="T59" fmla="*/ 189 h 258"/>
                    <a:gd name="T60" fmla="*/ 20 w 381"/>
                    <a:gd name="T61" fmla="*/ 183 h 258"/>
                    <a:gd name="T62" fmla="*/ 0 w 381"/>
                    <a:gd name="T63" fmla="*/ 172 h 258"/>
                    <a:gd name="T64" fmla="*/ 2 w 381"/>
                    <a:gd name="T65" fmla="*/ 157 h 258"/>
                    <a:gd name="T66" fmla="*/ 25 w 381"/>
                    <a:gd name="T67" fmla="*/ 158 h 258"/>
                    <a:gd name="T68" fmla="*/ 48 w 381"/>
                    <a:gd name="T69" fmla="*/ 143 h 258"/>
                    <a:gd name="T70" fmla="*/ 48 w 381"/>
                    <a:gd name="T71" fmla="*/ 143 h 258"/>
                    <a:gd name="T72" fmla="*/ 65 w 381"/>
                    <a:gd name="T73" fmla="*/ 137 h 258"/>
                    <a:gd name="T74" fmla="*/ 65 w 381"/>
                    <a:gd name="T75" fmla="*/ 137 h 258"/>
                    <a:gd name="T76" fmla="*/ 91 w 381"/>
                    <a:gd name="T77" fmla="*/ 91 h 258"/>
                    <a:gd name="T78" fmla="*/ 89 w 381"/>
                    <a:gd name="T79" fmla="*/ 78 h 258"/>
                    <a:gd name="T80" fmla="*/ 101 w 381"/>
                    <a:gd name="T81" fmla="*/ 74 h 258"/>
                    <a:gd name="T82" fmla="*/ 106 w 381"/>
                    <a:gd name="T83" fmla="*/ 58 h 258"/>
                    <a:gd name="T84" fmla="*/ 137 w 381"/>
                    <a:gd name="T85" fmla="*/ 45 h 258"/>
                    <a:gd name="T86" fmla="*/ 149 w 381"/>
                    <a:gd name="T87" fmla="*/ 17 h 258"/>
                    <a:gd name="T88" fmla="*/ 149 w 381"/>
                    <a:gd name="T89" fmla="*/ 17 h 258"/>
                    <a:gd name="T90" fmla="*/ 152 w 381"/>
                    <a:gd name="T91" fmla="*/ 18 h 258"/>
                    <a:gd name="T92" fmla="*/ 152 w 381"/>
                    <a:gd name="T93" fmla="*/ 18 h 258"/>
                    <a:gd name="T94" fmla="*/ 161 w 381"/>
                    <a:gd name="T95" fmla="*/ 20 h 258"/>
                    <a:gd name="T96" fmla="*/ 161 w 381"/>
                    <a:gd name="T97" fmla="*/ 20 h 258"/>
                    <a:gd name="T98" fmla="*/ 192 w 381"/>
                    <a:gd name="T99" fmla="*/ 9 h 258"/>
                    <a:gd name="T100" fmla="*/ 192 w 381"/>
                    <a:gd name="T101" fmla="*/ 9 h 258"/>
                    <a:gd name="T102" fmla="*/ 194 w 381"/>
                    <a:gd name="T103" fmla="*/ 3 h 258"/>
                    <a:gd name="T104" fmla="*/ 194 w 381"/>
                    <a:gd name="T105" fmla="*/ 3 h 258"/>
                    <a:gd name="T106" fmla="*/ 210 w 381"/>
                    <a:gd name="T107" fmla="*/ 0 h 258"/>
                    <a:gd name="T108" fmla="*/ 224 w 381"/>
                    <a:gd name="T109" fmla="*/ 25 h 258"/>
                    <a:gd name="T110" fmla="*/ 214 w 381"/>
                    <a:gd name="T111" fmla="*/ 32 h 258"/>
                    <a:gd name="T112" fmla="*/ 184 w 381"/>
                    <a:gd name="T113" fmla="*/ 26 h 258"/>
                    <a:gd name="T114" fmla="*/ 200 w 381"/>
                    <a:gd name="T115" fmla="*/ 48 h 258"/>
                    <a:gd name="T116" fmla="*/ 194 w 381"/>
                    <a:gd name="T117" fmla="*/ 63 h 258"/>
                    <a:gd name="T118" fmla="*/ 238 w 381"/>
                    <a:gd name="T119" fmla="*/ 94 h 258"/>
                    <a:gd name="T120" fmla="*/ 253 w 381"/>
                    <a:gd name="T121" fmla="*/ 114 h 258"/>
                    <a:gd name="T122" fmla="*/ 362 w 381"/>
                    <a:gd name="T123" fmla="*/ 11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1" h="258">
                      <a:moveTo>
                        <a:pt x="362" y="118"/>
                      </a:moveTo>
                      <a:lnTo>
                        <a:pt x="364" y="135"/>
                      </a:lnTo>
                      <a:lnTo>
                        <a:pt x="381" y="143"/>
                      </a:lnTo>
                      <a:lnTo>
                        <a:pt x="367" y="161"/>
                      </a:lnTo>
                      <a:lnTo>
                        <a:pt x="352" y="143"/>
                      </a:lnTo>
                      <a:lnTo>
                        <a:pt x="332" y="152"/>
                      </a:lnTo>
                      <a:lnTo>
                        <a:pt x="316" y="197"/>
                      </a:lnTo>
                      <a:lnTo>
                        <a:pt x="298" y="208"/>
                      </a:lnTo>
                      <a:lnTo>
                        <a:pt x="280" y="201"/>
                      </a:lnTo>
                      <a:lnTo>
                        <a:pt x="280" y="209"/>
                      </a:lnTo>
                      <a:lnTo>
                        <a:pt x="272" y="200"/>
                      </a:lnTo>
                      <a:lnTo>
                        <a:pt x="247" y="197"/>
                      </a:lnTo>
                      <a:lnTo>
                        <a:pt x="234" y="200"/>
                      </a:lnTo>
                      <a:lnTo>
                        <a:pt x="234" y="215"/>
                      </a:lnTo>
                      <a:lnTo>
                        <a:pt x="234" y="215"/>
                      </a:lnTo>
                      <a:lnTo>
                        <a:pt x="226" y="225"/>
                      </a:lnTo>
                      <a:lnTo>
                        <a:pt x="226" y="225"/>
                      </a:lnTo>
                      <a:lnTo>
                        <a:pt x="217" y="225"/>
                      </a:lnTo>
                      <a:lnTo>
                        <a:pt x="209" y="238"/>
                      </a:lnTo>
                      <a:lnTo>
                        <a:pt x="204" y="221"/>
                      </a:lnTo>
                      <a:lnTo>
                        <a:pt x="161" y="229"/>
                      </a:lnTo>
                      <a:lnTo>
                        <a:pt x="134" y="257"/>
                      </a:lnTo>
                      <a:lnTo>
                        <a:pt x="108" y="258"/>
                      </a:lnTo>
                      <a:lnTo>
                        <a:pt x="95" y="245"/>
                      </a:lnTo>
                      <a:lnTo>
                        <a:pt x="51" y="249"/>
                      </a:lnTo>
                      <a:lnTo>
                        <a:pt x="26" y="221"/>
                      </a:lnTo>
                      <a:lnTo>
                        <a:pt x="32" y="214"/>
                      </a:lnTo>
                      <a:lnTo>
                        <a:pt x="28" y="206"/>
                      </a:lnTo>
                      <a:lnTo>
                        <a:pt x="11" y="195"/>
                      </a:lnTo>
                      <a:lnTo>
                        <a:pt x="23" y="189"/>
                      </a:lnTo>
                      <a:lnTo>
                        <a:pt x="20" y="183"/>
                      </a:lnTo>
                      <a:lnTo>
                        <a:pt x="0" y="172"/>
                      </a:lnTo>
                      <a:lnTo>
                        <a:pt x="2" y="157"/>
                      </a:lnTo>
                      <a:lnTo>
                        <a:pt x="25" y="158"/>
                      </a:lnTo>
                      <a:lnTo>
                        <a:pt x="48" y="143"/>
                      </a:lnTo>
                      <a:lnTo>
                        <a:pt x="48" y="143"/>
                      </a:lnTo>
                      <a:lnTo>
                        <a:pt x="65" y="137"/>
                      </a:lnTo>
                      <a:lnTo>
                        <a:pt x="65" y="137"/>
                      </a:lnTo>
                      <a:lnTo>
                        <a:pt x="91" y="91"/>
                      </a:lnTo>
                      <a:lnTo>
                        <a:pt x="89" y="78"/>
                      </a:lnTo>
                      <a:lnTo>
                        <a:pt x="101" y="74"/>
                      </a:lnTo>
                      <a:lnTo>
                        <a:pt x="106" y="58"/>
                      </a:lnTo>
                      <a:lnTo>
                        <a:pt x="137" y="45"/>
                      </a:lnTo>
                      <a:lnTo>
                        <a:pt x="149" y="17"/>
                      </a:lnTo>
                      <a:lnTo>
                        <a:pt x="149" y="17"/>
                      </a:lnTo>
                      <a:lnTo>
                        <a:pt x="152" y="18"/>
                      </a:lnTo>
                      <a:lnTo>
                        <a:pt x="152" y="18"/>
                      </a:lnTo>
                      <a:lnTo>
                        <a:pt x="161" y="20"/>
                      </a:lnTo>
                      <a:lnTo>
                        <a:pt x="161" y="20"/>
                      </a:lnTo>
                      <a:lnTo>
                        <a:pt x="192" y="9"/>
                      </a:lnTo>
                      <a:lnTo>
                        <a:pt x="192" y="9"/>
                      </a:lnTo>
                      <a:lnTo>
                        <a:pt x="194" y="3"/>
                      </a:lnTo>
                      <a:lnTo>
                        <a:pt x="194" y="3"/>
                      </a:lnTo>
                      <a:lnTo>
                        <a:pt x="210" y="0"/>
                      </a:lnTo>
                      <a:lnTo>
                        <a:pt x="224" y="25"/>
                      </a:lnTo>
                      <a:lnTo>
                        <a:pt x="214" y="32"/>
                      </a:lnTo>
                      <a:lnTo>
                        <a:pt x="184" y="26"/>
                      </a:lnTo>
                      <a:lnTo>
                        <a:pt x="200" y="48"/>
                      </a:lnTo>
                      <a:lnTo>
                        <a:pt x="194" y="63"/>
                      </a:lnTo>
                      <a:lnTo>
                        <a:pt x="238" y="94"/>
                      </a:lnTo>
                      <a:lnTo>
                        <a:pt x="253" y="114"/>
                      </a:lnTo>
                      <a:lnTo>
                        <a:pt x="362" y="118"/>
                      </a:lnTo>
                      <a:close/>
                    </a:path>
                  </a:pathLst>
                </a:custGeom>
                <a:solidFill>
                  <a:srgbClr val="D9D9D9"/>
                </a:solidFill>
                <a:ln w="4763" cap="flat">
                  <a:solidFill>
                    <a:srgbClr val="FFFFFF"/>
                  </a:solidFill>
                  <a:prstDash val="solid"/>
                  <a:miter lim="800000"/>
                  <a:headEnd/>
                  <a:tailEnd/>
                </a:ln>
              </p:spPr>
              <p:txBody>
                <a:bodyPr vert="horz" wrap="square" lIns="91440" tIns="45720" rIns="91440" bIns="45720" numCol="1" anchor="ctr" anchorCtr="0" compatLnSpc="1">
                  <a:prstTxWarp prst="textNoShape">
                    <a:avLst/>
                  </a:prstTxWarp>
                </a:bodyPr>
                <a:lstStyle/>
                <a:p>
                  <a:endParaRPr lang="en-US" sz="1100" dirty="0">
                    <a:solidFill>
                      <a:prstClr val="black"/>
                    </a:solidFill>
                  </a:endParaRPr>
                </a:p>
              </p:txBody>
            </p:sp>
          </p:grpSp>
          <p:grpSp>
            <p:nvGrpSpPr>
              <p:cNvPr id="6" name="Etiquettes">
                <a:extLst>
                  <a:ext uri="{FF2B5EF4-FFF2-40B4-BE49-F238E27FC236}">
                    <a16:creationId xmlns:a16="http://schemas.microsoft.com/office/drawing/2014/main" id="{A7094327-D5C0-4C0E-9868-7C3F4DCDCE46}"/>
                  </a:ext>
                </a:extLst>
              </p:cNvPr>
              <p:cNvGrpSpPr/>
              <p:nvPr/>
            </p:nvGrpSpPr>
            <p:grpSpPr>
              <a:xfrm>
                <a:off x="5650868" y="1807270"/>
                <a:ext cx="3233630" cy="2412215"/>
                <a:chOff x="5650868" y="1807270"/>
                <a:chExt cx="3233630" cy="2412215"/>
              </a:xfrm>
            </p:grpSpPr>
            <p:sp>
              <p:nvSpPr>
                <p:cNvPr id="32" name="Etiquette - Republika Sprska">
                  <a:extLst>
                    <a:ext uri="{FF2B5EF4-FFF2-40B4-BE49-F238E27FC236}">
                      <a16:creationId xmlns:a16="http://schemas.microsoft.com/office/drawing/2014/main" id="{8F5957AD-96B7-48F0-A428-47374898349F}"/>
                    </a:ext>
                  </a:extLst>
                </p:cNvPr>
                <p:cNvSpPr>
                  <a:spLocks noChangeArrowheads="1"/>
                </p:cNvSpPr>
                <p:nvPr/>
              </p:nvSpPr>
              <p:spPr bwMode="auto">
                <a:xfrm>
                  <a:off x="7022540" y="3341178"/>
                  <a:ext cx="1307167" cy="784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en-US" altLang="fr-FR" sz="1100" dirty="0" err="1">
                      <a:solidFill>
                        <a:srgbClr val="000000"/>
                      </a:solidFill>
                      <a:latin typeface="Calibri" panose="020F0502020204030204"/>
                    </a:rPr>
                    <a:t>Republika</a:t>
                  </a:r>
                  <a:r>
                    <a:rPr lang="en-US" altLang="fr-FR" sz="1100" dirty="0">
                      <a:solidFill>
                        <a:srgbClr val="000000"/>
                      </a:solidFill>
                      <a:latin typeface="Calibri" panose="020F0502020204030204"/>
                    </a:rPr>
                    <a:t> </a:t>
                  </a:r>
                  <a:r>
                    <a:rPr lang="en-US" altLang="fr-FR" sz="1100" dirty="0" err="1">
                      <a:solidFill>
                        <a:srgbClr val="000000"/>
                      </a:solidFill>
                      <a:latin typeface="Calibri" panose="020F0502020204030204"/>
                    </a:rPr>
                    <a:t>Sprska</a:t>
                  </a:r>
                  <a:endParaRPr lang="en-US" altLang="fr-FR" sz="1100" dirty="0">
                    <a:solidFill>
                      <a:srgbClr val="000000"/>
                    </a:solidFill>
                    <a:latin typeface="Calibri" panose="020F0502020204030204"/>
                  </a:endParaRPr>
                </a:p>
              </p:txBody>
            </p:sp>
            <p:sp>
              <p:nvSpPr>
                <p:cNvPr id="33" name="Etiquette - Federation of Bosnia and Herzegovina">
                  <a:extLst>
                    <a:ext uri="{FF2B5EF4-FFF2-40B4-BE49-F238E27FC236}">
                      <a16:creationId xmlns:a16="http://schemas.microsoft.com/office/drawing/2014/main" id="{BE02ECCB-A5EA-4F6C-AE40-C16BAA1D2EEC}"/>
                    </a:ext>
                  </a:extLst>
                </p:cNvPr>
                <p:cNvSpPr>
                  <a:spLocks noChangeArrowheads="1"/>
                </p:cNvSpPr>
                <p:nvPr/>
              </p:nvSpPr>
              <p:spPr bwMode="auto">
                <a:xfrm>
                  <a:off x="5650868" y="3880931"/>
                  <a:ext cx="13716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en-US" altLang="fr-FR" sz="1100">
                      <a:solidFill>
                        <a:srgbClr val="000000"/>
                      </a:solidFill>
                      <a:latin typeface="Calibri" panose="020F0502020204030204"/>
                    </a:rPr>
                    <a:t>Federation of Bosnia and Herzegovina</a:t>
                  </a:r>
                  <a:endParaRPr lang="en-US" altLang="fr-FR" sz="1100" dirty="0">
                    <a:solidFill>
                      <a:srgbClr val="000000"/>
                    </a:solidFill>
                    <a:latin typeface="Calibri" panose="020F0502020204030204"/>
                  </a:endParaRPr>
                </a:p>
              </p:txBody>
            </p:sp>
            <p:sp>
              <p:nvSpPr>
                <p:cNvPr id="34" name="Etiquette - Brčko district">
                  <a:extLst>
                    <a:ext uri="{FF2B5EF4-FFF2-40B4-BE49-F238E27FC236}">
                      <a16:creationId xmlns:a16="http://schemas.microsoft.com/office/drawing/2014/main" id="{21337469-228A-4830-B2F0-E6AE20991316}"/>
                    </a:ext>
                  </a:extLst>
                </p:cNvPr>
                <p:cNvSpPr>
                  <a:spLocks noChangeArrowheads="1"/>
                </p:cNvSpPr>
                <p:nvPr/>
              </p:nvSpPr>
              <p:spPr bwMode="auto">
                <a:xfrm>
                  <a:off x="7914535" y="1807270"/>
                  <a:ext cx="96996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en-US" altLang="fr-FR" sz="1100">
                      <a:solidFill>
                        <a:srgbClr val="000000"/>
                      </a:solidFill>
                      <a:latin typeface="Calibri" panose="020F0502020204030204"/>
                    </a:rPr>
                    <a:t>Brčko district</a:t>
                  </a:r>
                  <a:endParaRPr lang="en-US" altLang="fr-FR" sz="1100" dirty="0">
                    <a:solidFill>
                      <a:srgbClr val="000000"/>
                    </a:solidFill>
                    <a:latin typeface="Calibri" panose="020F0502020204030204"/>
                  </a:endParaRPr>
                </a:p>
              </p:txBody>
            </p:sp>
            <p:sp>
              <p:nvSpPr>
                <p:cNvPr id="35" name="Etiquette - ">
                  <a:extLst>
                    <a:ext uri="{FF2B5EF4-FFF2-40B4-BE49-F238E27FC236}">
                      <a16:creationId xmlns:a16="http://schemas.microsoft.com/office/drawing/2014/main" id="{5651797A-F9B4-4CBD-9E1B-74C4045DF991}"/>
                    </a:ext>
                  </a:extLst>
                </p:cNvPr>
                <p:cNvSpPr>
                  <a:spLocks noChangeShapeType="1"/>
                </p:cNvSpPr>
                <p:nvPr/>
              </p:nvSpPr>
              <p:spPr bwMode="auto">
                <a:xfrm flipH="1">
                  <a:off x="7671498" y="2060848"/>
                  <a:ext cx="224702" cy="228207"/>
                </a:xfrm>
                <a:prstGeom prst="line">
                  <a:avLst/>
                </a:prstGeom>
                <a:noFill/>
                <a:ln w="6350">
                  <a:solidFill>
                    <a:schemeClr val="tx1"/>
                  </a:solidFill>
                  <a:round/>
                  <a:headEnd type="none" w="lg" len="lg"/>
                  <a:tailEnd type="none" w="lg" len="lg"/>
                </a:ln>
                <a:extLst>
                  <a:ext uri="{909E8E84-426E-40DD-AFC4-6F175D3DCCD1}">
                    <a14:hiddenFill xmlns:a14="http://schemas.microsoft.com/office/drawing/2010/main">
                      <a:noFill/>
                    </a14:hiddenFill>
                  </a:ext>
                </a:extLst>
              </p:spPr>
              <p:txBody>
                <a:bodyPr wrap="none" tIns="91440" bIns="91440" anchor="ctr"/>
                <a:lstStyle/>
                <a:p>
                  <a:pPr algn="ctr"/>
                  <a:endParaRPr lang="en-US" sz="1100" dirty="0">
                    <a:solidFill>
                      <a:prstClr val="black"/>
                    </a:solidFill>
                  </a:endParaRPr>
                </a:p>
              </p:txBody>
            </p:sp>
          </p:grpSp>
          <p:grpSp>
            <p:nvGrpSpPr>
              <p:cNvPr id="7" name="GradientColorLegend">
                <a:extLst>
                  <a:ext uri="{FF2B5EF4-FFF2-40B4-BE49-F238E27FC236}">
                    <a16:creationId xmlns:a16="http://schemas.microsoft.com/office/drawing/2014/main" id="{CE7E5AEE-C76B-4581-92B6-6015AD8F91DD}"/>
                  </a:ext>
                </a:extLst>
              </p:cNvPr>
              <p:cNvGrpSpPr/>
              <p:nvPr/>
            </p:nvGrpSpPr>
            <p:grpSpPr>
              <a:xfrm>
                <a:off x="3739180" y="3222593"/>
                <a:ext cx="120073" cy="1731125"/>
                <a:chOff x="1066170" y="2398335"/>
                <a:chExt cx="120073" cy="1731125"/>
              </a:xfrm>
            </p:grpSpPr>
            <p:sp>
              <p:nvSpPr>
                <p:cNvPr id="29" name="Etiquette - GradientColorLegend - DARK - Shape" hidden="1">
                  <a:extLst>
                    <a:ext uri="{FF2B5EF4-FFF2-40B4-BE49-F238E27FC236}">
                      <a16:creationId xmlns:a16="http://schemas.microsoft.com/office/drawing/2014/main" id="{71EDF5A8-D6DE-42D6-8663-080F8EFAD88B}"/>
                    </a:ext>
                  </a:extLst>
                </p:cNvPr>
                <p:cNvSpPr/>
                <p:nvPr/>
              </p:nvSpPr>
              <p:spPr>
                <a:xfrm>
                  <a:off x="1066170" y="2575168"/>
                  <a:ext cx="120073" cy="1382400"/>
                </a:xfrm>
                <a:prstGeom prst="rect">
                  <a:avLst/>
                </a:prstGeom>
                <a:gradFill flip="none" rotWithShape="1">
                  <a:gsLst>
                    <a:gs pos="0">
                      <a:srgbClr val="D9D9D9"/>
                    </a:gs>
                    <a:gs pos="100000">
                      <a:srgbClr val="D9D9D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prstClr val="white"/>
                    </a:solidFill>
                  </a:endParaRPr>
                </a:p>
              </p:txBody>
            </p:sp>
            <p:sp>
              <p:nvSpPr>
                <p:cNvPr id="30" name="Etiquette - GradientColorLegend - DARK - MaxValue" hidden="1">
                  <a:extLst>
                    <a:ext uri="{FF2B5EF4-FFF2-40B4-BE49-F238E27FC236}">
                      <a16:creationId xmlns:a16="http://schemas.microsoft.com/office/drawing/2014/main" id="{92A4F48E-48E4-4639-B30D-BF2D5D2E3030}"/>
                    </a:ext>
                  </a:extLst>
                </p:cNvPr>
                <p:cNvSpPr txBox="1"/>
                <p:nvPr/>
              </p:nvSpPr>
              <p:spPr>
                <a:xfrm>
                  <a:off x="1090139" y="2398335"/>
                  <a:ext cx="72135" cy="169277"/>
                </a:xfrm>
                <a:prstGeom prst="rect">
                  <a:avLst/>
                </a:prstGeom>
                <a:noFill/>
              </p:spPr>
              <p:txBody>
                <a:bodyPr wrap="none" lIns="0" tIns="0" rIns="0" bIns="0" rtlCol="0" anchor="b">
                  <a:spAutoFit/>
                </a:bodyPr>
                <a:lstStyle/>
                <a:p>
                  <a:pPr algn="ctr"/>
                  <a:r>
                    <a:rPr lang="en-US" sz="1100">
                      <a:solidFill>
                        <a:prstClr val="black"/>
                      </a:solidFill>
                    </a:rPr>
                    <a:t>1</a:t>
                  </a:r>
                  <a:endParaRPr lang="en-US" sz="1100" dirty="0">
                    <a:solidFill>
                      <a:prstClr val="black"/>
                    </a:solidFill>
                  </a:endParaRPr>
                </a:p>
              </p:txBody>
            </p:sp>
            <p:sp>
              <p:nvSpPr>
                <p:cNvPr id="31" name="Etiquette - GradientColorLegend - DARK - MinValue" hidden="1">
                  <a:extLst>
                    <a:ext uri="{FF2B5EF4-FFF2-40B4-BE49-F238E27FC236}">
                      <a16:creationId xmlns:a16="http://schemas.microsoft.com/office/drawing/2014/main" id="{D9FB6E0D-B66E-46B7-9566-987B37DB2A50}"/>
                    </a:ext>
                  </a:extLst>
                </p:cNvPr>
                <p:cNvSpPr txBox="1"/>
                <p:nvPr/>
              </p:nvSpPr>
              <p:spPr>
                <a:xfrm>
                  <a:off x="1090137" y="3960183"/>
                  <a:ext cx="72136" cy="169277"/>
                </a:xfrm>
                <a:prstGeom prst="rect">
                  <a:avLst/>
                </a:prstGeom>
                <a:noFill/>
              </p:spPr>
              <p:txBody>
                <a:bodyPr wrap="none" lIns="0" tIns="0" rIns="0" bIns="0" rtlCol="0">
                  <a:spAutoFit/>
                </a:bodyPr>
                <a:lstStyle/>
                <a:p>
                  <a:pPr algn="ctr"/>
                  <a:r>
                    <a:rPr lang="en-US" sz="1100">
                      <a:solidFill>
                        <a:prstClr val="black"/>
                      </a:solidFill>
                    </a:rPr>
                    <a:t>1</a:t>
                  </a:r>
                  <a:endParaRPr lang="en-US" sz="1100" dirty="0">
                    <a:solidFill>
                      <a:prstClr val="black"/>
                    </a:solidFill>
                  </a:endParaRPr>
                </a:p>
              </p:txBody>
            </p:sp>
          </p:grpSp>
          <p:grpSp>
            <p:nvGrpSpPr>
              <p:cNvPr id="8" name="RangeColorLegend">
                <a:extLst>
                  <a:ext uri="{FF2B5EF4-FFF2-40B4-BE49-F238E27FC236}">
                    <a16:creationId xmlns:a16="http://schemas.microsoft.com/office/drawing/2014/main" id="{5B46E9EC-44C8-42D6-980E-3B1099866B3C}"/>
                  </a:ext>
                </a:extLst>
              </p:cNvPr>
              <p:cNvGrpSpPr/>
              <p:nvPr/>
            </p:nvGrpSpPr>
            <p:grpSpPr>
              <a:xfrm>
                <a:off x="3234069" y="3691920"/>
                <a:ext cx="1270800" cy="1538880"/>
                <a:chOff x="9228362" y="4919762"/>
                <a:chExt cx="1270800" cy="1538880"/>
              </a:xfrm>
            </p:grpSpPr>
            <p:sp>
              <p:nvSpPr>
                <p:cNvPr id="9" name="Etiquette - RangeColorLegend - DARK - Color - 2" hidden="1">
                  <a:extLst>
                    <a:ext uri="{FF2B5EF4-FFF2-40B4-BE49-F238E27FC236}">
                      <a16:creationId xmlns:a16="http://schemas.microsoft.com/office/drawing/2014/main" id="{C6F7872D-EE60-4C7E-82E1-2D6F0F45B38B}"/>
                    </a:ext>
                  </a:extLst>
                </p:cNvPr>
                <p:cNvSpPr/>
                <p:nvPr/>
              </p:nvSpPr>
              <p:spPr>
                <a:xfrm>
                  <a:off x="9228362" y="5073650"/>
                  <a:ext cx="154800" cy="153888"/>
                </a:xfrm>
                <a:prstGeom prst="rect">
                  <a:avLst/>
                </a:prstGeom>
                <a:solidFill>
                  <a:srgbClr val="9B2D1F"/>
                </a:solidFill>
                <a:ln>
                  <a:solidFill>
                    <a:schemeClr val="tx1"/>
                  </a:solidFill>
                </a:ln>
              </p:spPr>
              <p:txBody>
                <a:bodyPr wrap="square" lIns="0" tIns="0" rIns="0" bIns="0" anchor="ctr">
                  <a:noAutofit/>
                </a:bodyPr>
                <a:lstStyle/>
                <a:p>
                  <a:pPr algn="ctr"/>
                  <a:endParaRPr lang="en-US" sz="1100" dirty="0">
                    <a:solidFill>
                      <a:prstClr val="black"/>
                    </a:solidFill>
                  </a:endParaRPr>
                </a:p>
              </p:txBody>
            </p:sp>
            <p:sp>
              <p:nvSpPr>
                <p:cNvPr id="10" name="Etiquette - RangeColorLegend - DARK - Color - 1" hidden="1">
                  <a:extLst>
                    <a:ext uri="{FF2B5EF4-FFF2-40B4-BE49-F238E27FC236}">
                      <a16:creationId xmlns:a16="http://schemas.microsoft.com/office/drawing/2014/main" id="{AFE73948-1849-4EB1-AED9-9D9032C82C04}"/>
                    </a:ext>
                  </a:extLst>
                </p:cNvPr>
                <p:cNvSpPr/>
                <p:nvPr/>
              </p:nvSpPr>
              <p:spPr>
                <a:xfrm>
                  <a:off x="9228362" y="4919762"/>
                  <a:ext cx="154800" cy="153888"/>
                </a:xfrm>
                <a:prstGeom prst="rect">
                  <a:avLst/>
                </a:prstGeom>
                <a:solidFill>
                  <a:srgbClr val="D34817"/>
                </a:solidFill>
                <a:ln>
                  <a:solidFill>
                    <a:schemeClr val="tx1"/>
                  </a:solidFill>
                </a:ln>
              </p:spPr>
              <p:txBody>
                <a:bodyPr wrap="square" lIns="0" tIns="0" rIns="0" bIns="0" anchor="ctr">
                  <a:noAutofit/>
                </a:bodyPr>
                <a:lstStyle/>
                <a:p>
                  <a:pPr algn="ctr"/>
                  <a:endParaRPr lang="en-US" sz="1100" dirty="0">
                    <a:solidFill>
                      <a:prstClr val="black"/>
                    </a:solidFill>
                  </a:endParaRPr>
                </a:p>
              </p:txBody>
            </p:sp>
            <p:sp>
              <p:nvSpPr>
                <p:cNvPr id="11" name="Etiquette - RangeColorLegend - DARK - Number - 2" hidden="1">
                  <a:extLst>
                    <a:ext uri="{FF2B5EF4-FFF2-40B4-BE49-F238E27FC236}">
                      <a16:creationId xmlns:a16="http://schemas.microsoft.com/office/drawing/2014/main" id="{F3AD455A-32EF-476B-ABF8-831B342D0C49}"/>
                    </a:ext>
                  </a:extLst>
                </p:cNvPr>
                <p:cNvSpPr/>
                <p:nvPr/>
              </p:nvSpPr>
              <p:spPr>
                <a:xfrm>
                  <a:off x="9383162" y="5073650"/>
                  <a:ext cx="1116000" cy="153888"/>
                </a:xfrm>
                <a:prstGeom prst="rect">
                  <a:avLst/>
                </a:prstGeom>
                <a:ln>
                  <a:noFill/>
                </a:ln>
              </p:spPr>
              <p:txBody>
                <a:bodyPr wrap="none" lIns="72000" tIns="0" rIns="0" bIns="0" anchor="ctr">
                  <a:noAutofit/>
                </a:bodyPr>
                <a:lstStyle/>
                <a:p>
                  <a:r>
                    <a:rPr lang="en-US" sz="1100">
                      <a:solidFill>
                        <a:prstClr val="black"/>
                      </a:solidFill>
                    </a:rPr>
                    <a:t>&lt; 1</a:t>
                  </a:r>
                  <a:endParaRPr lang="en-US" sz="1100" dirty="0">
                    <a:solidFill>
                      <a:prstClr val="black"/>
                    </a:solidFill>
                  </a:endParaRPr>
                </a:p>
              </p:txBody>
            </p:sp>
            <p:sp>
              <p:nvSpPr>
                <p:cNvPr id="12" name="Etiquette - RangeColorLegend - DARK - Number - 1" hidden="1">
                  <a:extLst>
                    <a:ext uri="{FF2B5EF4-FFF2-40B4-BE49-F238E27FC236}">
                      <a16:creationId xmlns:a16="http://schemas.microsoft.com/office/drawing/2014/main" id="{B23CC227-DB3B-4268-A3FB-423ED50A1560}"/>
                    </a:ext>
                  </a:extLst>
                </p:cNvPr>
                <p:cNvSpPr/>
                <p:nvPr/>
              </p:nvSpPr>
              <p:spPr>
                <a:xfrm>
                  <a:off x="9383162" y="4919762"/>
                  <a:ext cx="1116000" cy="153888"/>
                </a:xfrm>
                <a:prstGeom prst="rect">
                  <a:avLst/>
                </a:prstGeom>
                <a:ln>
                  <a:noFill/>
                </a:ln>
              </p:spPr>
              <p:txBody>
                <a:bodyPr wrap="none" lIns="72000" tIns="0" rIns="0" bIns="0" anchor="ctr">
                  <a:noAutofit/>
                </a:bodyPr>
                <a:lstStyle/>
                <a:p>
                  <a:r>
                    <a:rPr lang="en-US" sz="1100">
                      <a:solidFill>
                        <a:prstClr val="black"/>
                      </a:solidFill>
                    </a:rPr>
                    <a:t>1+</a:t>
                  </a:r>
                  <a:endParaRPr lang="en-US" sz="1100" dirty="0">
                    <a:solidFill>
                      <a:prstClr val="black"/>
                    </a:solidFill>
                  </a:endParaRPr>
                </a:p>
              </p:txBody>
            </p:sp>
            <p:sp>
              <p:nvSpPr>
                <p:cNvPr id="13" name="Etiquette - RangeColorLegend - DARK - Color - 4" hidden="1">
                  <a:extLst>
                    <a:ext uri="{FF2B5EF4-FFF2-40B4-BE49-F238E27FC236}">
                      <a16:creationId xmlns:a16="http://schemas.microsoft.com/office/drawing/2014/main" id="{9C5FD3D5-BA9F-4CCD-AC48-F4350A61EDE1}"/>
                    </a:ext>
                  </a:extLst>
                </p:cNvPr>
                <p:cNvSpPr/>
                <p:nvPr/>
              </p:nvSpPr>
              <p:spPr>
                <a:xfrm>
                  <a:off x="9228362" y="5381426"/>
                  <a:ext cx="154800" cy="153888"/>
                </a:xfrm>
                <a:prstGeom prst="rect">
                  <a:avLst/>
                </a:prstGeom>
                <a:solidFill>
                  <a:srgbClr val="FFC000"/>
                </a:solidFill>
                <a:ln>
                  <a:solidFill>
                    <a:schemeClr val="tx1"/>
                  </a:solidFill>
                </a:ln>
              </p:spPr>
              <p:txBody>
                <a:bodyPr wrap="square" lIns="0" tIns="0" rIns="0" bIns="0" anchor="ctr">
                  <a:noAutofit/>
                </a:bodyPr>
                <a:lstStyle/>
                <a:p>
                  <a:pPr algn="ctr"/>
                  <a:endParaRPr lang="en-US" sz="1100" dirty="0">
                    <a:solidFill>
                      <a:prstClr val="black"/>
                    </a:solidFill>
                  </a:endParaRPr>
                </a:p>
              </p:txBody>
            </p:sp>
            <p:sp>
              <p:nvSpPr>
                <p:cNvPr id="14" name="Etiquette - RangeColorLegend - DARK - Color - 3" hidden="1">
                  <a:extLst>
                    <a:ext uri="{FF2B5EF4-FFF2-40B4-BE49-F238E27FC236}">
                      <a16:creationId xmlns:a16="http://schemas.microsoft.com/office/drawing/2014/main" id="{7B4B743E-E246-4985-9DE9-6854D8B86776}"/>
                    </a:ext>
                  </a:extLst>
                </p:cNvPr>
                <p:cNvSpPr/>
                <p:nvPr/>
              </p:nvSpPr>
              <p:spPr>
                <a:xfrm>
                  <a:off x="9228362" y="5227538"/>
                  <a:ext cx="154800" cy="153888"/>
                </a:xfrm>
                <a:prstGeom prst="rect">
                  <a:avLst/>
                </a:prstGeom>
                <a:solidFill>
                  <a:srgbClr val="FFFF00"/>
                </a:solidFill>
                <a:ln>
                  <a:solidFill>
                    <a:schemeClr val="tx1"/>
                  </a:solidFill>
                </a:ln>
              </p:spPr>
              <p:txBody>
                <a:bodyPr wrap="square" lIns="0" tIns="0" rIns="0" bIns="0" anchor="ctr">
                  <a:noAutofit/>
                </a:bodyPr>
                <a:lstStyle/>
                <a:p>
                  <a:pPr algn="ctr"/>
                  <a:endParaRPr lang="en-US" sz="1100" dirty="0">
                    <a:solidFill>
                      <a:prstClr val="black"/>
                    </a:solidFill>
                  </a:endParaRPr>
                </a:p>
              </p:txBody>
            </p:sp>
            <p:sp>
              <p:nvSpPr>
                <p:cNvPr id="15" name="Etiquette - RangeColorLegend - DARK - Number - 4" hidden="1">
                  <a:extLst>
                    <a:ext uri="{FF2B5EF4-FFF2-40B4-BE49-F238E27FC236}">
                      <a16:creationId xmlns:a16="http://schemas.microsoft.com/office/drawing/2014/main" id="{F72AF302-B056-415E-89DA-56191A6F9F2A}"/>
                    </a:ext>
                  </a:extLst>
                </p:cNvPr>
                <p:cNvSpPr/>
                <p:nvPr/>
              </p:nvSpPr>
              <p:spPr>
                <a:xfrm>
                  <a:off x="9383162" y="5381426"/>
                  <a:ext cx="1116000" cy="153888"/>
                </a:xfrm>
                <a:prstGeom prst="rect">
                  <a:avLst/>
                </a:prstGeom>
                <a:ln>
                  <a:noFill/>
                </a:ln>
              </p:spPr>
              <p:txBody>
                <a:bodyPr wrap="none" lIns="72000" tIns="0" rIns="0" bIns="0" anchor="ctr">
                  <a:noAutofit/>
                </a:bodyPr>
                <a:lstStyle/>
                <a:p>
                  <a:r>
                    <a:rPr lang="en-US" sz="1100">
                      <a:solidFill>
                        <a:prstClr val="black"/>
                      </a:solidFill>
                    </a:rPr>
                    <a:t>[300 to 400[</a:t>
                  </a:r>
                  <a:endParaRPr lang="en-US" sz="1100" dirty="0">
                    <a:solidFill>
                      <a:prstClr val="black"/>
                    </a:solidFill>
                  </a:endParaRPr>
                </a:p>
              </p:txBody>
            </p:sp>
            <p:sp>
              <p:nvSpPr>
                <p:cNvPr id="16" name="Etiquette - RangeColorLegend - DARK - Number - 3" hidden="1">
                  <a:extLst>
                    <a:ext uri="{FF2B5EF4-FFF2-40B4-BE49-F238E27FC236}">
                      <a16:creationId xmlns:a16="http://schemas.microsoft.com/office/drawing/2014/main" id="{B4FD687E-7F54-496C-8818-B5116FED22B3}"/>
                    </a:ext>
                  </a:extLst>
                </p:cNvPr>
                <p:cNvSpPr/>
                <p:nvPr/>
              </p:nvSpPr>
              <p:spPr>
                <a:xfrm>
                  <a:off x="9383162" y="5227538"/>
                  <a:ext cx="1116000" cy="153888"/>
                </a:xfrm>
                <a:prstGeom prst="rect">
                  <a:avLst/>
                </a:prstGeom>
                <a:ln>
                  <a:noFill/>
                </a:ln>
              </p:spPr>
              <p:txBody>
                <a:bodyPr wrap="none" lIns="72000" tIns="0" rIns="0" bIns="0" anchor="ctr">
                  <a:noAutofit/>
                </a:bodyPr>
                <a:lstStyle/>
                <a:p>
                  <a:r>
                    <a:rPr lang="en-US" sz="1100">
                      <a:solidFill>
                        <a:prstClr val="black"/>
                      </a:solidFill>
                    </a:rPr>
                    <a:t>[200 to 300[</a:t>
                  </a:r>
                  <a:endParaRPr lang="en-US" sz="1100" dirty="0">
                    <a:solidFill>
                      <a:prstClr val="black"/>
                    </a:solidFill>
                  </a:endParaRPr>
                </a:p>
              </p:txBody>
            </p:sp>
            <p:sp>
              <p:nvSpPr>
                <p:cNvPr id="17" name="Etiquette - RangeColorLegend - DARK - Color - 5" hidden="1">
                  <a:extLst>
                    <a:ext uri="{FF2B5EF4-FFF2-40B4-BE49-F238E27FC236}">
                      <a16:creationId xmlns:a16="http://schemas.microsoft.com/office/drawing/2014/main" id="{33AA7F1F-5FF8-49DD-AC20-0EEE95D940F2}"/>
                    </a:ext>
                  </a:extLst>
                </p:cNvPr>
                <p:cNvSpPr/>
                <p:nvPr/>
              </p:nvSpPr>
              <p:spPr>
                <a:xfrm>
                  <a:off x="9228362" y="5535314"/>
                  <a:ext cx="154800" cy="153888"/>
                </a:xfrm>
                <a:prstGeom prst="rect">
                  <a:avLst/>
                </a:prstGeom>
                <a:solidFill>
                  <a:srgbClr val="FF0000"/>
                </a:solidFill>
                <a:ln>
                  <a:solidFill>
                    <a:schemeClr val="tx1"/>
                  </a:solidFill>
                </a:ln>
              </p:spPr>
              <p:txBody>
                <a:bodyPr wrap="square" lIns="0" tIns="0" rIns="0" bIns="0" anchor="ctr">
                  <a:noAutofit/>
                </a:bodyPr>
                <a:lstStyle/>
                <a:p>
                  <a:pPr algn="ctr"/>
                  <a:endParaRPr lang="en-US" sz="1100" dirty="0">
                    <a:solidFill>
                      <a:prstClr val="black"/>
                    </a:solidFill>
                  </a:endParaRPr>
                </a:p>
              </p:txBody>
            </p:sp>
            <p:sp>
              <p:nvSpPr>
                <p:cNvPr id="18" name="Etiquette - RangeColorLegend - DARK - Number - 5" hidden="1">
                  <a:extLst>
                    <a:ext uri="{FF2B5EF4-FFF2-40B4-BE49-F238E27FC236}">
                      <a16:creationId xmlns:a16="http://schemas.microsoft.com/office/drawing/2014/main" id="{68285636-3D99-481F-AE9D-3929FAB8EEE7}"/>
                    </a:ext>
                  </a:extLst>
                </p:cNvPr>
                <p:cNvSpPr/>
                <p:nvPr/>
              </p:nvSpPr>
              <p:spPr>
                <a:xfrm>
                  <a:off x="9383162" y="5535314"/>
                  <a:ext cx="1116000" cy="153888"/>
                </a:xfrm>
                <a:prstGeom prst="rect">
                  <a:avLst/>
                </a:prstGeom>
                <a:ln>
                  <a:noFill/>
                </a:ln>
              </p:spPr>
              <p:txBody>
                <a:bodyPr wrap="none" lIns="72000" tIns="0" rIns="0" bIns="0" anchor="ctr">
                  <a:noAutofit/>
                </a:bodyPr>
                <a:lstStyle/>
                <a:p>
                  <a:r>
                    <a:rPr lang="en-US" sz="1100">
                      <a:solidFill>
                        <a:prstClr val="black"/>
                      </a:solidFill>
                    </a:rPr>
                    <a:t>400+</a:t>
                  </a:r>
                  <a:endParaRPr lang="en-US" sz="1100" dirty="0">
                    <a:solidFill>
                      <a:prstClr val="black"/>
                    </a:solidFill>
                  </a:endParaRPr>
                </a:p>
              </p:txBody>
            </p:sp>
            <p:sp>
              <p:nvSpPr>
                <p:cNvPr id="19" name="Etiquette - RangeColorLegend - DARK - Color - 6" hidden="1">
                  <a:extLst>
                    <a:ext uri="{FF2B5EF4-FFF2-40B4-BE49-F238E27FC236}">
                      <a16:creationId xmlns:a16="http://schemas.microsoft.com/office/drawing/2014/main" id="{56C6AFCF-548D-4251-BB54-9A81CC91909B}"/>
                    </a:ext>
                  </a:extLst>
                </p:cNvPr>
                <p:cNvSpPr/>
                <p:nvPr/>
              </p:nvSpPr>
              <p:spPr>
                <a:xfrm>
                  <a:off x="9228362" y="5689202"/>
                  <a:ext cx="154800" cy="153888"/>
                </a:xfrm>
                <a:prstGeom prst="rect">
                  <a:avLst/>
                </a:prstGeom>
                <a:solidFill>
                  <a:srgbClr val="FF0000"/>
                </a:solidFill>
                <a:ln>
                  <a:solidFill>
                    <a:schemeClr val="tx1"/>
                  </a:solidFill>
                </a:ln>
              </p:spPr>
              <p:txBody>
                <a:bodyPr wrap="square" lIns="0" tIns="0" rIns="0" bIns="0" anchor="ctr">
                  <a:noAutofit/>
                </a:bodyPr>
                <a:lstStyle/>
                <a:p>
                  <a:pPr algn="ctr"/>
                  <a:endParaRPr lang="en-US" sz="1100" dirty="0">
                    <a:solidFill>
                      <a:prstClr val="black"/>
                    </a:solidFill>
                  </a:endParaRPr>
                </a:p>
              </p:txBody>
            </p:sp>
            <p:sp>
              <p:nvSpPr>
                <p:cNvPr id="20" name="Etiquette - RangeColorLegend - DARK - Number - 6" hidden="1">
                  <a:extLst>
                    <a:ext uri="{FF2B5EF4-FFF2-40B4-BE49-F238E27FC236}">
                      <a16:creationId xmlns:a16="http://schemas.microsoft.com/office/drawing/2014/main" id="{3698E048-76F9-46E1-8CEC-2F52423398B3}"/>
                    </a:ext>
                  </a:extLst>
                </p:cNvPr>
                <p:cNvSpPr/>
                <p:nvPr/>
              </p:nvSpPr>
              <p:spPr>
                <a:xfrm>
                  <a:off x="9383162" y="5689202"/>
                  <a:ext cx="1116000" cy="153888"/>
                </a:xfrm>
                <a:prstGeom prst="rect">
                  <a:avLst/>
                </a:prstGeom>
                <a:ln>
                  <a:noFill/>
                </a:ln>
              </p:spPr>
              <p:txBody>
                <a:bodyPr wrap="none" lIns="72000" tIns="0" rIns="0" bIns="0" anchor="ctr">
                  <a:noAutofit/>
                </a:bodyPr>
                <a:lstStyle/>
                <a:p>
                  <a:r>
                    <a:rPr lang="en-US" sz="1100">
                      <a:solidFill>
                        <a:prstClr val="black"/>
                      </a:solidFill>
                    </a:rPr>
                    <a:t>400+</a:t>
                  </a:r>
                  <a:endParaRPr lang="en-US" sz="1100" dirty="0">
                    <a:solidFill>
                      <a:prstClr val="black"/>
                    </a:solidFill>
                  </a:endParaRPr>
                </a:p>
              </p:txBody>
            </p:sp>
            <p:sp>
              <p:nvSpPr>
                <p:cNvPr id="21" name="Etiquette - RangeColorLegend - DARK - Color - 7" hidden="1">
                  <a:extLst>
                    <a:ext uri="{FF2B5EF4-FFF2-40B4-BE49-F238E27FC236}">
                      <a16:creationId xmlns:a16="http://schemas.microsoft.com/office/drawing/2014/main" id="{B6CB1970-64FB-47B4-8301-4DF15251519C}"/>
                    </a:ext>
                  </a:extLst>
                </p:cNvPr>
                <p:cNvSpPr/>
                <p:nvPr/>
              </p:nvSpPr>
              <p:spPr>
                <a:xfrm>
                  <a:off x="9228362" y="5843090"/>
                  <a:ext cx="154800" cy="153888"/>
                </a:xfrm>
                <a:prstGeom prst="rect">
                  <a:avLst/>
                </a:prstGeom>
                <a:solidFill>
                  <a:srgbClr val="FF0000"/>
                </a:solidFill>
                <a:ln>
                  <a:solidFill>
                    <a:schemeClr val="tx1"/>
                  </a:solidFill>
                </a:ln>
              </p:spPr>
              <p:txBody>
                <a:bodyPr wrap="square" lIns="0" tIns="0" rIns="0" bIns="0" anchor="ctr">
                  <a:noAutofit/>
                </a:bodyPr>
                <a:lstStyle/>
                <a:p>
                  <a:pPr algn="ctr"/>
                  <a:endParaRPr lang="en-US" sz="1100" dirty="0">
                    <a:solidFill>
                      <a:prstClr val="black"/>
                    </a:solidFill>
                  </a:endParaRPr>
                </a:p>
              </p:txBody>
            </p:sp>
            <p:sp>
              <p:nvSpPr>
                <p:cNvPr id="22" name="Etiquette - RangeColorLegend - DARK - Number - 7" hidden="1">
                  <a:extLst>
                    <a:ext uri="{FF2B5EF4-FFF2-40B4-BE49-F238E27FC236}">
                      <a16:creationId xmlns:a16="http://schemas.microsoft.com/office/drawing/2014/main" id="{B7DCAB8E-B1B7-474F-A905-4F0F190E2B63}"/>
                    </a:ext>
                  </a:extLst>
                </p:cNvPr>
                <p:cNvSpPr/>
                <p:nvPr/>
              </p:nvSpPr>
              <p:spPr>
                <a:xfrm>
                  <a:off x="9383162" y="5843090"/>
                  <a:ext cx="1116000" cy="153888"/>
                </a:xfrm>
                <a:prstGeom prst="rect">
                  <a:avLst/>
                </a:prstGeom>
                <a:ln>
                  <a:noFill/>
                </a:ln>
              </p:spPr>
              <p:txBody>
                <a:bodyPr wrap="none" lIns="72000" tIns="0" rIns="0" bIns="0" anchor="ctr">
                  <a:noAutofit/>
                </a:bodyPr>
                <a:lstStyle/>
                <a:p>
                  <a:r>
                    <a:rPr lang="en-US" sz="1100">
                      <a:solidFill>
                        <a:prstClr val="black"/>
                      </a:solidFill>
                    </a:rPr>
                    <a:t>400+</a:t>
                  </a:r>
                  <a:endParaRPr lang="en-US" sz="1100" dirty="0">
                    <a:solidFill>
                      <a:prstClr val="black"/>
                    </a:solidFill>
                  </a:endParaRPr>
                </a:p>
              </p:txBody>
            </p:sp>
            <p:sp>
              <p:nvSpPr>
                <p:cNvPr id="23" name="Etiquette - RangeColorLegend - DARK - Color - 8" hidden="1">
                  <a:extLst>
                    <a:ext uri="{FF2B5EF4-FFF2-40B4-BE49-F238E27FC236}">
                      <a16:creationId xmlns:a16="http://schemas.microsoft.com/office/drawing/2014/main" id="{C6B01678-7EEE-45D8-A946-C877615F30AD}"/>
                    </a:ext>
                  </a:extLst>
                </p:cNvPr>
                <p:cNvSpPr/>
                <p:nvPr/>
              </p:nvSpPr>
              <p:spPr>
                <a:xfrm>
                  <a:off x="9228362" y="5996978"/>
                  <a:ext cx="154800" cy="153888"/>
                </a:xfrm>
                <a:prstGeom prst="rect">
                  <a:avLst/>
                </a:prstGeom>
                <a:solidFill>
                  <a:srgbClr val="FF0000"/>
                </a:solidFill>
                <a:ln>
                  <a:solidFill>
                    <a:schemeClr val="tx1"/>
                  </a:solidFill>
                </a:ln>
              </p:spPr>
              <p:txBody>
                <a:bodyPr wrap="square" lIns="0" tIns="0" rIns="0" bIns="0" anchor="ctr">
                  <a:noAutofit/>
                </a:bodyPr>
                <a:lstStyle/>
                <a:p>
                  <a:pPr algn="ctr"/>
                  <a:endParaRPr lang="en-US" sz="1100" dirty="0">
                    <a:solidFill>
                      <a:prstClr val="black"/>
                    </a:solidFill>
                  </a:endParaRPr>
                </a:p>
              </p:txBody>
            </p:sp>
            <p:sp>
              <p:nvSpPr>
                <p:cNvPr id="24" name="Etiquette - RangeColorLegend - DARK - Number - 8" hidden="1">
                  <a:extLst>
                    <a:ext uri="{FF2B5EF4-FFF2-40B4-BE49-F238E27FC236}">
                      <a16:creationId xmlns:a16="http://schemas.microsoft.com/office/drawing/2014/main" id="{5FFDACE6-3FDA-4B0B-805C-83B3DAFFAC5E}"/>
                    </a:ext>
                  </a:extLst>
                </p:cNvPr>
                <p:cNvSpPr/>
                <p:nvPr/>
              </p:nvSpPr>
              <p:spPr>
                <a:xfrm>
                  <a:off x="9383162" y="5996978"/>
                  <a:ext cx="1116000" cy="153888"/>
                </a:xfrm>
                <a:prstGeom prst="rect">
                  <a:avLst/>
                </a:prstGeom>
                <a:ln>
                  <a:noFill/>
                </a:ln>
              </p:spPr>
              <p:txBody>
                <a:bodyPr wrap="none" lIns="72000" tIns="0" rIns="0" bIns="0" anchor="ctr">
                  <a:noAutofit/>
                </a:bodyPr>
                <a:lstStyle/>
                <a:p>
                  <a:r>
                    <a:rPr lang="en-US" sz="1100">
                      <a:solidFill>
                        <a:prstClr val="black"/>
                      </a:solidFill>
                    </a:rPr>
                    <a:t>400+</a:t>
                  </a:r>
                  <a:endParaRPr lang="en-US" sz="1100" dirty="0">
                    <a:solidFill>
                      <a:prstClr val="black"/>
                    </a:solidFill>
                  </a:endParaRPr>
                </a:p>
              </p:txBody>
            </p:sp>
            <p:sp>
              <p:nvSpPr>
                <p:cNvPr id="25" name="Etiquette - RangeColorLegend - DARK - Color - 9" hidden="1">
                  <a:extLst>
                    <a:ext uri="{FF2B5EF4-FFF2-40B4-BE49-F238E27FC236}">
                      <a16:creationId xmlns:a16="http://schemas.microsoft.com/office/drawing/2014/main" id="{C247DAB0-4E40-4804-8A49-C97E42417B14}"/>
                    </a:ext>
                  </a:extLst>
                </p:cNvPr>
                <p:cNvSpPr/>
                <p:nvPr/>
              </p:nvSpPr>
              <p:spPr>
                <a:xfrm>
                  <a:off x="9228362" y="6150866"/>
                  <a:ext cx="154800" cy="153888"/>
                </a:xfrm>
                <a:prstGeom prst="rect">
                  <a:avLst/>
                </a:prstGeom>
                <a:solidFill>
                  <a:srgbClr val="FF0000"/>
                </a:solidFill>
                <a:ln>
                  <a:solidFill>
                    <a:schemeClr val="tx1"/>
                  </a:solidFill>
                </a:ln>
              </p:spPr>
              <p:txBody>
                <a:bodyPr wrap="square" lIns="0" tIns="0" rIns="0" bIns="0" anchor="ctr">
                  <a:noAutofit/>
                </a:bodyPr>
                <a:lstStyle/>
                <a:p>
                  <a:pPr algn="ctr"/>
                  <a:endParaRPr lang="en-US" sz="1100" dirty="0">
                    <a:solidFill>
                      <a:prstClr val="black"/>
                    </a:solidFill>
                  </a:endParaRPr>
                </a:p>
              </p:txBody>
            </p:sp>
            <p:sp>
              <p:nvSpPr>
                <p:cNvPr id="26" name="Etiquette - RangeColorLegend - DARK - Number - 9" hidden="1">
                  <a:extLst>
                    <a:ext uri="{FF2B5EF4-FFF2-40B4-BE49-F238E27FC236}">
                      <a16:creationId xmlns:a16="http://schemas.microsoft.com/office/drawing/2014/main" id="{3DA6010B-6819-45B7-B5CA-C8C60DD64710}"/>
                    </a:ext>
                  </a:extLst>
                </p:cNvPr>
                <p:cNvSpPr/>
                <p:nvPr/>
              </p:nvSpPr>
              <p:spPr>
                <a:xfrm>
                  <a:off x="9383162" y="6150866"/>
                  <a:ext cx="1116000" cy="153888"/>
                </a:xfrm>
                <a:prstGeom prst="rect">
                  <a:avLst/>
                </a:prstGeom>
                <a:ln>
                  <a:noFill/>
                </a:ln>
              </p:spPr>
              <p:txBody>
                <a:bodyPr wrap="none" lIns="72000" tIns="0" rIns="0" bIns="0" anchor="ctr">
                  <a:noAutofit/>
                </a:bodyPr>
                <a:lstStyle/>
                <a:p>
                  <a:r>
                    <a:rPr lang="en-US" sz="1100">
                      <a:solidFill>
                        <a:prstClr val="black"/>
                      </a:solidFill>
                    </a:rPr>
                    <a:t>400+</a:t>
                  </a:r>
                  <a:endParaRPr lang="en-US" sz="1100" dirty="0">
                    <a:solidFill>
                      <a:prstClr val="black"/>
                    </a:solidFill>
                  </a:endParaRPr>
                </a:p>
              </p:txBody>
            </p:sp>
            <p:sp>
              <p:nvSpPr>
                <p:cNvPr id="27" name="Etiquette - RangeColorLegend - DARK - Color - 10" hidden="1">
                  <a:extLst>
                    <a:ext uri="{FF2B5EF4-FFF2-40B4-BE49-F238E27FC236}">
                      <a16:creationId xmlns:a16="http://schemas.microsoft.com/office/drawing/2014/main" id="{6F6B80F9-7C84-49EA-B475-B398A97B2B5B}"/>
                    </a:ext>
                  </a:extLst>
                </p:cNvPr>
                <p:cNvSpPr/>
                <p:nvPr/>
              </p:nvSpPr>
              <p:spPr>
                <a:xfrm>
                  <a:off x="9228362" y="6304754"/>
                  <a:ext cx="154800" cy="153888"/>
                </a:xfrm>
                <a:prstGeom prst="rect">
                  <a:avLst/>
                </a:prstGeom>
                <a:solidFill>
                  <a:srgbClr val="FF0000"/>
                </a:solidFill>
                <a:ln>
                  <a:solidFill>
                    <a:schemeClr val="tx1"/>
                  </a:solidFill>
                </a:ln>
              </p:spPr>
              <p:txBody>
                <a:bodyPr wrap="square" lIns="0" tIns="0" rIns="0" bIns="0" anchor="ctr">
                  <a:noAutofit/>
                </a:bodyPr>
                <a:lstStyle/>
                <a:p>
                  <a:pPr algn="ctr"/>
                  <a:endParaRPr lang="en-US" sz="1100" dirty="0">
                    <a:solidFill>
                      <a:prstClr val="black"/>
                    </a:solidFill>
                  </a:endParaRPr>
                </a:p>
              </p:txBody>
            </p:sp>
            <p:sp>
              <p:nvSpPr>
                <p:cNvPr id="28" name="Etiquette - RangeColorLegend - DARK - Number - 10" hidden="1">
                  <a:extLst>
                    <a:ext uri="{FF2B5EF4-FFF2-40B4-BE49-F238E27FC236}">
                      <a16:creationId xmlns:a16="http://schemas.microsoft.com/office/drawing/2014/main" id="{CC36CE0F-7B88-4473-AC86-135977A5487B}"/>
                    </a:ext>
                  </a:extLst>
                </p:cNvPr>
                <p:cNvSpPr/>
                <p:nvPr/>
              </p:nvSpPr>
              <p:spPr>
                <a:xfrm>
                  <a:off x="9383162" y="6304754"/>
                  <a:ext cx="1116000" cy="153888"/>
                </a:xfrm>
                <a:prstGeom prst="rect">
                  <a:avLst/>
                </a:prstGeom>
                <a:ln>
                  <a:noFill/>
                </a:ln>
              </p:spPr>
              <p:txBody>
                <a:bodyPr wrap="none" lIns="72000" tIns="0" rIns="0" bIns="0" anchor="ctr">
                  <a:noAutofit/>
                </a:bodyPr>
                <a:lstStyle/>
                <a:p>
                  <a:r>
                    <a:rPr lang="en-US" sz="1100">
                      <a:solidFill>
                        <a:prstClr val="black"/>
                      </a:solidFill>
                    </a:rPr>
                    <a:t>400+</a:t>
                  </a:r>
                  <a:endParaRPr lang="en-US" sz="1100" dirty="0">
                    <a:solidFill>
                      <a:prstClr val="black"/>
                    </a:solidFill>
                  </a:endParaRPr>
                </a:p>
              </p:txBody>
            </p:sp>
          </p:grpSp>
        </p:grpSp>
        <p:sp>
          <p:nvSpPr>
            <p:cNvPr id="39" name="POWER_USER_DATA_MAP_TITLE">
              <a:extLst>
                <a:ext uri="{FF2B5EF4-FFF2-40B4-BE49-F238E27FC236}">
                  <a16:creationId xmlns:a16="http://schemas.microsoft.com/office/drawing/2014/main" id="{23260279-010E-4025-934E-5C7D15419EFE}"/>
                </a:ext>
              </a:extLst>
            </p:cNvPr>
            <p:cNvSpPr/>
            <p:nvPr/>
          </p:nvSpPr>
          <p:spPr>
            <a:xfrm>
              <a:off x="3270786" y="1236663"/>
              <a:ext cx="5650429" cy="635000"/>
            </a:xfrm>
            <a:prstGeom prst="rect">
              <a:avLst/>
            </a:prstGeom>
            <a:noFill/>
            <a:ln w="127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Autofit/>
            </a:bodyPr>
            <a:lstStyle/>
            <a:p>
              <a:pPr algn="ctr"/>
              <a:r>
                <a:rPr lang="en-US" sz="1500" b="1">
                  <a:solidFill>
                    <a:srgbClr val="000000"/>
                  </a:solidFill>
                </a:rPr>
                <a:t>Bosnia</a:t>
              </a:r>
            </a:p>
          </p:txBody>
        </p:sp>
        <p:sp>
          <p:nvSpPr>
            <p:cNvPr id="40" name="POWER_USER_DATA_MAP_STORAGE">
              <a:extLst>
                <a:ext uri="{FF2B5EF4-FFF2-40B4-BE49-F238E27FC236}">
                  <a16:creationId xmlns:a16="http://schemas.microsoft.com/office/drawing/2014/main" id="{C02A8E11-D901-4CD2-8EAF-0D4D55E17806}"/>
                </a:ext>
              </a:extLst>
            </p:cNvPr>
            <p:cNvSpPr/>
            <p:nvPr/>
          </p:nvSpPr>
          <p:spPr>
            <a:xfrm>
              <a:off x="3270786" y="1871663"/>
              <a:ext cx="0" cy="0"/>
            </a:xfrm>
            <a:prstGeom prst="rect">
              <a:avLst/>
            </a:prstGeom>
            <a:solidFill>
              <a:schemeClr val="accent1"/>
            </a:solidFill>
            <a:ln w="12700"/>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Autofit/>
            </a:bodyPr>
            <a:lstStyle/>
            <a:p>
              <a:pPr algn="ctr"/>
              <a:endParaRPr lang="en-US"/>
            </a:p>
          </p:txBody>
        </p:sp>
      </p:grpSp>
      <p:grpSp>
        <p:nvGrpSpPr>
          <p:cNvPr id="128" name="POWER_USER_DATA_MAP" descr="{&quot;IsGrandientColor&quot;:false,&quot;GradientColor&quot;:&quot;#D9D9D9&quot;,&quot;IsRangesColor&quot;:true,&quot;RangesSettings&quot;:[{&quot;RangeColorHexa&quot;:&quot;#D34817&quot;,&quot;ComparisonValue&quot;:1.0,&quot;RangeOperator&quot;:1,&quot;RangeComparison&quot;:0},{&quot;RangeColorHexa&quot;:&quot;#9B2D1F&quot;,&quot;ComparisonValue&quot;:1.0,&quot;RangeOperator&quot;:1,&quot;RangeComparison&quot;:0}],&quot;RangeName&quot;:&quot;POWER_USER_EXCEL_MAP_69E7519F_45EC_4983_BE80_5A681DE6A968&quot;,&quot;Version&quot;:&quot;1.6.1023.0&quot;}">
            <a:extLst>
              <a:ext uri="{FF2B5EF4-FFF2-40B4-BE49-F238E27FC236}">
                <a16:creationId xmlns:a16="http://schemas.microsoft.com/office/drawing/2014/main" id="{6D3E4359-8FDD-4234-B11D-B438A0909EEA}"/>
              </a:ext>
            </a:extLst>
          </p:cNvPr>
          <p:cNvGrpSpPr>
            <a:grpSpLocks noChangeAspect="1"/>
          </p:cNvGrpSpPr>
          <p:nvPr/>
        </p:nvGrpSpPr>
        <p:grpSpPr>
          <a:xfrm>
            <a:off x="5174469" y="1580012"/>
            <a:ext cx="3969163" cy="2955341"/>
            <a:chOff x="2642078" y="1432719"/>
            <a:chExt cx="7067872" cy="5262563"/>
          </a:xfrm>
        </p:grpSpPr>
        <p:grpSp>
          <p:nvGrpSpPr>
            <p:cNvPr id="42" name="Croatia">
              <a:extLst>
                <a:ext uri="{FF2B5EF4-FFF2-40B4-BE49-F238E27FC236}">
                  <a16:creationId xmlns:a16="http://schemas.microsoft.com/office/drawing/2014/main" id="{231B3DBE-D65E-4D43-A6DD-415489431CD1}"/>
                </a:ext>
              </a:extLst>
            </p:cNvPr>
            <p:cNvGrpSpPr>
              <a:grpSpLocks noChangeAspect="1"/>
            </p:cNvGrpSpPr>
            <p:nvPr/>
          </p:nvGrpSpPr>
          <p:grpSpPr>
            <a:xfrm>
              <a:off x="2642078" y="1432719"/>
              <a:ext cx="6907844" cy="5262563"/>
              <a:chOff x="2696363" y="1503363"/>
              <a:chExt cx="6907844" cy="5262563"/>
            </a:xfrm>
          </p:grpSpPr>
          <p:grpSp>
            <p:nvGrpSpPr>
              <p:cNvPr id="43" name="Map">
                <a:extLst>
                  <a:ext uri="{FF2B5EF4-FFF2-40B4-BE49-F238E27FC236}">
                    <a16:creationId xmlns:a16="http://schemas.microsoft.com/office/drawing/2014/main" id="{6D3F72EE-9B74-4F3E-BBFD-5ACBFA8FAF69}"/>
                  </a:ext>
                </a:extLst>
              </p:cNvPr>
              <p:cNvGrpSpPr>
                <a:grpSpLocks noChangeAspect="1"/>
              </p:cNvGrpSpPr>
              <p:nvPr/>
            </p:nvGrpSpPr>
            <p:grpSpPr>
              <a:xfrm>
                <a:off x="3408363" y="1503363"/>
                <a:ext cx="5364162" cy="5262563"/>
                <a:chOff x="3408363" y="1503363"/>
                <a:chExt cx="5364162" cy="5262563"/>
              </a:xfrm>
              <a:solidFill>
                <a:schemeClr val="bg1">
                  <a:lumMod val="85000"/>
                </a:schemeClr>
              </a:solidFill>
            </p:grpSpPr>
            <p:sp>
              <p:nvSpPr>
                <p:cNvPr id="105" name="Dubrovacko-Neretvanska" descr="{&quot;Key&quot;:&quot;dubrovacko-neretvanska&quot;,&quot;Name&quot;:&quot;Dubrovacko-Neretvanska&quot;,&quot;Value&quot;:1.0,&quot;Formula&quot;:&quot;&quot;,&quot;Text&quot;:&quot;&quot;,&quot;OfficeApplication&quot;:1,&quot;HasValue&quot;:true}">
                  <a:extLst>
                    <a:ext uri="{FF2B5EF4-FFF2-40B4-BE49-F238E27FC236}">
                      <a16:creationId xmlns:a16="http://schemas.microsoft.com/office/drawing/2014/main" id="{A842E239-9F34-4ED0-9F35-5D32BDED98DB}"/>
                    </a:ext>
                  </a:extLst>
                </p:cNvPr>
                <p:cNvSpPr>
                  <a:spLocks noEditPoints="1"/>
                </p:cNvSpPr>
                <p:nvPr/>
              </p:nvSpPr>
              <p:spPr bwMode="auto">
                <a:xfrm>
                  <a:off x="6251575" y="5849938"/>
                  <a:ext cx="1695450" cy="915988"/>
                </a:xfrm>
                <a:custGeom>
                  <a:avLst/>
                  <a:gdLst>
                    <a:gd name="T0" fmla="*/ 535 w 3941"/>
                    <a:gd name="T1" fmla="*/ 1234 h 2131"/>
                    <a:gd name="T2" fmla="*/ 428 w 3941"/>
                    <a:gd name="T3" fmla="*/ 1229 h 2131"/>
                    <a:gd name="T4" fmla="*/ 395 w 3941"/>
                    <a:gd name="T5" fmla="*/ 1119 h 2131"/>
                    <a:gd name="T6" fmla="*/ 479 w 3941"/>
                    <a:gd name="T7" fmla="*/ 1076 h 2131"/>
                    <a:gd name="T8" fmla="*/ 1586 w 3941"/>
                    <a:gd name="T9" fmla="*/ 1054 h 2131"/>
                    <a:gd name="T10" fmla="*/ 1701 w 3941"/>
                    <a:gd name="T11" fmla="*/ 1080 h 2131"/>
                    <a:gd name="T12" fmla="*/ 2031 w 3941"/>
                    <a:gd name="T13" fmla="*/ 1182 h 2131"/>
                    <a:gd name="T14" fmla="*/ 2321 w 3941"/>
                    <a:gd name="T15" fmla="*/ 1279 h 2131"/>
                    <a:gd name="T16" fmla="*/ 1485 w 3941"/>
                    <a:gd name="T17" fmla="*/ 1086 h 2131"/>
                    <a:gd name="T18" fmla="*/ 1585 w 3941"/>
                    <a:gd name="T19" fmla="*/ 1036 h 2131"/>
                    <a:gd name="T20" fmla="*/ 600 w 3941"/>
                    <a:gd name="T21" fmla="*/ 527 h 2131"/>
                    <a:gd name="T22" fmla="*/ 1125 w 3941"/>
                    <a:gd name="T23" fmla="*/ 622 h 2131"/>
                    <a:gd name="T24" fmla="*/ 1005 w 3941"/>
                    <a:gd name="T25" fmla="*/ 701 h 2131"/>
                    <a:gd name="T26" fmla="*/ 228 w 3941"/>
                    <a:gd name="T27" fmla="*/ 692 h 2131"/>
                    <a:gd name="T28" fmla="*/ 15 w 3941"/>
                    <a:gd name="T29" fmla="*/ 641 h 2131"/>
                    <a:gd name="T30" fmla="*/ 0 w 3941"/>
                    <a:gd name="T31" fmla="*/ 504 h 2131"/>
                    <a:gd name="T32" fmla="*/ 231 w 3941"/>
                    <a:gd name="T33" fmla="*/ 509 h 2131"/>
                    <a:gd name="T34" fmla="*/ 2260 w 3941"/>
                    <a:gd name="T35" fmla="*/ 686 h 2131"/>
                    <a:gd name="T36" fmla="*/ 2474 w 3941"/>
                    <a:gd name="T37" fmla="*/ 713 h 2131"/>
                    <a:gd name="T38" fmla="*/ 2525 w 3941"/>
                    <a:gd name="T39" fmla="*/ 877 h 2131"/>
                    <a:gd name="T40" fmla="*/ 2831 w 3941"/>
                    <a:gd name="T41" fmla="*/ 1160 h 2131"/>
                    <a:gd name="T42" fmla="*/ 3549 w 3941"/>
                    <a:gd name="T43" fmla="*/ 1601 h 2131"/>
                    <a:gd name="T44" fmla="*/ 3780 w 3941"/>
                    <a:gd name="T45" fmla="*/ 1709 h 2131"/>
                    <a:gd name="T46" fmla="*/ 3829 w 3941"/>
                    <a:gd name="T47" fmla="*/ 1955 h 2131"/>
                    <a:gd name="T48" fmla="*/ 3939 w 3941"/>
                    <a:gd name="T49" fmla="*/ 2131 h 2131"/>
                    <a:gd name="T50" fmla="*/ 3760 w 3941"/>
                    <a:gd name="T51" fmla="*/ 1960 h 2131"/>
                    <a:gd name="T52" fmla="*/ 3362 w 3941"/>
                    <a:gd name="T53" fmla="*/ 1562 h 2131"/>
                    <a:gd name="T54" fmla="*/ 3083 w 3941"/>
                    <a:gd name="T55" fmla="*/ 1466 h 2131"/>
                    <a:gd name="T56" fmla="*/ 3008 w 3941"/>
                    <a:gd name="T57" fmla="*/ 1366 h 2131"/>
                    <a:gd name="T58" fmla="*/ 2808 w 3941"/>
                    <a:gd name="T59" fmla="*/ 1233 h 2131"/>
                    <a:gd name="T60" fmla="*/ 2541 w 3941"/>
                    <a:gd name="T61" fmla="*/ 1008 h 2131"/>
                    <a:gd name="T62" fmla="*/ 2426 w 3941"/>
                    <a:gd name="T63" fmla="*/ 1038 h 2131"/>
                    <a:gd name="T64" fmla="*/ 2301 w 3941"/>
                    <a:gd name="T65" fmla="*/ 955 h 2131"/>
                    <a:gd name="T66" fmla="*/ 2372 w 3941"/>
                    <a:gd name="T67" fmla="*/ 1113 h 2131"/>
                    <a:gd name="T68" fmla="*/ 2317 w 3941"/>
                    <a:gd name="T69" fmla="*/ 1027 h 2131"/>
                    <a:gd name="T70" fmla="*/ 1708 w 3941"/>
                    <a:gd name="T71" fmla="*/ 818 h 2131"/>
                    <a:gd name="T72" fmla="*/ 1280 w 3941"/>
                    <a:gd name="T73" fmla="*/ 536 h 2131"/>
                    <a:gd name="T74" fmla="*/ 910 w 3941"/>
                    <a:gd name="T75" fmla="*/ 482 h 2131"/>
                    <a:gd name="T76" fmla="*/ 837 w 3941"/>
                    <a:gd name="T77" fmla="*/ 363 h 2131"/>
                    <a:gd name="T78" fmla="*/ 827 w 3941"/>
                    <a:gd name="T79" fmla="*/ 312 h 2131"/>
                    <a:gd name="T80" fmla="*/ 1602 w 3941"/>
                    <a:gd name="T81" fmla="*/ 517 h 2131"/>
                    <a:gd name="T82" fmla="*/ 1750 w 3941"/>
                    <a:gd name="T83" fmla="*/ 678 h 2131"/>
                    <a:gd name="T84" fmla="*/ 1850 w 3941"/>
                    <a:gd name="T85" fmla="*/ 716 h 2131"/>
                    <a:gd name="T86" fmla="*/ 1902 w 3941"/>
                    <a:gd name="T87" fmla="*/ 682 h 2131"/>
                    <a:gd name="T88" fmla="*/ 2011 w 3941"/>
                    <a:gd name="T89" fmla="*/ 740 h 2131"/>
                    <a:gd name="T90" fmla="*/ 2201 w 3941"/>
                    <a:gd name="T91" fmla="*/ 813 h 2131"/>
                    <a:gd name="T92" fmla="*/ 2285 w 3941"/>
                    <a:gd name="T93" fmla="*/ 797 h 2131"/>
                    <a:gd name="T94" fmla="*/ 2019 w 3941"/>
                    <a:gd name="T95" fmla="*/ 216 h 2131"/>
                    <a:gd name="T96" fmla="*/ 2119 w 3941"/>
                    <a:gd name="T97" fmla="*/ 596 h 2131"/>
                    <a:gd name="T98" fmla="*/ 1831 w 3941"/>
                    <a:gd name="T99" fmla="*/ 534 h 2131"/>
                    <a:gd name="T100" fmla="*/ 1838 w 3941"/>
                    <a:gd name="T101" fmla="*/ 364 h 2131"/>
                    <a:gd name="T102" fmla="*/ 1750 w 3941"/>
                    <a:gd name="T103" fmla="*/ 364 h 2131"/>
                    <a:gd name="T104" fmla="*/ 1693 w 3941"/>
                    <a:gd name="T105" fmla="*/ 305 h 2131"/>
                    <a:gd name="T106" fmla="*/ 1550 w 3941"/>
                    <a:gd name="T107" fmla="*/ 224 h 2131"/>
                    <a:gd name="T108" fmla="*/ 1627 w 3941"/>
                    <a:gd name="T109" fmla="*/ 146 h 2131"/>
                    <a:gd name="T110" fmla="*/ 1570 w 3941"/>
                    <a:gd name="T111" fmla="*/ 71 h 2131"/>
                    <a:gd name="T112" fmla="*/ 1507 w 3941"/>
                    <a:gd name="T113" fmla="*/ 35 h 2131"/>
                    <a:gd name="T114" fmla="*/ 1603 w 3941"/>
                    <a:gd name="T115" fmla="*/ 17 h 2131"/>
                    <a:gd name="T116" fmla="*/ 1663 w 3941"/>
                    <a:gd name="T117" fmla="*/ 49 h 2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41" h="2131">
                      <a:moveTo>
                        <a:pt x="639" y="1114"/>
                      </a:moveTo>
                      <a:lnTo>
                        <a:pt x="644" y="1157"/>
                      </a:lnTo>
                      <a:lnTo>
                        <a:pt x="619" y="1199"/>
                      </a:lnTo>
                      <a:lnTo>
                        <a:pt x="578" y="1226"/>
                      </a:lnTo>
                      <a:lnTo>
                        <a:pt x="535" y="1234"/>
                      </a:lnTo>
                      <a:lnTo>
                        <a:pt x="528" y="1212"/>
                      </a:lnTo>
                      <a:lnTo>
                        <a:pt x="512" y="1210"/>
                      </a:lnTo>
                      <a:lnTo>
                        <a:pt x="478" y="1194"/>
                      </a:lnTo>
                      <a:lnTo>
                        <a:pt x="456" y="1221"/>
                      </a:lnTo>
                      <a:lnTo>
                        <a:pt x="428" y="1229"/>
                      </a:lnTo>
                      <a:lnTo>
                        <a:pt x="400" y="1214"/>
                      </a:lnTo>
                      <a:lnTo>
                        <a:pt x="376" y="1175"/>
                      </a:lnTo>
                      <a:lnTo>
                        <a:pt x="402" y="1159"/>
                      </a:lnTo>
                      <a:lnTo>
                        <a:pt x="406" y="1134"/>
                      </a:lnTo>
                      <a:lnTo>
                        <a:pt x="395" y="1119"/>
                      </a:lnTo>
                      <a:lnTo>
                        <a:pt x="376" y="1135"/>
                      </a:lnTo>
                      <a:lnTo>
                        <a:pt x="362" y="1135"/>
                      </a:lnTo>
                      <a:lnTo>
                        <a:pt x="377" y="1101"/>
                      </a:lnTo>
                      <a:lnTo>
                        <a:pt x="415" y="1085"/>
                      </a:lnTo>
                      <a:lnTo>
                        <a:pt x="479" y="1076"/>
                      </a:lnTo>
                      <a:lnTo>
                        <a:pt x="611" y="1096"/>
                      </a:lnTo>
                      <a:lnTo>
                        <a:pt x="639" y="1114"/>
                      </a:lnTo>
                      <a:close/>
                      <a:moveTo>
                        <a:pt x="1585" y="1036"/>
                      </a:moveTo>
                      <a:lnTo>
                        <a:pt x="1562" y="1056"/>
                      </a:lnTo>
                      <a:lnTo>
                        <a:pt x="1586" y="1054"/>
                      </a:lnTo>
                      <a:lnTo>
                        <a:pt x="1609" y="1055"/>
                      </a:lnTo>
                      <a:lnTo>
                        <a:pt x="1630" y="1062"/>
                      </a:lnTo>
                      <a:lnTo>
                        <a:pt x="1649" y="1076"/>
                      </a:lnTo>
                      <a:lnTo>
                        <a:pt x="1665" y="1056"/>
                      </a:lnTo>
                      <a:lnTo>
                        <a:pt x="1701" y="1080"/>
                      </a:lnTo>
                      <a:lnTo>
                        <a:pt x="1805" y="1081"/>
                      </a:lnTo>
                      <a:lnTo>
                        <a:pt x="1883" y="1131"/>
                      </a:lnTo>
                      <a:lnTo>
                        <a:pt x="1991" y="1152"/>
                      </a:lnTo>
                      <a:lnTo>
                        <a:pt x="2040" y="1175"/>
                      </a:lnTo>
                      <a:lnTo>
                        <a:pt x="2031" y="1182"/>
                      </a:lnTo>
                      <a:lnTo>
                        <a:pt x="2026" y="1194"/>
                      </a:lnTo>
                      <a:lnTo>
                        <a:pt x="2147" y="1207"/>
                      </a:lnTo>
                      <a:lnTo>
                        <a:pt x="2170" y="1194"/>
                      </a:lnTo>
                      <a:lnTo>
                        <a:pt x="2212" y="1231"/>
                      </a:lnTo>
                      <a:lnTo>
                        <a:pt x="2321" y="1279"/>
                      </a:lnTo>
                      <a:lnTo>
                        <a:pt x="2360" y="1334"/>
                      </a:lnTo>
                      <a:lnTo>
                        <a:pt x="1594" y="1113"/>
                      </a:lnTo>
                      <a:lnTo>
                        <a:pt x="1567" y="1145"/>
                      </a:lnTo>
                      <a:lnTo>
                        <a:pt x="1525" y="1126"/>
                      </a:lnTo>
                      <a:lnTo>
                        <a:pt x="1485" y="1086"/>
                      </a:lnTo>
                      <a:lnTo>
                        <a:pt x="1461" y="1056"/>
                      </a:lnTo>
                      <a:lnTo>
                        <a:pt x="1500" y="1048"/>
                      </a:lnTo>
                      <a:lnTo>
                        <a:pt x="1567" y="1022"/>
                      </a:lnTo>
                      <a:lnTo>
                        <a:pt x="1606" y="1025"/>
                      </a:lnTo>
                      <a:lnTo>
                        <a:pt x="1585" y="1036"/>
                      </a:lnTo>
                      <a:close/>
                      <a:moveTo>
                        <a:pt x="289" y="534"/>
                      </a:moveTo>
                      <a:lnTo>
                        <a:pt x="406" y="562"/>
                      </a:lnTo>
                      <a:lnTo>
                        <a:pt x="521" y="562"/>
                      </a:lnTo>
                      <a:lnTo>
                        <a:pt x="551" y="553"/>
                      </a:lnTo>
                      <a:lnTo>
                        <a:pt x="600" y="527"/>
                      </a:lnTo>
                      <a:lnTo>
                        <a:pt x="846" y="503"/>
                      </a:lnTo>
                      <a:lnTo>
                        <a:pt x="1012" y="556"/>
                      </a:lnTo>
                      <a:lnTo>
                        <a:pt x="1056" y="541"/>
                      </a:lnTo>
                      <a:lnTo>
                        <a:pt x="1092" y="590"/>
                      </a:lnTo>
                      <a:lnTo>
                        <a:pt x="1125" y="622"/>
                      </a:lnTo>
                      <a:lnTo>
                        <a:pt x="1201" y="678"/>
                      </a:lnTo>
                      <a:lnTo>
                        <a:pt x="1186" y="701"/>
                      </a:lnTo>
                      <a:lnTo>
                        <a:pt x="1146" y="678"/>
                      </a:lnTo>
                      <a:lnTo>
                        <a:pt x="1101" y="681"/>
                      </a:lnTo>
                      <a:lnTo>
                        <a:pt x="1005" y="701"/>
                      </a:lnTo>
                      <a:lnTo>
                        <a:pt x="810" y="660"/>
                      </a:lnTo>
                      <a:lnTo>
                        <a:pt x="721" y="665"/>
                      </a:lnTo>
                      <a:lnTo>
                        <a:pt x="563" y="725"/>
                      </a:lnTo>
                      <a:lnTo>
                        <a:pt x="463" y="740"/>
                      </a:lnTo>
                      <a:lnTo>
                        <a:pt x="228" y="692"/>
                      </a:lnTo>
                      <a:lnTo>
                        <a:pt x="126" y="660"/>
                      </a:lnTo>
                      <a:lnTo>
                        <a:pt x="87" y="665"/>
                      </a:lnTo>
                      <a:lnTo>
                        <a:pt x="86" y="679"/>
                      </a:lnTo>
                      <a:lnTo>
                        <a:pt x="50" y="666"/>
                      </a:lnTo>
                      <a:lnTo>
                        <a:pt x="15" y="641"/>
                      </a:lnTo>
                      <a:lnTo>
                        <a:pt x="158" y="562"/>
                      </a:lnTo>
                      <a:lnTo>
                        <a:pt x="158" y="541"/>
                      </a:lnTo>
                      <a:lnTo>
                        <a:pt x="118" y="529"/>
                      </a:lnTo>
                      <a:lnTo>
                        <a:pt x="35" y="517"/>
                      </a:lnTo>
                      <a:lnTo>
                        <a:pt x="0" y="504"/>
                      </a:lnTo>
                      <a:lnTo>
                        <a:pt x="45" y="475"/>
                      </a:lnTo>
                      <a:lnTo>
                        <a:pt x="91" y="474"/>
                      </a:lnTo>
                      <a:lnTo>
                        <a:pt x="138" y="481"/>
                      </a:lnTo>
                      <a:lnTo>
                        <a:pt x="187" y="482"/>
                      </a:lnTo>
                      <a:lnTo>
                        <a:pt x="231" y="509"/>
                      </a:lnTo>
                      <a:lnTo>
                        <a:pt x="289" y="534"/>
                      </a:lnTo>
                      <a:close/>
                      <a:moveTo>
                        <a:pt x="2157" y="767"/>
                      </a:moveTo>
                      <a:lnTo>
                        <a:pt x="2185" y="727"/>
                      </a:lnTo>
                      <a:lnTo>
                        <a:pt x="2214" y="696"/>
                      </a:lnTo>
                      <a:lnTo>
                        <a:pt x="2260" y="686"/>
                      </a:lnTo>
                      <a:lnTo>
                        <a:pt x="2306" y="695"/>
                      </a:lnTo>
                      <a:lnTo>
                        <a:pt x="2395" y="730"/>
                      </a:lnTo>
                      <a:lnTo>
                        <a:pt x="2440" y="737"/>
                      </a:lnTo>
                      <a:lnTo>
                        <a:pt x="2456" y="729"/>
                      </a:lnTo>
                      <a:lnTo>
                        <a:pt x="2474" y="713"/>
                      </a:lnTo>
                      <a:lnTo>
                        <a:pt x="2492" y="713"/>
                      </a:lnTo>
                      <a:lnTo>
                        <a:pt x="2517" y="746"/>
                      </a:lnTo>
                      <a:lnTo>
                        <a:pt x="2524" y="775"/>
                      </a:lnTo>
                      <a:lnTo>
                        <a:pt x="2521" y="843"/>
                      </a:lnTo>
                      <a:lnTo>
                        <a:pt x="2525" y="877"/>
                      </a:lnTo>
                      <a:lnTo>
                        <a:pt x="2591" y="981"/>
                      </a:lnTo>
                      <a:lnTo>
                        <a:pt x="2615" y="996"/>
                      </a:lnTo>
                      <a:lnTo>
                        <a:pt x="2688" y="1017"/>
                      </a:lnTo>
                      <a:lnTo>
                        <a:pt x="2740" y="1056"/>
                      </a:lnTo>
                      <a:lnTo>
                        <a:pt x="2831" y="1160"/>
                      </a:lnTo>
                      <a:lnTo>
                        <a:pt x="2880" y="1201"/>
                      </a:lnTo>
                      <a:lnTo>
                        <a:pt x="2995" y="1275"/>
                      </a:lnTo>
                      <a:lnTo>
                        <a:pt x="3363" y="1523"/>
                      </a:lnTo>
                      <a:lnTo>
                        <a:pt x="3433" y="1562"/>
                      </a:lnTo>
                      <a:lnTo>
                        <a:pt x="3549" y="1601"/>
                      </a:lnTo>
                      <a:lnTo>
                        <a:pt x="3605" y="1597"/>
                      </a:lnTo>
                      <a:lnTo>
                        <a:pt x="3629" y="1615"/>
                      </a:lnTo>
                      <a:lnTo>
                        <a:pt x="3672" y="1680"/>
                      </a:lnTo>
                      <a:lnTo>
                        <a:pt x="3704" y="1701"/>
                      </a:lnTo>
                      <a:lnTo>
                        <a:pt x="3780" y="1709"/>
                      </a:lnTo>
                      <a:lnTo>
                        <a:pt x="3814" y="1722"/>
                      </a:lnTo>
                      <a:lnTo>
                        <a:pt x="3824" y="1769"/>
                      </a:lnTo>
                      <a:lnTo>
                        <a:pt x="3812" y="1861"/>
                      </a:lnTo>
                      <a:lnTo>
                        <a:pt x="3814" y="1910"/>
                      </a:lnTo>
                      <a:lnTo>
                        <a:pt x="3829" y="1955"/>
                      </a:lnTo>
                      <a:lnTo>
                        <a:pt x="3851" y="1992"/>
                      </a:lnTo>
                      <a:lnTo>
                        <a:pt x="3879" y="2025"/>
                      </a:lnTo>
                      <a:lnTo>
                        <a:pt x="3931" y="2056"/>
                      </a:lnTo>
                      <a:lnTo>
                        <a:pt x="3941" y="2089"/>
                      </a:lnTo>
                      <a:lnTo>
                        <a:pt x="3939" y="2131"/>
                      </a:lnTo>
                      <a:lnTo>
                        <a:pt x="3892" y="2060"/>
                      </a:lnTo>
                      <a:lnTo>
                        <a:pt x="3864" y="2041"/>
                      </a:lnTo>
                      <a:lnTo>
                        <a:pt x="3794" y="2020"/>
                      </a:lnTo>
                      <a:lnTo>
                        <a:pt x="3762" y="2001"/>
                      </a:lnTo>
                      <a:lnTo>
                        <a:pt x="3760" y="1960"/>
                      </a:lnTo>
                      <a:lnTo>
                        <a:pt x="3395" y="1722"/>
                      </a:lnTo>
                      <a:lnTo>
                        <a:pt x="3356" y="1665"/>
                      </a:lnTo>
                      <a:lnTo>
                        <a:pt x="3356" y="1639"/>
                      </a:lnTo>
                      <a:lnTo>
                        <a:pt x="3361" y="1599"/>
                      </a:lnTo>
                      <a:lnTo>
                        <a:pt x="3362" y="1562"/>
                      </a:lnTo>
                      <a:lnTo>
                        <a:pt x="3350" y="1547"/>
                      </a:lnTo>
                      <a:lnTo>
                        <a:pt x="3241" y="1527"/>
                      </a:lnTo>
                      <a:lnTo>
                        <a:pt x="3153" y="1477"/>
                      </a:lnTo>
                      <a:lnTo>
                        <a:pt x="3120" y="1468"/>
                      </a:lnTo>
                      <a:lnTo>
                        <a:pt x="3083" y="1466"/>
                      </a:lnTo>
                      <a:lnTo>
                        <a:pt x="3051" y="1457"/>
                      </a:lnTo>
                      <a:lnTo>
                        <a:pt x="3025" y="1440"/>
                      </a:lnTo>
                      <a:lnTo>
                        <a:pt x="3011" y="1410"/>
                      </a:lnTo>
                      <a:lnTo>
                        <a:pt x="3053" y="1410"/>
                      </a:lnTo>
                      <a:lnTo>
                        <a:pt x="3008" y="1366"/>
                      </a:lnTo>
                      <a:lnTo>
                        <a:pt x="2991" y="1345"/>
                      </a:lnTo>
                      <a:lnTo>
                        <a:pt x="2981" y="1311"/>
                      </a:lnTo>
                      <a:lnTo>
                        <a:pt x="2950" y="1342"/>
                      </a:lnTo>
                      <a:lnTo>
                        <a:pt x="2897" y="1316"/>
                      </a:lnTo>
                      <a:lnTo>
                        <a:pt x="2808" y="1233"/>
                      </a:lnTo>
                      <a:lnTo>
                        <a:pt x="2682" y="1168"/>
                      </a:lnTo>
                      <a:lnTo>
                        <a:pt x="2638" y="1120"/>
                      </a:lnTo>
                      <a:lnTo>
                        <a:pt x="2663" y="1056"/>
                      </a:lnTo>
                      <a:lnTo>
                        <a:pt x="2605" y="1058"/>
                      </a:lnTo>
                      <a:lnTo>
                        <a:pt x="2541" y="1008"/>
                      </a:lnTo>
                      <a:lnTo>
                        <a:pt x="2481" y="996"/>
                      </a:lnTo>
                      <a:lnTo>
                        <a:pt x="2467" y="998"/>
                      </a:lnTo>
                      <a:lnTo>
                        <a:pt x="2451" y="1005"/>
                      </a:lnTo>
                      <a:lnTo>
                        <a:pt x="2437" y="1015"/>
                      </a:lnTo>
                      <a:lnTo>
                        <a:pt x="2426" y="1038"/>
                      </a:lnTo>
                      <a:lnTo>
                        <a:pt x="2412" y="1033"/>
                      </a:lnTo>
                      <a:lnTo>
                        <a:pt x="2395" y="1017"/>
                      </a:lnTo>
                      <a:lnTo>
                        <a:pt x="2381" y="1008"/>
                      </a:lnTo>
                      <a:lnTo>
                        <a:pt x="2331" y="966"/>
                      </a:lnTo>
                      <a:lnTo>
                        <a:pt x="2301" y="955"/>
                      </a:lnTo>
                      <a:lnTo>
                        <a:pt x="2340" y="992"/>
                      </a:lnTo>
                      <a:lnTo>
                        <a:pt x="2360" y="1020"/>
                      </a:lnTo>
                      <a:lnTo>
                        <a:pt x="2387" y="1091"/>
                      </a:lnTo>
                      <a:lnTo>
                        <a:pt x="2387" y="1103"/>
                      </a:lnTo>
                      <a:lnTo>
                        <a:pt x="2372" y="1113"/>
                      </a:lnTo>
                      <a:lnTo>
                        <a:pt x="2360" y="1110"/>
                      </a:lnTo>
                      <a:lnTo>
                        <a:pt x="2360" y="1092"/>
                      </a:lnTo>
                      <a:lnTo>
                        <a:pt x="2362" y="1071"/>
                      </a:lnTo>
                      <a:lnTo>
                        <a:pt x="2360" y="1056"/>
                      </a:lnTo>
                      <a:lnTo>
                        <a:pt x="2317" y="1027"/>
                      </a:lnTo>
                      <a:lnTo>
                        <a:pt x="2211" y="983"/>
                      </a:lnTo>
                      <a:lnTo>
                        <a:pt x="2116" y="963"/>
                      </a:lnTo>
                      <a:lnTo>
                        <a:pt x="2003" y="911"/>
                      </a:lnTo>
                      <a:lnTo>
                        <a:pt x="1887" y="890"/>
                      </a:lnTo>
                      <a:lnTo>
                        <a:pt x="1708" y="818"/>
                      </a:lnTo>
                      <a:lnTo>
                        <a:pt x="1713" y="746"/>
                      </a:lnTo>
                      <a:lnTo>
                        <a:pt x="1658" y="710"/>
                      </a:lnTo>
                      <a:lnTo>
                        <a:pt x="1518" y="678"/>
                      </a:lnTo>
                      <a:lnTo>
                        <a:pt x="1351" y="558"/>
                      </a:lnTo>
                      <a:lnTo>
                        <a:pt x="1280" y="536"/>
                      </a:lnTo>
                      <a:lnTo>
                        <a:pt x="1246" y="511"/>
                      </a:lnTo>
                      <a:lnTo>
                        <a:pt x="1230" y="503"/>
                      </a:lnTo>
                      <a:lnTo>
                        <a:pt x="1205" y="498"/>
                      </a:lnTo>
                      <a:lnTo>
                        <a:pt x="980" y="498"/>
                      </a:lnTo>
                      <a:lnTo>
                        <a:pt x="910" y="482"/>
                      </a:lnTo>
                      <a:lnTo>
                        <a:pt x="875" y="467"/>
                      </a:lnTo>
                      <a:lnTo>
                        <a:pt x="836" y="442"/>
                      </a:lnTo>
                      <a:lnTo>
                        <a:pt x="816" y="413"/>
                      </a:lnTo>
                      <a:lnTo>
                        <a:pt x="837" y="383"/>
                      </a:lnTo>
                      <a:lnTo>
                        <a:pt x="837" y="363"/>
                      </a:lnTo>
                      <a:lnTo>
                        <a:pt x="817" y="355"/>
                      </a:lnTo>
                      <a:lnTo>
                        <a:pt x="805" y="340"/>
                      </a:lnTo>
                      <a:lnTo>
                        <a:pt x="795" y="322"/>
                      </a:lnTo>
                      <a:lnTo>
                        <a:pt x="781" y="305"/>
                      </a:lnTo>
                      <a:lnTo>
                        <a:pt x="827" y="312"/>
                      </a:lnTo>
                      <a:lnTo>
                        <a:pt x="896" y="370"/>
                      </a:lnTo>
                      <a:lnTo>
                        <a:pt x="932" y="383"/>
                      </a:lnTo>
                      <a:lnTo>
                        <a:pt x="1113" y="363"/>
                      </a:lnTo>
                      <a:lnTo>
                        <a:pt x="1285" y="387"/>
                      </a:lnTo>
                      <a:lnTo>
                        <a:pt x="1602" y="517"/>
                      </a:lnTo>
                      <a:lnTo>
                        <a:pt x="1677" y="566"/>
                      </a:lnTo>
                      <a:lnTo>
                        <a:pt x="1737" y="620"/>
                      </a:lnTo>
                      <a:lnTo>
                        <a:pt x="1741" y="631"/>
                      </a:lnTo>
                      <a:lnTo>
                        <a:pt x="1742" y="663"/>
                      </a:lnTo>
                      <a:lnTo>
                        <a:pt x="1750" y="678"/>
                      </a:lnTo>
                      <a:lnTo>
                        <a:pt x="1760" y="682"/>
                      </a:lnTo>
                      <a:lnTo>
                        <a:pt x="1785" y="677"/>
                      </a:lnTo>
                      <a:lnTo>
                        <a:pt x="1795" y="678"/>
                      </a:lnTo>
                      <a:lnTo>
                        <a:pt x="1832" y="707"/>
                      </a:lnTo>
                      <a:lnTo>
                        <a:pt x="1850" y="716"/>
                      </a:lnTo>
                      <a:lnTo>
                        <a:pt x="1873" y="718"/>
                      </a:lnTo>
                      <a:lnTo>
                        <a:pt x="1882" y="712"/>
                      </a:lnTo>
                      <a:lnTo>
                        <a:pt x="1881" y="685"/>
                      </a:lnTo>
                      <a:lnTo>
                        <a:pt x="1888" y="678"/>
                      </a:lnTo>
                      <a:lnTo>
                        <a:pt x="1902" y="682"/>
                      </a:lnTo>
                      <a:lnTo>
                        <a:pt x="1921" y="697"/>
                      </a:lnTo>
                      <a:lnTo>
                        <a:pt x="1932" y="701"/>
                      </a:lnTo>
                      <a:lnTo>
                        <a:pt x="1958" y="705"/>
                      </a:lnTo>
                      <a:lnTo>
                        <a:pt x="1977" y="716"/>
                      </a:lnTo>
                      <a:lnTo>
                        <a:pt x="2011" y="740"/>
                      </a:lnTo>
                      <a:lnTo>
                        <a:pt x="2093" y="767"/>
                      </a:lnTo>
                      <a:lnTo>
                        <a:pt x="2133" y="786"/>
                      </a:lnTo>
                      <a:lnTo>
                        <a:pt x="2156" y="818"/>
                      </a:lnTo>
                      <a:lnTo>
                        <a:pt x="2170" y="818"/>
                      </a:lnTo>
                      <a:lnTo>
                        <a:pt x="2201" y="813"/>
                      </a:lnTo>
                      <a:lnTo>
                        <a:pt x="2290" y="902"/>
                      </a:lnTo>
                      <a:lnTo>
                        <a:pt x="2343" y="917"/>
                      </a:lnTo>
                      <a:lnTo>
                        <a:pt x="2280" y="867"/>
                      </a:lnTo>
                      <a:lnTo>
                        <a:pt x="2260" y="832"/>
                      </a:lnTo>
                      <a:lnTo>
                        <a:pt x="2285" y="797"/>
                      </a:lnTo>
                      <a:lnTo>
                        <a:pt x="2272" y="778"/>
                      </a:lnTo>
                      <a:lnTo>
                        <a:pt x="2211" y="801"/>
                      </a:lnTo>
                      <a:lnTo>
                        <a:pt x="2157" y="767"/>
                      </a:lnTo>
                      <a:close/>
                      <a:moveTo>
                        <a:pt x="1730" y="25"/>
                      </a:moveTo>
                      <a:lnTo>
                        <a:pt x="2019" y="216"/>
                      </a:lnTo>
                      <a:lnTo>
                        <a:pt x="2105" y="319"/>
                      </a:lnTo>
                      <a:lnTo>
                        <a:pt x="2170" y="471"/>
                      </a:lnTo>
                      <a:lnTo>
                        <a:pt x="2171" y="472"/>
                      </a:lnTo>
                      <a:lnTo>
                        <a:pt x="2177" y="552"/>
                      </a:lnTo>
                      <a:lnTo>
                        <a:pt x="2119" y="596"/>
                      </a:lnTo>
                      <a:lnTo>
                        <a:pt x="2005" y="620"/>
                      </a:lnTo>
                      <a:lnTo>
                        <a:pt x="1939" y="582"/>
                      </a:lnTo>
                      <a:lnTo>
                        <a:pt x="1907" y="596"/>
                      </a:lnTo>
                      <a:lnTo>
                        <a:pt x="1867" y="572"/>
                      </a:lnTo>
                      <a:lnTo>
                        <a:pt x="1831" y="534"/>
                      </a:lnTo>
                      <a:lnTo>
                        <a:pt x="1810" y="504"/>
                      </a:lnTo>
                      <a:lnTo>
                        <a:pt x="1780" y="450"/>
                      </a:lnTo>
                      <a:lnTo>
                        <a:pt x="1772" y="415"/>
                      </a:lnTo>
                      <a:lnTo>
                        <a:pt x="1790" y="389"/>
                      </a:lnTo>
                      <a:lnTo>
                        <a:pt x="1838" y="364"/>
                      </a:lnTo>
                      <a:lnTo>
                        <a:pt x="1808" y="352"/>
                      </a:lnTo>
                      <a:lnTo>
                        <a:pt x="1774" y="365"/>
                      </a:lnTo>
                      <a:lnTo>
                        <a:pt x="1736" y="387"/>
                      </a:lnTo>
                      <a:lnTo>
                        <a:pt x="1708" y="396"/>
                      </a:lnTo>
                      <a:lnTo>
                        <a:pt x="1750" y="364"/>
                      </a:lnTo>
                      <a:lnTo>
                        <a:pt x="1730" y="364"/>
                      </a:lnTo>
                      <a:lnTo>
                        <a:pt x="1708" y="360"/>
                      </a:lnTo>
                      <a:lnTo>
                        <a:pt x="1691" y="349"/>
                      </a:lnTo>
                      <a:lnTo>
                        <a:pt x="1677" y="325"/>
                      </a:lnTo>
                      <a:lnTo>
                        <a:pt x="1693" y="305"/>
                      </a:lnTo>
                      <a:lnTo>
                        <a:pt x="1681" y="277"/>
                      </a:lnTo>
                      <a:lnTo>
                        <a:pt x="1677" y="265"/>
                      </a:lnTo>
                      <a:lnTo>
                        <a:pt x="1632" y="305"/>
                      </a:lnTo>
                      <a:lnTo>
                        <a:pt x="1561" y="240"/>
                      </a:lnTo>
                      <a:lnTo>
                        <a:pt x="1550" y="224"/>
                      </a:lnTo>
                      <a:lnTo>
                        <a:pt x="1610" y="181"/>
                      </a:lnTo>
                      <a:lnTo>
                        <a:pt x="1623" y="174"/>
                      </a:lnTo>
                      <a:lnTo>
                        <a:pt x="1636" y="162"/>
                      </a:lnTo>
                      <a:lnTo>
                        <a:pt x="1635" y="154"/>
                      </a:lnTo>
                      <a:lnTo>
                        <a:pt x="1627" y="146"/>
                      </a:lnTo>
                      <a:lnTo>
                        <a:pt x="1605" y="131"/>
                      </a:lnTo>
                      <a:lnTo>
                        <a:pt x="1595" y="121"/>
                      </a:lnTo>
                      <a:lnTo>
                        <a:pt x="1588" y="110"/>
                      </a:lnTo>
                      <a:lnTo>
                        <a:pt x="1578" y="85"/>
                      </a:lnTo>
                      <a:lnTo>
                        <a:pt x="1570" y="71"/>
                      </a:lnTo>
                      <a:lnTo>
                        <a:pt x="1560" y="60"/>
                      </a:lnTo>
                      <a:lnTo>
                        <a:pt x="1548" y="55"/>
                      </a:lnTo>
                      <a:lnTo>
                        <a:pt x="1525" y="52"/>
                      </a:lnTo>
                      <a:lnTo>
                        <a:pt x="1513" y="49"/>
                      </a:lnTo>
                      <a:lnTo>
                        <a:pt x="1507" y="35"/>
                      </a:lnTo>
                      <a:lnTo>
                        <a:pt x="1511" y="9"/>
                      </a:lnTo>
                      <a:lnTo>
                        <a:pt x="1516" y="1"/>
                      </a:lnTo>
                      <a:lnTo>
                        <a:pt x="1523" y="0"/>
                      </a:lnTo>
                      <a:lnTo>
                        <a:pt x="1560" y="11"/>
                      </a:lnTo>
                      <a:lnTo>
                        <a:pt x="1603" y="17"/>
                      </a:lnTo>
                      <a:lnTo>
                        <a:pt x="1620" y="25"/>
                      </a:lnTo>
                      <a:lnTo>
                        <a:pt x="1627" y="36"/>
                      </a:lnTo>
                      <a:lnTo>
                        <a:pt x="1636" y="44"/>
                      </a:lnTo>
                      <a:lnTo>
                        <a:pt x="1647" y="47"/>
                      </a:lnTo>
                      <a:lnTo>
                        <a:pt x="1663" y="49"/>
                      </a:lnTo>
                      <a:lnTo>
                        <a:pt x="1701" y="45"/>
                      </a:lnTo>
                      <a:lnTo>
                        <a:pt x="1727" y="30"/>
                      </a:lnTo>
                      <a:lnTo>
                        <a:pt x="1730" y="25"/>
                      </a:lnTo>
                      <a:close/>
                    </a:path>
                  </a:pathLst>
                </a:custGeom>
                <a:solidFill>
                  <a:srgbClr val="D34817"/>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6" name="Šibensko-Kninska" descr="{&quot;Key&quot;:&quot;šibensko-kninska&quot;,&quot;Name&quot;:&quot;Šibensko-Kninska&quot;,&quot;Value&quot;:1.0,&quot;Formula&quot;:&quot;&quot;,&quot;Text&quot;:&quot;&quot;,&quot;OfficeApplication&quot;:1,&quot;HasValue&quot;:true}">
                  <a:extLst>
                    <a:ext uri="{FF2B5EF4-FFF2-40B4-BE49-F238E27FC236}">
                      <a16:creationId xmlns:a16="http://schemas.microsoft.com/office/drawing/2014/main" id="{E290AEBE-3176-4D42-9E4D-A36656B5A6C0}"/>
                    </a:ext>
                  </a:extLst>
                </p:cNvPr>
                <p:cNvSpPr>
                  <a:spLocks noEditPoints="1"/>
                </p:cNvSpPr>
                <p:nvPr/>
              </p:nvSpPr>
              <p:spPr bwMode="auto">
                <a:xfrm>
                  <a:off x="4976813" y="4748213"/>
                  <a:ext cx="1093788" cy="676275"/>
                </a:xfrm>
                <a:custGeom>
                  <a:avLst/>
                  <a:gdLst>
                    <a:gd name="T0" fmla="*/ 938 w 2543"/>
                    <a:gd name="T1" fmla="*/ 1163 h 1572"/>
                    <a:gd name="T2" fmla="*/ 810 w 2543"/>
                    <a:gd name="T3" fmla="*/ 1033 h 1572"/>
                    <a:gd name="T4" fmla="*/ 916 w 2543"/>
                    <a:gd name="T5" fmla="*/ 1082 h 1572"/>
                    <a:gd name="T6" fmla="*/ 336 w 2543"/>
                    <a:gd name="T7" fmla="*/ 756 h 1572"/>
                    <a:gd name="T8" fmla="*/ 70 w 2543"/>
                    <a:gd name="T9" fmla="*/ 572 h 1572"/>
                    <a:gd name="T10" fmla="*/ 27 w 2543"/>
                    <a:gd name="T11" fmla="*/ 452 h 1572"/>
                    <a:gd name="T12" fmla="*/ 267 w 2543"/>
                    <a:gd name="T13" fmla="*/ 687 h 1572"/>
                    <a:gd name="T14" fmla="*/ 2355 w 2543"/>
                    <a:gd name="T15" fmla="*/ 440 h 1572"/>
                    <a:gd name="T16" fmla="*/ 2532 w 2543"/>
                    <a:gd name="T17" fmla="*/ 596 h 1572"/>
                    <a:gd name="T18" fmla="*/ 2385 w 2543"/>
                    <a:gd name="T19" fmla="*/ 752 h 1572"/>
                    <a:gd name="T20" fmla="*/ 2370 w 2543"/>
                    <a:gd name="T21" fmla="*/ 821 h 1572"/>
                    <a:gd name="T22" fmla="*/ 2366 w 2543"/>
                    <a:gd name="T23" fmla="*/ 903 h 1572"/>
                    <a:gd name="T24" fmla="*/ 2302 w 2543"/>
                    <a:gd name="T25" fmla="*/ 973 h 1572"/>
                    <a:gd name="T26" fmla="*/ 2166 w 2543"/>
                    <a:gd name="T27" fmla="*/ 1028 h 1572"/>
                    <a:gd name="T28" fmla="*/ 1997 w 2543"/>
                    <a:gd name="T29" fmla="*/ 1017 h 1572"/>
                    <a:gd name="T30" fmla="*/ 1801 w 2543"/>
                    <a:gd name="T31" fmla="*/ 1224 h 1572"/>
                    <a:gd name="T32" fmla="*/ 1742 w 2543"/>
                    <a:gd name="T33" fmla="*/ 1252 h 1572"/>
                    <a:gd name="T34" fmla="*/ 1738 w 2543"/>
                    <a:gd name="T35" fmla="*/ 1336 h 1572"/>
                    <a:gd name="T36" fmla="*/ 1797 w 2543"/>
                    <a:gd name="T37" fmla="*/ 1421 h 1572"/>
                    <a:gd name="T38" fmla="*/ 1760 w 2543"/>
                    <a:gd name="T39" fmla="*/ 1453 h 1572"/>
                    <a:gd name="T40" fmla="*/ 1715 w 2543"/>
                    <a:gd name="T41" fmla="*/ 1492 h 1572"/>
                    <a:gd name="T42" fmla="*/ 1738 w 2543"/>
                    <a:gd name="T43" fmla="*/ 1532 h 1572"/>
                    <a:gd name="T44" fmla="*/ 1647 w 2543"/>
                    <a:gd name="T45" fmla="*/ 1552 h 1572"/>
                    <a:gd name="T46" fmla="*/ 1560 w 2543"/>
                    <a:gd name="T47" fmla="*/ 1532 h 1572"/>
                    <a:gd name="T48" fmla="*/ 1560 w 2543"/>
                    <a:gd name="T49" fmla="*/ 1515 h 1572"/>
                    <a:gd name="T50" fmla="*/ 1593 w 2543"/>
                    <a:gd name="T51" fmla="*/ 1456 h 1572"/>
                    <a:gd name="T52" fmla="*/ 1545 w 2543"/>
                    <a:gd name="T53" fmla="*/ 1453 h 1572"/>
                    <a:gd name="T54" fmla="*/ 1508 w 2543"/>
                    <a:gd name="T55" fmla="*/ 1390 h 1572"/>
                    <a:gd name="T56" fmla="*/ 1457 w 2543"/>
                    <a:gd name="T57" fmla="*/ 1333 h 1572"/>
                    <a:gd name="T58" fmla="*/ 1457 w 2543"/>
                    <a:gd name="T59" fmla="*/ 1292 h 1572"/>
                    <a:gd name="T60" fmla="*/ 1460 w 2543"/>
                    <a:gd name="T61" fmla="*/ 1188 h 1572"/>
                    <a:gd name="T62" fmla="*/ 1465 w 2543"/>
                    <a:gd name="T63" fmla="*/ 1132 h 1572"/>
                    <a:gd name="T64" fmla="*/ 1493 w 2543"/>
                    <a:gd name="T65" fmla="*/ 1127 h 1572"/>
                    <a:gd name="T66" fmla="*/ 1510 w 2543"/>
                    <a:gd name="T67" fmla="*/ 1085 h 1572"/>
                    <a:gd name="T68" fmla="*/ 1526 w 2543"/>
                    <a:gd name="T69" fmla="*/ 1015 h 1572"/>
                    <a:gd name="T70" fmla="*/ 1433 w 2543"/>
                    <a:gd name="T71" fmla="*/ 1006 h 1572"/>
                    <a:gd name="T72" fmla="*/ 1357 w 2543"/>
                    <a:gd name="T73" fmla="*/ 971 h 1572"/>
                    <a:gd name="T74" fmla="*/ 1216 w 2543"/>
                    <a:gd name="T75" fmla="*/ 845 h 1572"/>
                    <a:gd name="T76" fmla="*/ 981 w 2543"/>
                    <a:gd name="T77" fmla="*/ 762 h 1572"/>
                    <a:gd name="T78" fmla="*/ 822 w 2543"/>
                    <a:gd name="T79" fmla="*/ 613 h 1572"/>
                    <a:gd name="T80" fmla="*/ 952 w 2543"/>
                    <a:gd name="T81" fmla="*/ 632 h 1572"/>
                    <a:gd name="T82" fmla="*/ 869 w 2543"/>
                    <a:gd name="T83" fmla="*/ 582 h 1572"/>
                    <a:gd name="T84" fmla="*/ 781 w 2543"/>
                    <a:gd name="T85" fmla="*/ 435 h 1572"/>
                    <a:gd name="T86" fmla="*/ 878 w 2543"/>
                    <a:gd name="T87" fmla="*/ 495 h 1572"/>
                    <a:gd name="T88" fmla="*/ 1055 w 2543"/>
                    <a:gd name="T89" fmla="*/ 486 h 1572"/>
                    <a:gd name="T90" fmla="*/ 1105 w 2543"/>
                    <a:gd name="T91" fmla="*/ 456 h 1572"/>
                    <a:gd name="T92" fmla="*/ 1130 w 2543"/>
                    <a:gd name="T93" fmla="*/ 400 h 1572"/>
                    <a:gd name="T94" fmla="*/ 1182 w 2543"/>
                    <a:gd name="T95" fmla="*/ 340 h 1572"/>
                    <a:gd name="T96" fmla="*/ 1151 w 2543"/>
                    <a:gd name="T97" fmla="*/ 286 h 1572"/>
                    <a:gd name="T98" fmla="*/ 1209 w 2543"/>
                    <a:gd name="T99" fmla="*/ 283 h 1572"/>
                    <a:gd name="T100" fmla="*/ 1365 w 2543"/>
                    <a:gd name="T101" fmla="*/ 308 h 1572"/>
                    <a:gd name="T102" fmla="*/ 1442 w 2543"/>
                    <a:gd name="T103" fmla="*/ 365 h 1572"/>
                    <a:gd name="T104" fmla="*/ 1532 w 2543"/>
                    <a:gd name="T105" fmla="*/ 280 h 1572"/>
                    <a:gd name="T106" fmla="*/ 1635 w 2543"/>
                    <a:gd name="T107" fmla="*/ 241 h 1572"/>
                    <a:gd name="T108" fmla="*/ 1655 w 2543"/>
                    <a:gd name="T109" fmla="*/ 173 h 1572"/>
                    <a:gd name="T110" fmla="*/ 1684 w 2543"/>
                    <a:gd name="T111" fmla="*/ 118 h 1572"/>
                    <a:gd name="T112" fmla="*/ 1700 w 2543"/>
                    <a:gd name="T113" fmla="*/ 65 h 1572"/>
                    <a:gd name="T114" fmla="*/ 1826 w 2543"/>
                    <a:gd name="T115" fmla="*/ 68 h 1572"/>
                    <a:gd name="T116" fmla="*/ 1945 w 2543"/>
                    <a:gd name="T117" fmla="*/ 25 h 1572"/>
                    <a:gd name="T118" fmla="*/ 1956 w 2543"/>
                    <a:gd name="T119" fmla="*/ 102 h 1572"/>
                    <a:gd name="T120" fmla="*/ 1956 w 2543"/>
                    <a:gd name="T121" fmla="*/ 265 h 1572"/>
                    <a:gd name="T122" fmla="*/ 2075 w 2543"/>
                    <a:gd name="T123" fmla="*/ 343 h 1572"/>
                    <a:gd name="T124" fmla="*/ 2304 w 2543"/>
                    <a:gd name="T125" fmla="*/ 276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43" h="1572">
                      <a:moveTo>
                        <a:pt x="952" y="1132"/>
                      </a:moveTo>
                      <a:lnTo>
                        <a:pt x="1082" y="1192"/>
                      </a:lnTo>
                      <a:lnTo>
                        <a:pt x="957" y="1155"/>
                      </a:lnTo>
                      <a:lnTo>
                        <a:pt x="938" y="1163"/>
                      </a:lnTo>
                      <a:lnTo>
                        <a:pt x="918" y="1140"/>
                      </a:lnTo>
                      <a:lnTo>
                        <a:pt x="827" y="1071"/>
                      </a:lnTo>
                      <a:lnTo>
                        <a:pt x="793" y="1055"/>
                      </a:lnTo>
                      <a:lnTo>
                        <a:pt x="810" y="1033"/>
                      </a:lnTo>
                      <a:lnTo>
                        <a:pt x="818" y="1048"/>
                      </a:lnTo>
                      <a:lnTo>
                        <a:pt x="827" y="1052"/>
                      </a:lnTo>
                      <a:lnTo>
                        <a:pt x="892" y="1060"/>
                      </a:lnTo>
                      <a:lnTo>
                        <a:pt x="916" y="1082"/>
                      </a:lnTo>
                      <a:lnTo>
                        <a:pt x="933" y="1110"/>
                      </a:lnTo>
                      <a:lnTo>
                        <a:pt x="952" y="1132"/>
                      </a:lnTo>
                      <a:close/>
                      <a:moveTo>
                        <a:pt x="295" y="717"/>
                      </a:moveTo>
                      <a:lnTo>
                        <a:pt x="336" y="756"/>
                      </a:lnTo>
                      <a:lnTo>
                        <a:pt x="211" y="700"/>
                      </a:lnTo>
                      <a:lnTo>
                        <a:pt x="171" y="672"/>
                      </a:lnTo>
                      <a:lnTo>
                        <a:pt x="127" y="613"/>
                      </a:lnTo>
                      <a:lnTo>
                        <a:pt x="70" y="572"/>
                      </a:lnTo>
                      <a:lnTo>
                        <a:pt x="42" y="544"/>
                      </a:lnTo>
                      <a:lnTo>
                        <a:pt x="11" y="506"/>
                      </a:lnTo>
                      <a:lnTo>
                        <a:pt x="0" y="469"/>
                      </a:lnTo>
                      <a:lnTo>
                        <a:pt x="27" y="452"/>
                      </a:lnTo>
                      <a:lnTo>
                        <a:pt x="70" y="492"/>
                      </a:lnTo>
                      <a:lnTo>
                        <a:pt x="81" y="521"/>
                      </a:lnTo>
                      <a:lnTo>
                        <a:pt x="242" y="653"/>
                      </a:lnTo>
                      <a:lnTo>
                        <a:pt x="267" y="687"/>
                      </a:lnTo>
                      <a:lnTo>
                        <a:pt x="295" y="717"/>
                      </a:lnTo>
                      <a:close/>
                      <a:moveTo>
                        <a:pt x="2372" y="318"/>
                      </a:moveTo>
                      <a:lnTo>
                        <a:pt x="2343" y="407"/>
                      </a:lnTo>
                      <a:lnTo>
                        <a:pt x="2355" y="440"/>
                      </a:lnTo>
                      <a:lnTo>
                        <a:pt x="2413" y="468"/>
                      </a:lnTo>
                      <a:lnTo>
                        <a:pt x="2428" y="480"/>
                      </a:lnTo>
                      <a:lnTo>
                        <a:pt x="2447" y="496"/>
                      </a:lnTo>
                      <a:lnTo>
                        <a:pt x="2532" y="596"/>
                      </a:lnTo>
                      <a:lnTo>
                        <a:pt x="2543" y="613"/>
                      </a:lnTo>
                      <a:lnTo>
                        <a:pt x="2543" y="633"/>
                      </a:lnTo>
                      <a:lnTo>
                        <a:pt x="2530" y="652"/>
                      </a:lnTo>
                      <a:lnTo>
                        <a:pt x="2385" y="752"/>
                      </a:lnTo>
                      <a:lnTo>
                        <a:pt x="2371" y="767"/>
                      </a:lnTo>
                      <a:lnTo>
                        <a:pt x="2367" y="791"/>
                      </a:lnTo>
                      <a:lnTo>
                        <a:pt x="2371" y="813"/>
                      </a:lnTo>
                      <a:lnTo>
                        <a:pt x="2370" y="821"/>
                      </a:lnTo>
                      <a:lnTo>
                        <a:pt x="2347" y="865"/>
                      </a:lnTo>
                      <a:lnTo>
                        <a:pt x="2351" y="881"/>
                      </a:lnTo>
                      <a:lnTo>
                        <a:pt x="2356" y="891"/>
                      </a:lnTo>
                      <a:lnTo>
                        <a:pt x="2366" y="903"/>
                      </a:lnTo>
                      <a:lnTo>
                        <a:pt x="2376" y="916"/>
                      </a:lnTo>
                      <a:lnTo>
                        <a:pt x="2371" y="934"/>
                      </a:lnTo>
                      <a:lnTo>
                        <a:pt x="2352" y="951"/>
                      </a:lnTo>
                      <a:lnTo>
                        <a:pt x="2302" y="973"/>
                      </a:lnTo>
                      <a:lnTo>
                        <a:pt x="2245" y="987"/>
                      </a:lnTo>
                      <a:lnTo>
                        <a:pt x="2198" y="1006"/>
                      </a:lnTo>
                      <a:lnTo>
                        <a:pt x="2182" y="1016"/>
                      </a:lnTo>
                      <a:lnTo>
                        <a:pt x="2166" y="1028"/>
                      </a:lnTo>
                      <a:lnTo>
                        <a:pt x="2148" y="1051"/>
                      </a:lnTo>
                      <a:lnTo>
                        <a:pt x="2135" y="1063"/>
                      </a:lnTo>
                      <a:lnTo>
                        <a:pt x="2113" y="1066"/>
                      </a:lnTo>
                      <a:lnTo>
                        <a:pt x="1997" y="1017"/>
                      </a:lnTo>
                      <a:lnTo>
                        <a:pt x="1988" y="1016"/>
                      </a:lnTo>
                      <a:lnTo>
                        <a:pt x="1970" y="1031"/>
                      </a:lnTo>
                      <a:lnTo>
                        <a:pt x="1825" y="1219"/>
                      </a:lnTo>
                      <a:lnTo>
                        <a:pt x="1801" y="1224"/>
                      </a:lnTo>
                      <a:lnTo>
                        <a:pt x="1790" y="1218"/>
                      </a:lnTo>
                      <a:lnTo>
                        <a:pt x="1778" y="1219"/>
                      </a:lnTo>
                      <a:lnTo>
                        <a:pt x="1766" y="1226"/>
                      </a:lnTo>
                      <a:lnTo>
                        <a:pt x="1742" y="1252"/>
                      </a:lnTo>
                      <a:lnTo>
                        <a:pt x="1733" y="1266"/>
                      </a:lnTo>
                      <a:lnTo>
                        <a:pt x="1726" y="1282"/>
                      </a:lnTo>
                      <a:lnTo>
                        <a:pt x="1731" y="1314"/>
                      </a:lnTo>
                      <a:lnTo>
                        <a:pt x="1738" y="1336"/>
                      </a:lnTo>
                      <a:lnTo>
                        <a:pt x="1748" y="1356"/>
                      </a:lnTo>
                      <a:lnTo>
                        <a:pt x="1778" y="1391"/>
                      </a:lnTo>
                      <a:lnTo>
                        <a:pt x="1790" y="1416"/>
                      </a:lnTo>
                      <a:lnTo>
                        <a:pt x="1797" y="1421"/>
                      </a:lnTo>
                      <a:lnTo>
                        <a:pt x="1807" y="1424"/>
                      </a:lnTo>
                      <a:lnTo>
                        <a:pt x="1806" y="1431"/>
                      </a:lnTo>
                      <a:lnTo>
                        <a:pt x="1795" y="1438"/>
                      </a:lnTo>
                      <a:lnTo>
                        <a:pt x="1760" y="1453"/>
                      </a:lnTo>
                      <a:lnTo>
                        <a:pt x="1740" y="1458"/>
                      </a:lnTo>
                      <a:lnTo>
                        <a:pt x="1722" y="1464"/>
                      </a:lnTo>
                      <a:lnTo>
                        <a:pt x="1715" y="1473"/>
                      </a:lnTo>
                      <a:lnTo>
                        <a:pt x="1715" y="1492"/>
                      </a:lnTo>
                      <a:lnTo>
                        <a:pt x="1721" y="1502"/>
                      </a:lnTo>
                      <a:lnTo>
                        <a:pt x="1748" y="1518"/>
                      </a:lnTo>
                      <a:lnTo>
                        <a:pt x="1750" y="1526"/>
                      </a:lnTo>
                      <a:lnTo>
                        <a:pt x="1738" y="1532"/>
                      </a:lnTo>
                      <a:lnTo>
                        <a:pt x="1693" y="1533"/>
                      </a:lnTo>
                      <a:lnTo>
                        <a:pt x="1671" y="1538"/>
                      </a:lnTo>
                      <a:lnTo>
                        <a:pt x="1657" y="1552"/>
                      </a:lnTo>
                      <a:lnTo>
                        <a:pt x="1647" y="1552"/>
                      </a:lnTo>
                      <a:lnTo>
                        <a:pt x="1647" y="1572"/>
                      </a:lnTo>
                      <a:lnTo>
                        <a:pt x="1622" y="1554"/>
                      </a:lnTo>
                      <a:lnTo>
                        <a:pt x="1575" y="1554"/>
                      </a:lnTo>
                      <a:lnTo>
                        <a:pt x="1560" y="1532"/>
                      </a:lnTo>
                      <a:lnTo>
                        <a:pt x="1556" y="1553"/>
                      </a:lnTo>
                      <a:lnTo>
                        <a:pt x="1545" y="1552"/>
                      </a:lnTo>
                      <a:lnTo>
                        <a:pt x="1548" y="1521"/>
                      </a:lnTo>
                      <a:lnTo>
                        <a:pt x="1560" y="1515"/>
                      </a:lnTo>
                      <a:lnTo>
                        <a:pt x="1576" y="1516"/>
                      </a:lnTo>
                      <a:lnTo>
                        <a:pt x="1596" y="1502"/>
                      </a:lnTo>
                      <a:lnTo>
                        <a:pt x="1603" y="1485"/>
                      </a:lnTo>
                      <a:lnTo>
                        <a:pt x="1593" y="1456"/>
                      </a:lnTo>
                      <a:lnTo>
                        <a:pt x="1603" y="1433"/>
                      </a:lnTo>
                      <a:lnTo>
                        <a:pt x="1570" y="1437"/>
                      </a:lnTo>
                      <a:lnTo>
                        <a:pt x="1557" y="1442"/>
                      </a:lnTo>
                      <a:lnTo>
                        <a:pt x="1545" y="1453"/>
                      </a:lnTo>
                      <a:lnTo>
                        <a:pt x="1538" y="1425"/>
                      </a:lnTo>
                      <a:lnTo>
                        <a:pt x="1521" y="1410"/>
                      </a:lnTo>
                      <a:lnTo>
                        <a:pt x="1473" y="1393"/>
                      </a:lnTo>
                      <a:lnTo>
                        <a:pt x="1508" y="1390"/>
                      </a:lnTo>
                      <a:lnTo>
                        <a:pt x="1512" y="1370"/>
                      </a:lnTo>
                      <a:lnTo>
                        <a:pt x="1495" y="1352"/>
                      </a:lnTo>
                      <a:lnTo>
                        <a:pt x="1457" y="1352"/>
                      </a:lnTo>
                      <a:lnTo>
                        <a:pt x="1457" y="1333"/>
                      </a:lnTo>
                      <a:lnTo>
                        <a:pt x="1467" y="1327"/>
                      </a:lnTo>
                      <a:lnTo>
                        <a:pt x="1487" y="1312"/>
                      </a:lnTo>
                      <a:lnTo>
                        <a:pt x="1466" y="1296"/>
                      </a:lnTo>
                      <a:lnTo>
                        <a:pt x="1457" y="1292"/>
                      </a:lnTo>
                      <a:lnTo>
                        <a:pt x="1474" y="1273"/>
                      </a:lnTo>
                      <a:lnTo>
                        <a:pt x="1457" y="1255"/>
                      </a:lnTo>
                      <a:lnTo>
                        <a:pt x="1474" y="1232"/>
                      </a:lnTo>
                      <a:lnTo>
                        <a:pt x="1460" y="1188"/>
                      </a:lnTo>
                      <a:lnTo>
                        <a:pt x="1482" y="1173"/>
                      </a:lnTo>
                      <a:lnTo>
                        <a:pt x="1560" y="1175"/>
                      </a:lnTo>
                      <a:lnTo>
                        <a:pt x="1560" y="1152"/>
                      </a:lnTo>
                      <a:lnTo>
                        <a:pt x="1465" y="1132"/>
                      </a:lnTo>
                      <a:lnTo>
                        <a:pt x="1430" y="1132"/>
                      </a:lnTo>
                      <a:lnTo>
                        <a:pt x="1455" y="1116"/>
                      </a:lnTo>
                      <a:lnTo>
                        <a:pt x="1476" y="1118"/>
                      </a:lnTo>
                      <a:lnTo>
                        <a:pt x="1493" y="1127"/>
                      </a:lnTo>
                      <a:lnTo>
                        <a:pt x="1508" y="1132"/>
                      </a:lnTo>
                      <a:lnTo>
                        <a:pt x="1531" y="1125"/>
                      </a:lnTo>
                      <a:lnTo>
                        <a:pt x="1528" y="1105"/>
                      </a:lnTo>
                      <a:lnTo>
                        <a:pt x="1510" y="1085"/>
                      </a:lnTo>
                      <a:lnTo>
                        <a:pt x="1487" y="1073"/>
                      </a:lnTo>
                      <a:lnTo>
                        <a:pt x="1516" y="1062"/>
                      </a:lnTo>
                      <a:lnTo>
                        <a:pt x="1530" y="1040"/>
                      </a:lnTo>
                      <a:lnTo>
                        <a:pt x="1526" y="1015"/>
                      </a:lnTo>
                      <a:lnTo>
                        <a:pt x="1502" y="991"/>
                      </a:lnTo>
                      <a:lnTo>
                        <a:pt x="1503" y="1046"/>
                      </a:lnTo>
                      <a:lnTo>
                        <a:pt x="1485" y="1050"/>
                      </a:lnTo>
                      <a:lnTo>
                        <a:pt x="1433" y="1006"/>
                      </a:lnTo>
                      <a:lnTo>
                        <a:pt x="1405" y="980"/>
                      </a:lnTo>
                      <a:lnTo>
                        <a:pt x="1390" y="980"/>
                      </a:lnTo>
                      <a:lnTo>
                        <a:pt x="1371" y="976"/>
                      </a:lnTo>
                      <a:lnTo>
                        <a:pt x="1357" y="971"/>
                      </a:lnTo>
                      <a:lnTo>
                        <a:pt x="1345" y="957"/>
                      </a:lnTo>
                      <a:lnTo>
                        <a:pt x="1316" y="911"/>
                      </a:lnTo>
                      <a:lnTo>
                        <a:pt x="1301" y="893"/>
                      </a:lnTo>
                      <a:lnTo>
                        <a:pt x="1216" y="845"/>
                      </a:lnTo>
                      <a:lnTo>
                        <a:pt x="1192" y="821"/>
                      </a:lnTo>
                      <a:lnTo>
                        <a:pt x="1147" y="806"/>
                      </a:lnTo>
                      <a:lnTo>
                        <a:pt x="1011" y="796"/>
                      </a:lnTo>
                      <a:lnTo>
                        <a:pt x="981" y="762"/>
                      </a:lnTo>
                      <a:lnTo>
                        <a:pt x="960" y="697"/>
                      </a:lnTo>
                      <a:lnTo>
                        <a:pt x="910" y="673"/>
                      </a:lnTo>
                      <a:lnTo>
                        <a:pt x="856" y="657"/>
                      </a:lnTo>
                      <a:lnTo>
                        <a:pt x="822" y="613"/>
                      </a:lnTo>
                      <a:lnTo>
                        <a:pt x="886" y="642"/>
                      </a:lnTo>
                      <a:lnTo>
                        <a:pt x="919" y="651"/>
                      </a:lnTo>
                      <a:lnTo>
                        <a:pt x="952" y="653"/>
                      </a:lnTo>
                      <a:lnTo>
                        <a:pt x="952" y="632"/>
                      </a:lnTo>
                      <a:lnTo>
                        <a:pt x="940" y="626"/>
                      </a:lnTo>
                      <a:lnTo>
                        <a:pt x="931" y="627"/>
                      </a:lnTo>
                      <a:lnTo>
                        <a:pt x="925" y="632"/>
                      </a:lnTo>
                      <a:lnTo>
                        <a:pt x="869" y="582"/>
                      </a:lnTo>
                      <a:lnTo>
                        <a:pt x="731" y="513"/>
                      </a:lnTo>
                      <a:lnTo>
                        <a:pt x="674" y="465"/>
                      </a:lnTo>
                      <a:lnTo>
                        <a:pt x="734" y="405"/>
                      </a:lnTo>
                      <a:lnTo>
                        <a:pt x="781" y="435"/>
                      </a:lnTo>
                      <a:lnTo>
                        <a:pt x="847" y="496"/>
                      </a:lnTo>
                      <a:lnTo>
                        <a:pt x="856" y="502"/>
                      </a:lnTo>
                      <a:lnTo>
                        <a:pt x="867" y="501"/>
                      </a:lnTo>
                      <a:lnTo>
                        <a:pt x="878" y="495"/>
                      </a:lnTo>
                      <a:lnTo>
                        <a:pt x="951" y="431"/>
                      </a:lnTo>
                      <a:lnTo>
                        <a:pt x="966" y="426"/>
                      </a:lnTo>
                      <a:lnTo>
                        <a:pt x="1013" y="465"/>
                      </a:lnTo>
                      <a:lnTo>
                        <a:pt x="1055" y="486"/>
                      </a:lnTo>
                      <a:lnTo>
                        <a:pt x="1067" y="488"/>
                      </a:lnTo>
                      <a:lnTo>
                        <a:pt x="1081" y="486"/>
                      </a:lnTo>
                      <a:lnTo>
                        <a:pt x="1096" y="471"/>
                      </a:lnTo>
                      <a:lnTo>
                        <a:pt x="1105" y="456"/>
                      </a:lnTo>
                      <a:lnTo>
                        <a:pt x="1109" y="441"/>
                      </a:lnTo>
                      <a:lnTo>
                        <a:pt x="1112" y="416"/>
                      </a:lnTo>
                      <a:lnTo>
                        <a:pt x="1119" y="407"/>
                      </a:lnTo>
                      <a:lnTo>
                        <a:pt x="1130" y="400"/>
                      </a:lnTo>
                      <a:lnTo>
                        <a:pt x="1149" y="390"/>
                      </a:lnTo>
                      <a:lnTo>
                        <a:pt x="1161" y="378"/>
                      </a:lnTo>
                      <a:lnTo>
                        <a:pt x="1171" y="365"/>
                      </a:lnTo>
                      <a:lnTo>
                        <a:pt x="1182" y="340"/>
                      </a:lnTo>
                      <a:lnTo>
                        <a:pt x="1178" y="328"/>
                      </a:lnTo>
                      <a:lnTo>
                        <a:pt x="1155" y="302"/>
                      </a:lnTo>
                      <a:lnTo>
                        <a:pt x="1150" y="293"/>
                      </a:lnTo>
                      <a:lnTo>
                        <a:pt x="1151" y="286"/>
                      </a:lnTo>
                      <a:lnTo>
                        <a:pt x="1162" y="271"/>
                      </a:lnTo>
                      <a:lnTo>
                        <a:pt x="1170" y="267"/>
                      </a:lnTo>
                      <a:lnTo>
                        <a:pt x="1180" y="267"/>
                      </a:lnTo>
                      <a:lnTo>
                        <a:pt x="1209" y="283"/>
                      </a:lnTo>
                      <a:lnTo>
                        <a:pt x="1221" y="287"/>
                      </a:lnTo>
                      <a:lnTo>
                        <a:pt x="1264" y="280"/>
                      </a:lnTo>
                      <a:lnTo>
                        <a:pt x="1290" y="281"/>
                      </a:lnTo>
                      <a:lnTo>
                        <a:pt x="1365" y="308"/>
                      </a:lnTo>
                      <a:lnTo>
                        <a:pt x="1372" y="313"/>
                      </a:lnTo>
                      <a:lnTo>
                        <a:pt x="1415" y="361"/>
                      </a:lnTo>
                      <a:lnTo>
                        <a:pt x="1427" y="368"/>
                      </a:lnTo>
                      <a:lnTo>
                        <a:pt x="1442" y="365"/>
                      </a:lnTo>
                      <a:lnTo>
                        <a:pt x="1455" y="352"/>
                      </a:lnTo>
                      <a:lnTo>
                        <a:pt x="1499" y="303"/>
                      </a:lnTo>
                      <a:lnTo>
                        <a:pt x="1514" y="291"/>
                      </a:lnTo>
                      <a:lnTo>
                        <a:pt x="1532" y="280"/>
                      </a:lnTo>
                      <a:lnTo>
                        <a:pt x="1546" y="275"/>
                      </a:lnTo>
                      <a:lnTo>
                        <a:pt x="1625" y="257"/>
                      </a:lnTo>
                      <a:lnTo>
                        <a:pt x="1634" y="250"/>
                      </a:lnTo>
                      <a:lnTo>
                        <a:pt x="1635" y="241"/>
                      </a:lnTo>
                      <a:lnTo>
                        <a:pt x="1630" y="217"/>
                      </a:lnTo>
                      <a:lnTo>
                        <a:pt x="1632" y="198"/>
                      </a:lnTo>
                      <a:lnTo>
                        <a:pt x="1642" y="181"/>
                      </a:lnTo>
                      <a:lnTo>
                        <a:pt x="1655" y="173"/>
                      </a:lnTo>
                      <a:lnTo>
                        <a:pt x="1677" y="168"/>
                      </a:lnTo>
                      <a:lnTo>
                        <a:pt x="1690" y="162"/>
                      </a:lnTo>
                      <a:lnTo>
                        <a:pt x="1695" y="146"/>
                      </a:lnTo>
                      <a:lnTo>
                        <a:pt x="1684" y="118"/>
                      </a:lnTo>
                      <a:lnTo>
                        <a:pt x="1680" y="105"/>
                      </a:lnTo>
                      <a:lnTo>
                        <a:pt x="1685" y="88"/>
                      </a:lnTo>
                      <a:lnTo>
                        <a:pt x="1694" y="72"/>
                      </a:lnTo>
                      <a:lnTo>
                        <a:pt x="1700" y="65"/>
                      </a:lnTo>
                      <a:lnTo>
                        <a:pt x="1715" y="60"/>
                      </a:lnTo>
                      <a:lnTo>
                        <a:pt x="1766" y="61"/>
                      </a:lnTo>
                      <a:lnTo>
                        <a:pt x="1809" y="70"/>
                      </a:lnTo>
                      <a:lnTo>
                        <a:pt x="1826" y="68"/>
                      </a:lnTo>
                      <a:lnTo>
                        <a:pt x="1852" y="55"/>
                      </a:lnTo>
                      <a:lnTo>
                        <a:pt x="1906" y="3"/>
                      </a:lnTo>
                      <a:lnTo>
                        <a:pt x="1930" y="0"/>
                      </a:lnTo>
                      <a:lnTo>
                        <a:pt x="1945" y="25"/>
                      </a:lnTo>
                      <a:lnTo>
                        <a:pt x="1947" y="37"/>
                      </a:lnTo>
                      <a:lnTo>
                        <a:pt x="1945" y="56"/>
                      </a:lnTo>
                      <a:lnTo>
                        <a:pt x="1946" y="73"/>
                      </a:lnTo>
                      <a:lnTo>
                        <a:pt x="1956" y="102"/>
                      </a:lnTo>
                      <a:lnTo>
                        <a:pt x="1959" y="141"/>
                      </a:lnTo>
                      <a:lnTo>
                        <a:pt x="1956" y="183"/>
                      </a:lnTo>
                      <a:lnTo>
                        <a:pt x="1955" y="242"/>
                      </a:lnTo>
                      <a:lnTo>
                        <a:pt x="1956" y="265"/>
                      </a:lnTo>
                      <a:lnTo>
                        <a:pt x="1969" y="291"/>
                      </a:lnTo>
                      <a:lnTo>
                        <a:pt x="1990" y="317"/>
                      </a:lnTo>
                      <a:lnTo>
                        <a:pt x="2036" y="336"/>
                      </a:lnTo>
                      <a:lnTo>
                        <a:pt x="2075" y="343"/>
                      </a:lnTo>
                      <a:lnTo>
                        <a:pt x="2119" y="342"/>
                      </a:lnTo>
                      <a:lnTo>
                        <a:pt x="2271" y="297"/>
                      </a:lnTo>
                      <a:lnTo>
                        <a:pt x="2294" y="281"/>
                      </a:lnTo>
                      <a:lnTo>
                        <a:pt x="2304" y="276"/>
                      </a:lnTo>
                      <a:lnTo>
                        <a:pt x="2330" y="276"/>
                      </a:lnTo>
                      <a:lnTo>
                        <a:pt x="2359" y="288"/>
                      </a:lnTo>
                      <a:lnTo>
                        <a:pt x="2372" y="318"/>
                      </a:lnTo>
                      <a:close/>
                    </a:path>
                  </a:pathLst>
                </a:custGeom>
                <a:solidFill>
                  <a:srgbClr val="D34817"/>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7" name="Splitsko-Dalmatinska" descr="{&quot;Key&quot;:&quot;splitsko-dalmatinska&quot;,&quot;Name&quot;:&quot;Splitsko-Dalmatinska&quot;,&quot;Value&quot;:1.0,&quot;Formula&quot;:&quot;&quot;,&quot;Text&quot;:&quot;&quot;,&quot;OfficeApplication&quot;:1,&quot;HasValue&quot;:true}">
                  <a:extLst>
                    <a:ext uri="{FF2B5EF4-FFF2-40B4-BE49-F238E27FC236}">
                      <a16:creationId xmlns:a16="http://schemas.microsoft.com/office/drawing/2014/main" id="{D013BC6E-37C3-46CF-AD37-7D708680A67A}"/>
                    </a:ext>
                  </a:extLst>
                </p:cNvPr>
                <p:cNvSpPr>
                  <a:spLocks noEditPoints="1"/>
                </p:cNvSpPr>
                <p:nvPr/>
              </p:nvSpPr>
              <p:spPr bwMode="auto">
                <a:xfrm>
                  <a:off x="5689600" y="4829176"/>
                  <a:ext cx="1306513" cy="1200150"/>
                </a:xfrm>
                <a:custGeom>
                  <a:avLst/>
                  <a:gdLst>
                    <a:gd name="T0" fmla="*/ 493 w 3038"/>
                    <a:gd name="T1" fmla="*/ 2603 h 2791"/>
                    <a:gd name="T2" fmla="*/ 468 w 3038"/>
                    <a:gd name="T3" fmla="*/ 2676 h 2791"/>
                    <a:gd name="T4" fmla="*/ 153 w 3038"/>
                    <a:gd name="T5" fmla="*/ 2750 h 2791"/>
                    <a:gd name="T6" fmla="*/ 95 w 3038"/>
                    <a:gd name="T7" fmla="*/ 2621 h 2791"/>
                    <a:gd name="T8" fmla="*/ 385 w 3038"/>
                    <a:gd name="T9" fmla="*/ 2610 h 2791"/>
                    <a:gd name="T10" fmla="*/ 1275 w 3038"/>
                    <a:gd name="T11" fmla="*/ 2177 h 2791"/>
                    <a:gd name="T12" fmla="*/ 1438 w 3038"/>
                    <a:gd name="T13" fmla="*/ 2278 h 2791"/>
                    <a:gd name="T14" fmla="*/ 1765 w 3038"/>
                    <a:gd name="T15" fmla="*/ 2355 h 2791"/>
                    <a:gd name="T16" fmla="*/ 2318 w 3038"/>
                    <a:gd name="T17" fmla="*/ 2408 h 2791"/>
                    <a:gd name="T18" fmla="*/ 978 w 3038"/>
                    <a:gd name="T19" fmla="*/ 2342 h 2791"/>
                    <a:gd name="T20" fmla="*/ 777 w 3038"/>
                    <a:gd name="T21" fmla="*/ 2239 h 2791"/>
                    <a:gd name="T22" fmla="*/ 923 w 3038"/>
                    <a:gd name="T23" fmla="*/ 2227 h 2791"/>
                    <a:gd name="T24" fmla="*/ 1205 w 3038"/>
                    <a:gd name="T25" fmla="*/ 2278 h 2791"/>
                    <a:gd name="T26" fmla="*/ 1678 w 3038"/>
                    <a:gd name="T27" fmla="*/ 1832 h 2791"/>
                    <a:gd name="T28" fmla="*/ 1809 w 3038"/>
                    <a:gd name="T29" fmla="*/ 1890 h 2791"/>
                    <a:gd name="T30" fmla="*/ 1799 w 3038"/>
                    <a:gd name="T31" fmla="*/ 1980 h 2791"/>
                    <a:gd name="T32" fmla="*/ 865 w 3038"/>
                    <a:gd name="T33" fmla="*/ 1904 h 2791"/>
                    <a:gd name="T34" fmla="*/ 882 w 3038"/>
                    <a:gd name="T35" fmla="*/ 1861 h 2791"/>
                    <a:gd name="T36" fmla="*/ 932 w 3038"/>
                    <a:gd name="T37" fmla="*/ 1801 h 2791"/>
                    <a:gd name="T38" fmla="*/ 1427 w 3038"/>
                    <a:gd name="T39" fmla="*/ 1732 h 2791"/>
                    <a:gd name="T40" fmla="*/ 613 w 3038"/>
                    <a:gd name="T41" fmla="*/ 1702 h 2791"/>
                    <a:gd name="T42" fmla="*/ 710 w 3038"/>
                    <a:gd name="T43" fmla="*/ 1843 h 2791"/>
                    <a:gd name="T44" fmla="*/ 403 w 3038"/>
                    <a:gd name="T45" fmla="*/ 1664 h 2791"/>
                    <a:gd name="T46" fmla="*/ 679 w 3038"/>
                    <a:gd name="T47" fmla="*/ 1370 h 2791"/>
                    <a:gd name="T48" fmla="*/ 520 w 3038"/>
                    <a:gd name="T49" fmla="*/ 1422 h 2791"/>
                    <a:gd name="T50" fmla="*/ 437 w 3038"/>
                    <a:gd name="T51" fmla="*/ 1381 h 2791"/>
                    <a:gd name="T52" fmla="*/ 629 w 3038"/>
                    <a:gd name="T53" fmla="*/ 1352 h 2791"/>
                    <a:gd name="T54" fmla="*/ 2955 w 3038"/>
                    <a:gd name="T55" fmla="*/ 2418 h 2791"/>
                    <a:gd name="T56" fmla="*/ 2832 w 3038"/>
                    <a:gd name="T57" fmla="*/ 2371 h 2791"/>
                    <a:gd name="T58" fmla="*/ 2857 w 3038"/>
                    <a:gd name="T59" fmla="*/ 2426 h 2791"/>
                    <a:gd name="T60" fmla="*/ 2913 w 3038"/>
                    <a:gd name="T61" fmla="*/ 2502 h 2791"/>
                    <a:gd name="T62" fmla="*/ 2858 w 3038"/>
                    <a:gd name="T63" fmla="*/ 2595 h 2791"/>
                    <a:gd name="T64" fmla="*/ 2314 w 3038"/>
                    <a:gd name="T65" fmla="*/ 2170 h 2791"/>
                    <a:gd name="T66" fmla="*/ 2205 w 3038"/>
                    <a:gd name="T67" fmla="*/ 2081 h 2791"/>
                    <a:gd name="T68" fmla="*/ 2145 w 3038"/>
                    <a:gd name="T69" fmla="*/ 2001 h 2791"/>
                    <a:gd name="T70" fmla="*/ 1563 w 3038"/>
                    <a:gd name="T71" fmla="*/ 1608 h 2791"/>
                    <a:gd name="T72" fmla="*/ 1082 w 3038"/>
                    <a:gd name="T73" fmla="*/ 1342 h 2791"/>
                    <a:gd name="T74" fmla="*/ 800 w 3038"/>
                    <a:gd name="T75" fmla="*/ 1322 h 2791"/>
                    <a:gd name="T76" fmla="*/ 890 w 3038"/>
                    <a:gd name="T77" fmla="*/ 1230 h 2791"/>
                    <a:gd name="T78" fmla="*/ 480 w 3038"/>
                    <a:gd name="T79" fmla="*/ 1297 h 2791"/>
                    <a:gd name="T80" fmla="*/ 208 w 3038"/>
                    <a:gd name="T81" fmla="*/ 1405 h 2791"/>
                    <a:gd name="T82" fmla="*/ 3 w 3038"/>
                    <a:gd name="T83" fmla="*/ 1362 h 2791"/>
                    <a:gd name="T84" fmla="*/ 92 w 3038"/>
                    <a:gd name="T85" fmla="*/ 1328 h 2791"/>
                    <a:gd name="T86" fmla="*/ 103 w 3038"/>
                    <a:gd name="T87" fmla="*/ 1263 h 2791"/>
                    <a:gd name="T88" fmla="*/ 122 w 3038"/>
                    <a:gd name="T89" fmla="*/ 1201 h 2791"/>
                    <a:gd name="T90" fmla="*/ 85 w 3038"/>
                    <a:gd name="T91" fmla="*/ 1062 h 2791"/>
                    <a:gd name="T92" fmla="*/ 313 w 3038"/>
                    <a:gd name="T93" fmla="*/ 841 h 2791"/>
                    <a:gd name="T94" fmla="*/ 509 w 3038"/>
                    <a:gd name="T95" fmla="*/ 838 h 2791"/>
                    <a:gd name="T96" fmla="*/ 714 w 3038"/>
                    <a:gd name="T97" fmla="*/ 745 h 2791"/>
                    <a:gd name="T98" fmla="*/ 713 w 3038"/>
                    <a:gd name="T99" fmla="*/ 631 h 2791"/>
                    <a:gd name="T100" fmla="*/ 887 w 3038"/>
                    <a:gd name="T101" fmla="*/ 443 h 2791"/>
                    <a:gd name="T102" fmla="*/ 698 w 3038"/>
                    <a:gd name="T103" fmla="*/ 250 h 2791"/>
                    <a:gd name="T104" fmla="*/ 849 w 3038"/>
                    <a:gd name="T105" fmla="*/ 130 h 2791"/>
                    <a:gd name="T106" fmla="*/ 1088 w 3038"/>
                    <a:gd name="T107" fmla="*/ 6 h 2791"/>
                    <a:gd name="T108" fmla="*/ 1430 w 3038"/>
                    <a:gd name="T109" fmla="*/ 471 h 2791"/>
                    <a:gd name="T110" fmla="*/ 2264 w 3038"/>
                    <a:gd name="T111" fmla="*/ 1336 h 2791"/>
                    <a:gd name="T112" fmla="*/ 2698 w 3038"/>
                    <a:gd name="T113" fmla="*/ 1946 h 2791"/>
                    <a:gd name="T114" fmla="*/ 2963 w 3038"/>
                    <a:gd name="T115" fmla="*/ 2290 h 2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38" h="2791">
                      <a:moveTo>
                        <a:pt x="385" y="2610"/>
                      </a:moveTo>
                      <a:lnTo>
                        <a:pt x="382" y="2616"/>
                      </a:lnTo>
                      <a:lnTo>
                        <a:pt x="429" y="2596"/>
                      </a:lnTo>
                      <a:lnTo>
                        <a:pt x="455" y="2597"/>
                      </a:lnTo>
                      <a:lnTo>
                        <a:pt x="483" y="2616"/>
                      </a:lnTo>
                      <a:lnTo>
                        <a:pt x="493" y="2603"/>
                      </a:lnTo>
                      <a:lnTo>
                        <a:pt x="502" y="2595"/>
                      </a:lnTo>
                      <a:lnTo>
                        <a:pt x="509" y="2600"/>
                      </a:lnTo>
                      <a:lnTo>
                        <a:pt x="512" y="2626"/>
                      </a:lnTo>
                      <a:lnTo>
                        <a:pt x="507" y="2643"/>
                      </a:lnTo>
                      <a:lnTo>
                        <a:pt x="493" y="2657"/>
                      </a:lnTo>
                      <a:lnTo>
                        <a:pt x="468" y="2676"/>
                      </a:lnTo>
                      <a:lnTo>
                        <a:pt x="443" y="2708"/>
                      </a:lnTo>
                      <a:lnTo>
                        <a:pt x="418" y="2728"/>
                      </a:lnTo>
                      <a:lnTo>
                        <a:pt x="230" y="2786"/>
                      </a:lnTo>
                      <a:lnTo>
                        <a:pt x="158" y="2791"/>
                      </a:lnTo>
                      <a:lnTo>
                        <a:pt x="107" y="2773"/>
                      </a:lnTo>
                      <a:lnTo>
                        <a:pt x="153" y="2750"/>
                      </a:lnTo>
                      <a:lnTo>
                        <a:pt x="158" y="2705"/>
                      </a:lnTo>
                      <a:lnTo>
                        <a:pt x="140" y="2670"/>
                      </a:lnTo>
                      <a:lnTo>
                        <a:pt x="120" y="2676"/>
                      </a:lnTo>
                      <a:lnTo>
                        <a:pt x="106" y="2676"/>
                      </a:lnTo>
                      <a:lnTo>
                        <a:pt x="77" y="2636"/>
                      </a:lnTo>
                      <a:lnTo>
                        <a:pt x="95" y="2621"/>
                      </a:lnTo>
                      <a:lnTo>
                        <a:pt x="120" y="2616"/>
                      </a:lnTo>
                      <a:lnTo>
                        <a:pt x="169" y="2585"/>
                      </a:lnTo>
                      <a:lnTo>
                        <a:pt x="249" y="2568"/>
                      </a:lnTo>
                      <a:lnTo>
                        <a:pt x="333" y="2571"/>
                      </a:lnTo>
                      <a:lnTo>
                        <a:pt x="395" y="2595"/>
                      </a:lnTo>
                      <a:lnTo>
                        <a:pt x="385" y="2610"/>
                      </a:lnTo>
                      <a:close/>
                      <a:moveTo>
                        <a:pt x="1163" y="2162"/>
                      </a:moveTo>
                      <a:lnTo>
                        <a:pt x="1205" y="2200"/>
                      </a:lnTo>
                      <a:lnTo>
                        <a:pt x="1214" y="2198"/>
                      </a:lnTo>
                      <a:lnTo>
                        <a:pt x="1234" y="2182"/>
                      </a:lnTo>
                      <a:lnTo>
                        <a:pt x="1249" y="2177"/>
                      </a:lnTo>
                      <a:lnTo>
                        <a:pt x="1275" y="2177"/>
                      </a:lnTo>
                      <a:lnTo>
                        <a:pt x="1338" y="2188"/>
                      </a:lnTo>
                      <a:lnTo>
                        <a:pt x="1367" y="2200"/>
                      </a:lnTo>
                      <a:lnTo>
                        <a:pt x="1382" y="2215"/>
                      </a:lnTo>
                      <a:lnTo>
                        <a:pt x="1394" y="2237"/>
                      </a:lnTo>
                      <a:lnTo>
                        <a:pt x="1412" y="2261"/>
                      </a:lnTo>
                      <a:lnTo>
                        <a:pt x="1438" y="2278"/>
                      </a:lnTo>
                      <a:lnTo>
                        <a:pt x="1439" y="2292"/>
                      </a:lnTo>
                      <a:lnTo>
                        <a:pt x="1423" y="2298"/>
                      </a:lnTo>
                      <a:lnTo>
                        <a:pt x="1464" y="2330"/>
                      </a:lnTo>
                      <a:lnTo>
                        <a:pt x="1510" y="2348"/>
                      </a:lnTo>
                      <a:lnTo>
                        <a:pt x="1560" y="2356"/>
                      </a:lnTo>
                      <a:lnTo>
                        <a:pt x="1765" y="2355"/>
                      </a:lnTo>
                      <a:lnTo>
                        <a:pt x="1799" y="2336"/>
                      </a:lnTo>
                      <a:lnTo>
                        <a:pt x="1829" y="2365"/>
                      </a:lnTo>
                      <a:lnTo>
                        <a:pt x="1868" y="2377"/>
                      </a:lnTo>
                      <a:lnTo>
                        <a:pt x="1999" y="2383"/>
                      </a:lnTo>
                      <a:lnTo>
                        <a:pt x="2125" y="2417"/>
                      </a:lnTo>
                      <a:lnTo>
                        <a:pt x="2318" y="2408"/>
                      </a:lnTo>
                      <a:lnTo>
                        <a:pt x="2414" y="2418"/>
                      </a:lnTo>
                      <a:lnTo>
                        <a:pt x="2494" y="2456"/>
                      </a:lnTo>
                      <a:lnTo>
                        <a:pt x="1438" y="2456"/>
                      </a:lnTo>
                      <a:lnTo>
                        <a:pt x="1389" y="2461"/>
                      </a:lnTo>
                      <a:lnTo>
                        <a:pt x="1157" y="2411"/>
                      </a:lnTo>
                      <a:lnTo>
                        <a:pt x="978" y="2342"/>
                      </a:lnTo>
                      <a:lnTo>
                        <a:pt x="914" y="2330"/>
                      </a:lnTo>
                      <a:lnTo>
                        <a:pt x="877" y="2303"/>
                      </a:lnTo>
                      <a:lnTo>
                        <a:pt x="853" y="2298"/>
                      </a:lnTo>
                      <a:lnTo>
                        <a:pt x="759" y="2258"/>
                      </a:lnTo>
                      <a:lnTo>
                        <a:pt x="768" y="2246"/>
                      </a:lnTo>
                      <a:lnTo>
                        <a:pt x="777" y="2239"/>
                      </a:lnTo>
                      <a:lnTo>
                        <a:pt x="800" y="2238"/>
                      </a:lnTo>
                      <a:lnTo>
                        <a:pt x="827" y="2253"/>
                      </a:lnTo>
                      <a:lnTo>
                        <a:pt x="850" y="2250"/>
                      </a:lnTo>
                      <a:lnTo>
                        <a:pt x="903" y="2217"/>
                      </a:lnTo>
                      <a:lnTo>
                        <a:pt x="915" y="2238"/>
                      </a:lnTo>
                      <a:lnTo>
                        <a:pt x="923" y="2227"/>
                      </a:lnTo>
                      <a:lnTo>
                        <a:pt x="947" y="2200"/>
                      </a:lnTo>
                      <a:lnTo>
                        <a:pt x="947" y="2217"/>
                      </a:lnTo>
                      <a:lnTo>
                        <a:pt x="1023" y="2193"/>
                      </a:lnTo>
                      <a:lnTo>
                        <a:pt x="1087" y="2233"/>
                      </a:lnTo>
                      <a:lnTo>
                        <a:pt x="1145" y="2281"/>
                      </a:lnTo>
                      <a:lnTo>
                        <a:pt x="1205" y="2278"/>
                      </a:lnTo>
                      <a:lnTo>
                        <a:pt x="1148" y="2217"/>
                      </a:lnTo>
                      <a:lnTo>
                        <a:pt x="1092" y="2183"/>
                      </a:lnTo>
                      <a:lnTo>
                        <a:pt x="1073" y="2162"/>
                      </a:lnTo>
                      <a:lnTo>
                        <a:pt x="1104" y="2164"/>
                      </a:lnTo>
                      <a:lnTo>
                        <a:pt x="1163" y="2162"/>
                      </a:lnTo>
                      <a:close/>
                      <a:moveTo>
                        <a:pt x="1678" y="1832"/>
                      </a:moveTo>
                      <a:lnTo>
                        <a:pt x="1698" y="1838"/>
                      </a:lnTo>
                      <a:lnTo>
                        <a:pt x="1714" y="1836"/>
                      </a:lnTo>
                      <a:lnTo>
                        <a:pt x="1728" y="1821"/>
                      </a:lnTo>
                      <a:lnTo>
                        <a:pt x="1747" y="1837"/>
                      </a:lnTo>
                      <a:lnTo>
                        <a:pt x="1787" y="1882"/>
                      </a:lnTo>
                      <a:lnTo>
                        <a:pt x="1809" y="1890"/>
                      </a:lnTo>
                      <a:lnTo>
                        <a:pt x="1828" y="1887"/>
                      </a:lnTo>
                      <a:lnTo>
                        <a:pt x="1843" y="1892"/>
                      </a:lnTo>
                      <a:lnTo>
                        <a:pt x="1859" y="1920"/>
                      </a:lnTo>
                      <a:lnTo>
                        <a:pt x="1832" y="1973"/>
                      </a:lnTo>
                      <a:lnTo>
                        <a:pt x="1817" y="1991"/>
                      </a:lnTo>
                      <a:lnTo>
                        <a:pt x="1799" y="1980"/>
                      </a:lnTo>
                      <a:lnTo>
                        <a:pt x="1762" y="2033"/>
                      </a:lnTo>
                      <a:lnTo>
                        <a:pt x="1692" y="2049"/>
                      </a:lnTo>
                      <a:lnTo>
                        <a:pt x="1300" y="2061"/>
                      </a:lnTo>
                      <a:lnTo>
                        <a:pt x="1165" y="2042"/>
                      </a:lnTo>
                      <a:lnTo>
                        <a:pt x="1032" y="2001"/>
                      </a:lnTo>
                      <a:lnTo>
                        <a:pt x="865" y="1904"/>
                      </a:lnTo>
                      <a:lnTo>
                        <a:pt x="830" y="1861"/>
                      </a:lnTo>
                      <a:lnTo>
                        <a:pt x="848" y="1872"/>
                      </a:lnTo>
                      <a:lnTo>
                        <a:pt x="860" y="1882"/>
                      </a:lnTo>
                      <a:lnTo>
                        <a:pt x="874" y="1882"/>
                      </a:lnTo>
                      <a:lnTo>
                        <a:pt x="875" y="1864"/>
                      </a:lnTo>
                      <a:lnTo>
                        <a:pt x="882" y="1861"/>
                      </a:lnTo>
                      <a:lnTo>
                        <a:pt x="892" y="1863"/>
                      </a:lnTo>
                      <a:lnTo>
                        <a:pt x="903" y="1861"/>
                      </a:lnTo>
                      <a:lnTo>
                        <a:pt x="892" y="1839"/>
                      </a:lnTo>
                      <a:lnTo>
                        <a:pt x="893" y="1821"/>
                      </a:lnTo>
                      <a:lnTo>
                        <a:pt x="907" y="1807"/>
                      </a:lnTo>
                      <a:lnTo>
                        <a:pt x="932" y="1801"/>
                      </a:lnTo>
                      <a:lnTo>
                        <a:pt x="903" y="1749"/>
                      </a:lnTo>
                      <a:lnTo>
                        <a:pt x="874" y="1682"/>
                      </a:lnTo>
                      <a:lnTo>
                        <a:pt x="918" y="1679"/>
                      </a:lnTo>
                      <a:lnTo>
                        <a:pt x="932" y="1682"/>
                      </a:lnTo>
                      <a:lnTo>
                        <a:pt x="1017" y="1716"/>
                      </a:lnTo>
                      <a:lnTo>
                        <a:pt x="1427" y="1732"/>
                      </a:lnTo>
                      <a:lnTo>
                        <a:pt x="1684" y="1801"/>
                      </a:lnTo>
                      <a:lnTo>
                        <a:pt x="1684" y="1821"/>
                      </a:lnTo>
                      <a:lnTo>
                        <a:pt x="1655" y="1821"/>
                      </a:lnTo>
                      <a:lnTo>
                        <a:pt x="1678" y="1832"/>
                      </a:lnTo>
                      <a:close/>
                      <a:moveTo>
                        <a:pt x="604" y="1655"/>
                      </a:moveTo>
                      <a:lnTo>
                        <a:pt x="613" y="1702"/>
                      </a:lnTo>
                      <a:lnTo>
                        <a:pt x="670" y="1695"/>
                      </a:lnTo>
                      <a:lnTo>
                        <a:pt x="710" y="1728"/>
                      </a:lnTo>
                      <a:lnTo>
                        <a:pt x="748" y="1778"/>
                      </a:lnTo>
                      <a:lnTo>
                        <a:pt x="800" y="1821"/>
                      </a:lnTo>
                      <a:lnTo>
                        <a:pt x="768" y="1858"/>
                      </a:lnTo>
                      <a:lnTo>
                        <a:pt x="710" y="1843"/>
                      </a:lnTo>
                      <a:lnTo>
                        <a:pt x="569" y="1755"/>
                      </a:lnTo>
                      <a:lnTo>
                        <a:pt x="464" y="1709"/>
                      </a:lnTo>
                      <a:lnTo>
                        <a:pt x="412" y="1702"/>
                      </a:lnTo>
                      <a:lnTo>
                        <a:pt x="410" y="1688"/>
                      </a:lnTo>
                      <a:lnTo>
                        <a:pt x="424" y="1682"/>
                      </a:lnTo>
                      <a:lnTo>
                        <a:pt x="403" y="1664"/>
                      </a:lnTo>
                      <a:lnTo>
                        <a:pt x="397" y="1644"/>
                      </a:lnTo>
                      <a:lnTo>
                        <a:pt x="408" y="1627"/>
                      </a:lnTo>
                      <a:lnTo>
                        <a:pt x="439" y="1621"/>
                      </a:lnTo>
                      <a:lnTo>
                        <a:pt x="559" y="1631"/>
                      </a:lnTo>
                      <a:lnTo>
                        <a:pt x="604" y="1655"/>
                      </a:lnTo>
                      <a:close/>
                      <a:moveTo>
                        <a:pt x="679" y="1370"/>
                      </a:moveTo>
                      <a:lnTo>
                        <a:pt x="767" y="1402"/>
                      </a:lnTo>
                      <a:lnTo>
                        <a:pt x="757" y="1420"/>
                      </a:lnTo>
                      <a:lnTo>
                        <a:pt x="678" y="1428"/>
                      </a:lnTo>
                      <a:lnTo>
                        <a:pt x="569" y="1410"/>
                      </a:lnTo>
                      <a:lnTo>
                        <a:pt x="538" y="1412"/>
                      </a:lnTo>
                      <a:lnTo>
                        <a:pt x="520" y="1422"/>
                      </a:lnTo>
                      <a:lnTo>
                        <a:pt x="494" y="1428"/>
                      </a:lnTo>
                      <a:lnTo>
                        <a:pt x="460" y="1423"/>
                      </a:lnTo>
                      <a:lnTo>
                        <a:pt x="435" y="1413"/>
                      </a:lnTo>
                      <a:lnTo>
                        <a:pt x="420" y="1403"/>
                      </a:lnTo>
                      <a:lnTo>
                        <a:pt x="422" y="1387"/>
                      </a:lnTo>
                      <a:lnTo>
                        <a:pt x="437" y="1381"/>
                      </a:lnTo>
                      <a:lnTo>
                        <a:pt x="459" y="1386"/>
                      </a:lnTo>
                      <a:lnTo>
                        <a:pt x="488" y="1388"/>
                      </a:lnTo>
                      <a:lnTo>
                        <a:pt x="507" y="1375"/>
                      </a:lnTo>
                      <a:lnTo>
                        <a:pt x="498" y="1350"/>
                      </a:lnTo>
                      <a:lnTo>
                        <a:pt x="533" y="1337"/>
                      </a:lnTo>
                      <a:lnTo>
                        <a:pt x="629" y="1352"/>
                      </a:lnTo>
                      <a:lnTo>
                        <a:pt x="679" y="1370"/>
                      </a:lnTo>
                      <a:close/>
                      <a:moveTo>
                        <a:pt x="3038" y="2396"/>
                      </a:moveTo>
                      <a:lnTo>
                        <a:pt x="3035" y="2401"/>
                      </a:lnTo>
                      <a:lnTo>
                        <a:pt x="3009" y="2416"/>
                      </a:lnTo>
                      <a:lnTo>
                        <a:pt x="2972" y="2420"/>
                      </a:lnTo>
                      <a:lnTo>
                        <a:pt x="2955" y="2418"/>
                      </a:lnTo>
                      <a:lnTo>
                        <a:pt x="2944" y="2415"/>
                      </a:lnTo>
                      <a:lnTo>
                        <a:pt x="2935" y="2407"/>
                      </a:lnTo>
                      <a:lnTo>
                        <a:pt x="2928" y="2396"/>
                      </a:lnTo>
                      <a:lnTo>
                        <a:pt x="2912" y="2388"/>
                      </a:lnTo>
                      <a:lnTo>
                        <a:pt x="2868" y="2382"/>
                      </a:lnTo>
                      <a:lnTo>
                        <a:pt x="2832" y="2371"/>
                      </a:lnTo>
                      <a:lnTo>
                        <a:pt x="2824" y="2372"/>
                      </a:lnTo>
                      <a:lnTo>
                        <a:pt x="2819" y="2380"/>
                      </a:lnTo>
                      <a:lnTo>
                        <a:pt x="2815" y="2406"/>
                      </a:lnTo>
                      <a:lnTo>
                        <a:pt x="2822" y="2420"/>
                      </a:lnTo>
                      <a:lnTo>
                        <a:pt x="2833" y="2423"/>
                      </a:lnTo>
                      <a:lnTo>
                        <a:pt x="2857" y="2426"/>
                      </a:lnTo>
                      <a:lnTo>
                        <a:pt x="2868" y="2431"/>
                      </a:lnTo>
                      <a:lnTo>
                        <a:pt x="2878" y="2442"/>
                      </a:lnTo>
                      <a:lnTo>
                        <a:pt x="2887" y="2456"/>
                      </a:lnTo>
                      <a:lnTo>
                        <a:pt x="2897" y="2481"/>
                      </a:lnTo>
                      <a:lnTo>
                        <a:pt x="2903" y="2492"/>
                      </a:lnTo>
                      <a:lnTo>
                        <a:pt x="2913" y="2502"/>
                      </a:lnTo>
                      <a:lnTo>
                        <a:pt x="2935" y="2517"/>
                      </a:lnTo>
                      <a:lnTo>
                        <a:pt x="2943" y="2525"/>
                      </a:lnTo>
                      <a:lnTo>
                        <a:pt x="2944" y="2533"/>
                      </a:lnTo>
                      <a:lnTo>
                        <a:pt x="2932" y="2545"/>
                      </a:lnTo>
                      <a:lnTo>
                        <a:pt x="2918" y="2552"/>
                      </a:lnTo>
                      <a:lnTo>
                        <a:pt x="2858" y="2595"/>
                      </a:lnTo>
                      <a:lnTo>
                        <a:pt x="2754" y="2456"/>
                      </a:lnTo>
                      <a:lnTo>
                        <a:pt x="2450" y="2298"/>
                      </a:lnTo>
                      <a:lnTo>
                        <a:pt x="2378" y="2238"/>
                      </a:lnTo>
                      <a:lnTo>
                        <a:pt x="2343" y="2220"/>
                      </a:lnTo>
                      <a:lnTo>
                        <a:pt x="2327" y="2207"/>
                      </a:lnTo>
                      <a:lnTo>
                        <a:pt x="2314" y="2170"/>
                      </a:lnTo>
                      <a:lnTo>
                        <a:pt x="2298" y="2153"/>
                      </a:lnTo>
                      <a:lnTo>
                        <a:pt x="2277" y="2143"/>
                      </a:lnTo>
                      <a:lnTo>
                        <a:pt x="2255" y="2140"/>
                      </a:lnTo>
                      <a:lnTo>
                        <a:pt x="2242" y="2132"/>
                      </a:lnTo>
                      <a:lnTo>
                        <a:pt x="2227" y="2116"/>
                      </a:lnTo>
                      <a:lnTo>
                        <a:pt x="2205" y="2081"/>
                      </a:lnTo>
                      <a:lnTo>
                        <a:pt x="2200" y="2068"/>
                      </a:lnTo>
                      <a:lnTo>
                        <a:pt x="2194" y="2031"/>
                      </a:lnTo>
                      <a:lnTo>
                        <a:pt x="2190" y="2020"/>
                      </a:lnTo>
                      <a:lnTo>
                        <a:pt x="2182" y="2015"/>
                      </a:lnTo>
                      <a:lnTo>
                        <a:pt x="2154" y="2007"/>
                      </a:lnTo>
                      <a:lnTo>
                        <a:pt x="2145" y="2001"/>
                      </a:lnTo>
                      <a:lnTo>
                        <a:pt x="1947" y="1742"/>
                      </a:lnTo>
                      <a:lnTo>
                        <a:pt x="1888" y="1702"/>
                      </a:lnTo>
                      <a:lnTo>
                        <a:pt x="1865" y="1681"/>
                      </a:lnTo>
                      <a:lnTo>
                        <a:pt x="1850" y="1662"/>
                      </a:lnTo>
                      <a:lnTo>
                        <a:pt x="1834" y="1648"/>
                      </a:lnTo>
                      <a:lnTo>
                        <a:pt x="1563" y="1608"/>
                      </a:lnTo>
                      <a:lnTo>
                        <a:pt x="1439" y="1553"/>
                      </a:lnTo>
                      <a:lnTo>
                        <a:pt x="1295" y="1522"/>
                      </a:lnTo>
                      <a:lnTo>
                        <a:pt x="1103" y="1382"/>
                      </a:lnTo>
                      <a:lnTo>
                        <a:pt x="1099" y="1361"/>
                      </a:lnTo>
                      <a:lnTo>
                        <a:pt x="1093" y="1348"/>
                      </a:lnTo>
                      <a:lnTo>
                        <a:pt x="1082" y="1342"/>
                      </a:lnTo>
                      <a:lnTo>
                        <a:pt x="1069" y="1346"/>
                      </a:lnTo>
                      <a:lnTo>
                        <a:pt x="1050" y="1360"/>
                      </a:lnTo>
                      <a:lnTo>
                        <a:pt x="1039" y="1362"/>
                      </a:lnTo>
                      <a:lnTo>
                        <a:pt x="959" y="1342"/>
                      </a:lnTo>
                      <a:lnTo>
                        <a:pt x="800" y="1342"/>
                      </a:lnTo>
                      <a:lnTo>
                        <a:pt x="800" y="1322"/>
                      </a:lnTo>
                      <a:lnTo>
                        <a:pt x="843" y="1322"/>
                      </a:lnTo>
                      <a:lnTo>
                        <a:pt x="892" y="1311"/>
                      </a:lnTo>
                      <a:lnTo>
                        <a:pt x="937" y="1290"/>
                      </a:lnTo>
                      <a:lnTo>
                        <a:pt x="974" y="1263"/>
                      </a:lnTo>
                      <a:lnTo>
                        <a:pt x="939" y="1241"/>
                      </a:lnTo>
                      <a:lnTo>
                        <a:pt x="890" y="1230"/>
                      </a:lnTo>
                      <a:lnTo>
                        <a:pt x="685" y="1225"/>
                      </a:lnTo>
                      <a:lnTo>
                        <a:pt x="660" y="1232"/>
                      </a:lnTo>
                      <a:lnTo>
                        <a:pt x="620" y="1257"/>
                      </a:lnTo>
                      <a:lnTo>
                        <a:pt x="607" y="1263"/>
                      </a:lnTo>
                      <a:lnTo>
                        <a:pt x="568" y="1270"/>
                      </a:lnTo>
                      <a:lnTo>
                        <a:pt x="480" y="1297"/>
                      </a:lnTo>
                      <a:lnTo>
                        <a:pt x="223" y="1303"/>
                      </a:lnTo>
                      <a:lnTo>
                        <a:pt x="223" y="1322"/>
                      </a:lnTo>
                      <a:lnTo>
                        <a:pt x="292" y="1341"/>
                      </a:lnTo>
                      <a:lnTo>
                        <a:pt x="322" y="1362"/>
                      </a:lnTo>
                      <a:lnTo>
                        <a:pt x="338" y="1405"/>
                      </a:lnTo>
                      <a:lnTo>
                        <a:pt x="208" y="1405"/>
                      </a:lnTo>
                      <a:lnTo>
                        <a:pt x="213" y="1436"/>
                      </a:lnTo>
                      <a:lnTo>
                        <a:pt x="182" y="1432"/>
                      </a:lnTo>
                      <a:lnTo>
                        <a:pt x="114" y="1405"/>
                      </a:lnTo>
                      <a:lnTo>
                        <a:pt x="58" y="1401"/>
                      </a:lnTo>
                      <a:lnTo>
                        <a:pt x="34" y="1388"/>
                      </a:lnTo>
                      <a:lnTo>
                        <a:pt x="3" y="1362"/>
                      </a:lnTo>
                      <a:lnTo>
                        <a:pt x="0" y="1362"/>
                      </a:lnTo>
                      <a:lnTo>
                        <a:pt x="14" y="1348"/>
                      </a:lnTo>
                      <a:lnTo>
                        <a:pt x="37" y="1343"/>
                      </a:lnTo>
                      <a:lnTo>
                        <a:pt x="82" y="1342"/>
                      </a:lnTo>
                      <a:lnTo>
                        <a:pt x="93" y="1336"/>
                      </a:lnTo>
                      <a:lnTo>
                        <a:pt x="92" y="1328"/>
                      </a:lnTo>
                      <a:lnTo>
                        <a:pt x="64" y="1312"/>
                      </a:lnTo>
                      <a:lnTo>
                        <a:pt x="58" y="1302"/>
                      </a:lnTo>
                      <a:lnTo>
                        <a:pt x="58" y="1283"/>
                      </a:lnTo>
                      <a:lnTo>
                        <a:pt x="65" y="1275"/>
                      </a:lnTo>
                      <a:lnTo>
                        <a:pt x="83" y="1268"/>
                      </a:lnTo>
                      <a:lnTo>
                        <a:pt x="103" y="1263"/>
                      </a:lnTo>
                      <a:lnTo>
                        <a:pt x="138" y="1248"/>
                      </a:lnTo>
                      <a:lnTo>
                        <a:pt x="149" y="1241"/>
                      </a:lnTo>
                      <a:lnTo>
                        <a:pt x="150" y="1235"/>
                      </a:lnTo>
                      <a:lnTo>
                        <a:pt x="140" y="1231"/>
                      </a:lnTo>
                      <a:lnTo>
                        <a:pt x="133" y="1226"/>
                      </a:lnTo>
                      <a:lnTo>
                        <a:pt x="122" y="1201"/>
                      </a:lnTo>
                      <a:lnTo>
                        <a:pt x="92" y="1166"/>
                      </a:lnTo>
                      <a:lnTo>
                        <a:pt x="82" y="1146"/>
                      </a:lnTo>
                      <a:lnTo>
                        <a:pt x="74" y="1125"/>
                      </a:lnTo>
                      <a:lnTo>
                        <a:pt x="69" y="1092"/>
                      </a:lnTo>
                      <a:lnTo>
                        <a:pt x="77" y="1076"/>
                      </a:lnTo>
                      <a:lnTo>
                        <a:pt x="85" y="1062"/>
                      </a:lnTo>
                      <a:lnTo>
                        <a:pt x="109" y="1036"/>
                      </a:lnTo>
                      <a:lnTo>
                        <a:pt x="122" y="1030"/>
                      </a:lnTo>
                      <a:lnTo>
                        <a:pt x="133" y="1028"/>
                      </a:lnTo>
                      <a:lnTo>
                        <a:pt x="144" y="1035"/>
                      </a:lnTo>
                      <a:lnTo>
                        <a:pt x="168" y="1030"/>
                      </a:lnTo>
                      <a:lnTo>
                        <a:pt x="313" y="841"/>
                      </a:lnTo>
                      <a:lnTo>
                        <a:pt x="332" y="826"/>
                      </a:lnTo>
                      <a:lnTo>
                        <a:pt x="340" y="827"/>
                      </a:lnTo>
                      <a:lnTo>
                        <a:pt x="457" y="876"/>
                      </a:lnTo>
                      <a:lnTo>
                        <a:pt x="478" y="873"/>
                      </a:lnTo>
                      <a:lnTo>
                        <a:pt x="492" y="861"/>
                      </a:lnTo>
                      <a:lnTo>
                        <a:pt x="509" y="838"/>
                      </a:lnTo>
                      <a:lnTo>
                        <a:pt x="525" y="826"/>
                      </a:lnTo>
                      <a:lnTo>
                        <a:pt x="542" y="816"/>
                      </a:lnTo>
                      <a:lnTo>
                        <a:pt x="588" y="797"/>
                      </a:lnTo>
                      <a:lnTo>
                        <a:pt x="645" y="783"/>
                      </a:lnTo>
                      <a:lnTo>
                        <a:pt x="695" y="761"/>
                      </a:lnTo>
                      <a:lnTo>
                        <a:pt x="714" y="745"/>
                      </a:lnTo>
                      <a:lnTo>
                        <a:pt x="719" y="726"/>
                      </a:lnTo>
                      <a:lnTo>
                        <a:pt x="709" y="713"/>
                      </a:lnTo>
                      <a:lnTo>
                        <a:pt x="699" y="701"/>
                      </a:lnTo>
                      <a:lnTo>
                        <a:pt x="694" y="691"/>
                      </a:lnTo>
                      <a:lnTo>
                        <a:pt x="690" y="675"/>
                      </a:lnTo>
                      <a:lnTo>
                        <a:pt x="713" y="631"/>
                      </a:lnTo>
                      <a:lnTo>
                        <a:pt x="714" y="623"/>
                      </a:lnTo>
                      <a:lnTo>
                        <a:pt x="710" y="601"/>
                      </a:lnTo>
                      <a:lnTo>
                        <a:pt x="714" y="577"/>
                      </a:lnTo>
                      <a:lnTo>
                        <a:pt x="728" y="562"/>
                      </a:lnTo>
                      <a:lnTo>
                        <a:pt x="873" y="462"/>
                      </a:lnTo>
                      <a:lnTo>
                        <a:pt x="887" y="443"/>
                      </a:lnTo>
                      <a:lnTo>
                        <a:pt x="887" y="423"/>
                      </a:lnTo>
                      <a:lnTo>
                        <a:pt x="875" y="406"/>
                      </a:lnTo>
                      <a:lnTo>
                        <a:pt x="790" y="306"/>
                      </a:lnTo>
                      <a:lnTo>
                        <a:pt x="772" y="290"/>
                      </a:lnTo>
                      <a:lnTo>
                        <a:pt x="757" y="278"/>
                      </a:lnTo>
                      <a:lnTo>
                        <a:pt x="698" y="250"/>
                      </a:lnTo>
                      <a:lnTo>
                        <a:pt x="687" y="217"/>
                      </a:lnTo>
                      <a:lnTo>
                        <a:pt x="715" y="128"/>
                      </a:lnTo>
                      <a:lnTo>
                        <a:pt x="782" y="147"/>
                      </a:lnTo>
                      <a:lnTo>
                        <a:pt x="818" y="147"/>
                      </a:lnTo>
                      <a:lnTo>
                        <a:pt x="840" y="140"/>
                      </a:lnTo>
                      <a:lnTo>
                        <a:pt x="849" y="130"/>
                      </a:lnTo>
                      <a:lnTo>
                        <a:pt x="858" y="101"/>
                      </a:lnTo>
                      <a:lnTo>
                        <a:pt x="897" y="63"/>
                      </a:lnTo>
                      <a:lnTo>
                        <a:pt x="968" y="17"/>
                      </a:lnTo>
                      <a:lnTo>
                        <a:pt x="997" y="5"/>
                      </a:lnTo>
                      <a:lnTo>
                        <a:pt x="1018" y="0"/>
                      </a:lnTo>
                      <a:lnTo>
                        <a:pt x="1088" y="6"/>
                      </a:lnTo>
                      <a:lnTo>
                        <a:pt x="1148" y="96"/>
                      </a:lnTo>
                      <a:lnTo>
                        <a:pt x="1252" y="202"/>
                      </a:lnTo>
                      <a:lnTo>
                        <a:pt x="1320" y="298"/>
                      </a:lnTo>
                      <a:lnTo>
                        <a:pt x="1407" y="380"/>
                      </a:lnTo>
                      <a:lnTo>
                        <a:pt x="1423" y="422"/>
                      </a:lnTo>
                      <a:lnTo>
                        <a:pt x="1430" y="471"/>
                      </a:lnTo>
                      <a:lnTo>
                        <a:pt x="1449" y="533"/>
                      </a:lnTo>
                      <a:lnTo>
                        <a:pt x="1479" y="582"/>
                      </a:lnTo>
                      <a:lnTo>
                        <a:pt x="1714" y="770"/>
                      </a:lnTo>
                      <a:lnTo>
                        <a:pt x="2048" y="1112"/>
                      </a:lnTo>
                      <a:lnTo>
                        <a:pt x="2150" y="1233"/>
                      </a:lnTo>
                      <a:lnTo>
                        <a:pt x="2264" y="1336"/>
                      </a:lnTo>
                      <a:lnTo>
                        <a:pt x="2388" y="1405"/>
                      </a:lnTo>
                      <a:lnTo>
                        <a:pt x="2592" y="1437"/>
                      </a:lnTo>
                      <a:lnTo>
                        <a:pt x="2658" y="1481"/>
                      </a:lnTo>
                      <a:lnTo>
                        <a:pt x="2690" y="1556"/>
                      </a:lnTo>
                      <a:lnTo>
                        <a:pt x="2652" y="1801"/>
                      </a:lnTo>
                      <a:lnTo>
                        <a:pt x="2698" y="1946"/>
                      </a:lnTo>
                      <a:lnTo>
                        <a:pt x="2780" y="2071"/>
                      </a:lnTo>
                      <a:lnTo>
                        <a:pt x="2867" y="2151"/>
                      </a:lnTo>
                      <a:lnTo>
                        <a:pt x="2909" y="2178"/>
                      </a:lnTo>
                      <a:lnTo>
                        <a:pt x="2932" y="2200"/>
                      </a:lnTo>
                      <a:lnTo>
                        <a:pt x="2945" y="2230"/>
                      </a:lnTo>
                      <a:lnTo>
                        <a:pt x="2963" y="2290"/>
                      </a:lnTo>
                      <a:lnTo>
                        <a:pt x="2988" y="2345"/>
                      </a:lnTo>
                      <a:lnTo>
                        <a:pt x="3019" y="2383"/>
                      </a:lnTo>
                      <a:lnTo>
                        <a:pt x="3038" y="2396"/>
                      </a:lnTo>
                      <a:close/>
                    </a:path>
                  </a:pathLst>
                </a:custGeom>
                <a:solidFill>
                  <a:srgbClr val="D34817"/>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8" name="Zadarska" descr="{&quot;Key&quot;:&quot;zadarska&quot;,&quot;Name&quot;:&quot;Zadarska&quot;,&quot;Value&quot;:1.0,&quot;Formula&quot;:&quot;&quot;,&quot;Text&quot;:&quot;&quot;,&quot;OfficeApplication&quot;:1,&quot;HasValue&quot;:true}">
                  <a:extLst>
                    <a:ext uri="{FF2B5EF4-FFF2-40B4-BE49-F238E27FC236}">
                      <a16:creationId xmlns:a16="http://schemas.microsoft.com/office/drawing/2014/main" id="{5160C32A-3DE6-4528-AC78-57AE7010B0F2}"/>
                    </a:ext>
                  </a:extLst>
                </p:cNvPr>
                <p:cNvSpPr>
                  <a:spLocks noEditPoints="1"/>
                </p:cNvSpPr>
                <p:nvPr/>
              </p:nvSpPr>
              <p:spPr bwMode="auto">
                <a:xfrm>
                  <a:off x="4402138" y="3581401"/>
                  <a:ext cx="1755775" cy="1382713"/>
                </a:xfrm>
                <a:custGeom>
                  <a:avLst/>
                  <a:gdLst>
                    <a:gd name="T0" fmla="*/ 1703 w 4081"/>
                    <a:gd name="T1" fmla="*/ 3092 h 3213"/>
                    <a:gd name="T2" fmla="*/ 1508 w 4081"/>
                    <a:gd name="T3" fmla="*/ 2934 h 3213"/>
                    <a:gd name="T4" fmla="*/ 1666 w 4081"/>
                    <a:gd name="T5" fmla="*/ 2901 h 3213"/>
                    <a:gd name="T6" fmla="*/ 1790 w 4081"/>
                    <a:gd name="T7" fmla="*/ 3109 h 3213"/>
                    <a:gd name="T8" fmla="*/ 1288 w 4081"/>
                    <a:gd name="T9" fmla="*/ 2667 h 3213"/>
                    <a:gd name="T10" fmla="*/ 1014 w 4081"/>
                    <a:gd name="T11" fmla="*/ 2399 h 3213"/>
                    <a:gd name="T12" fmla="*/ 578 w 4081"/>
                    <a:gd name="T13" fmla="*/ 2399 h 3213"/>
                    <a:gd name="T14" fmla="*/ 869 w 4081"/>
                    <a:gd name="T15" fmla="*/ 2539 h 3213"/>
                    <a:gd name="T16" fmla="*/ 1064 w 4081"/>
                    <a:gd name="T17" fmla="*/ 2857 h 3213"/>
                    <a:gd name="T18" fmla="*/ 1146 w 4081"/>
                    <a:gd name="T19" fmla="*/ 3054 h 3213"/>
                    <a:gd name="T20" fmla="*/ 1266 w 4081"/>
                    <a:gd name="T21" fmla="*/ 3187 h 3213"/>
                    <a:gd name="T22" fmla="*/ 861 w 4081"/>
                    <a:gd name="T23" fmla="*/ 2659 h 3213"/>
                    <a:gd name="T24" fmla="*/ 607 w 4081"/>
                    <a:gd name="T25" fmla="*/ 2344 h 3213"/>
                    <a:gd name="T26" fmla="*/ 347 w 4081"/>
                    <a:gd name="T27" fmla="*/ 2048 h 3213"/>
                    <a:gd name="T28" fmla="*/ 414 w 4081"/>
                    <a:gd name="T29" fmla="*/ 2011 h 3213"/>
                    <a:gd name="T30" fmla="*/ 38 w 4081"/>
                    <a:gd name="T31" fmla="*/ 1809 h 3213"/>
                    <a:gd name="T32" fmla="*/ 365 w 4081"/>
                    <a:gd name="T33" fmla="*/ 1681 h 3213"/>
                    <a:gd name="T34" fmla="*/ 428 w 4081"/>
                    <a:gd name="T35" fmla="*/ 1701 h 3213"/>
                    <a:gd name="T36" fmla="*/ 2478 w 4081"/>
                    <a:gd name="T37" fmla="*/ 366 h 3213"/>
                    <a:gd name="T38" fmla="*/ 2525 w 4081"/>
                    <a:gd name="T39" fmla="*/ 706 h 3213"/>
                    <a:gd name="T40" fmla="*/ 2706 w 4081"/>
                    <a:gd name="T41" fmla="*/ 672 h 3213"/>
                    <a:gd name="T42" fmla="*/ 2835 w 4081"/>
                    <a:gd name="T43" fmla="*/ 778 h 3213"/>
                    <a:gd name="T44" fmla="*/ 3053 w 4081"/>
                    <a:gd name="T45" fmla="*/ 1033 h 3213"/>
                    <a:gd name="T46" fmla="*/ 3188 w 4081"/>
                    <a:gd name="T47" fmla="*/ 1243 h 3213"/>
                    <a:gd name="T48" fmla="*/ 3260 w 4081"/>
                    <a:gd name="T49" fmla="*/ 1677 h 3213"/>
                    <a:gd name="T50" fmla="*/ 3388 w 4081"/>
                    <a:gd name="T51" fmla="*/ 1857 h 3213"/>
                    <a:gd name="T52" fmla="*/ 3626 w 4081"/>
                    <a:gd name="T53" fmla="*/ 2519 h 3213"/>
                    <a:gd name="T54" fmla="*/ 3878 w 4081"/>
                    <a:gd name="T55" fmla="*/ 2737 h 3213"/>
                    <a:gd name="T56" fmla="*/ 3889 w 4081"/>
                    <a:gd name="T57" fmla="*/ 2964 h 3213"/>
                    <a:gd name="T58" fmla="*/ 3639 w 4081"/>
                    <a:gd name="T59" fmla="*/ 2987 h 3213"/>
                    <a:gd name="T60" fmla="*/ 3291 w 4081"/>
                    <a:gd name="T61" fmla="*/ 2953 h 3213"/>
                    <a:gd name="T62" fmla="*/ 3242 w 4081"/>
                    <a:gd name="T63" fmla="*/ 2714 h 3213"/>
                    <a:gd name="T64" fmla="*/ 3016 w 4081"/>
                    <a:gd name="T65" fmla="*/ 2816 h 3213"/>
                    <a:gd name="T66" fmla="*/ 2971 w 4081"/>
                    <a:gd name="T67" fmla="*/ 2952 h 3213"/>
                    <a:gd name="T68" fmla="*/ 2763 w 4081"/>
                    <a:gd name="T69" fmla="*/ 3079 h 3213"/>
                    <a:gd name="T70" fmla="*/ 2506 w 4081"/>
                    <a:gd name="T71" fmla="*/ 2978 h 3213"/>
                    <a:gd name="T72" fmla="*/ 2484 w 4081"/>
                    <a:gd name="T73" fmla="*/ 3101 h 3213"/>
                    <a:gd name="T74" fmla="*/ 2391 w 4081"/>
                    <a:gd name="T75" fmla="*/ 3197 h 3213"/>
                    <a:gd name="T76" fmla="*/ 2069 w 4081"/>
                    <a:gd name="T77" fmla="*/ 3116 h 3213"/>
                    <a:gd name="T78" fmla="*/ 1816 w 4081"/>
                    <a:gd name="T79" fmla="*/ 3024 h 3213"/>
                    <a:gd name="T80" fmla="*/ 1442 w 4081"/>
                    <a:gd name="T81" fmla="*/ 2562 h 3213"/>
                    <a:gd name="T82" fmla="*/ 1176 w 4081"/>
                    <a:gd name="T83" fmla="*/ 2121 h 3213"/>
                    <a:gd name="T84" fmla="*/ 1293 w 4081"/>
                    <a:gd name="T85" fmla="*/ 2011 h 3213"/>
                    <a:gd name="T86" fmla="*/ 1422 w 4081"/>
                    <a:gd name="T87" fmla="*/ 2052 h 3213"/>
                    <a:gd name="T88" fmla="*/ 1422 w 4081"/>
                    <a:gd name="T89" fmla="*/ 1869 h 3213"/>
                    <a:gd name="T90" fmla="*/ 1971 w 4081"/>
                    <a:gd name="T91" fmla="*/ 2013 h 3213"/>
                    <a:gd name="T92" fmla="*/ 1531 w 4081"/>
                    <a:gd name="T93" fmla="*/ 1619 h 3213"/>
                    <a:gd name="T94" fmla="*/ 1722 w 4081"/>
                    <a:gd name="T95" fmla="*/ 1707 h 3213"/>
                    <a:gd name="T96" fmla="*/ 2072 w 4081"/>
                    <a:gd name="T97" fmla="*/ 1774 h 3213"/>
                    <a:gd name="T98" fmla="*/ 2171 w 4081"/>
                    <a:gd name="T99" fmla="*/ 1553 h 3213"/>
                    <a:gd name="T100" fmla="*/ 2126 w 4081"/>
                    <a:gd name="T101" fmla="*/ 1434 h 3213"/>
                    <a:gd name="T102" fmla="*/ 2041 w 4081"/>
                    <a:gd name="T103" fmla="*/ 1012 h 3213"/>
                    <a:gd name="T104" fmla="*/ 1932 w 4081"/>
                    <a:gd name="T105" fmla="*/ 719 h 3213"/>
                    <a:gd name="T106" fmla="*/ 1966 w 4081"/>
                    <a:gd name="T107" fmla="*/ 588 h 3213"/>
                    <a:gd name="T108" fmla="*/ 2123 w 4081"/>
                    <a:gd name="T109" fmla="*/ 444 h 3213"/>
                    <a:gd name="T110" fmla="*/ 1968 w 4081"/>
                    <a:gd name="T111" fmla="*/ 332 h 3213"/>
                    <a:gd name="T112" fmla="*/ 2001 w 4081"/>
                    <a:gd name="T113" fmla="*/ 34 h 3213"/>
                    <a:gd name="T114" fmla="*/ 2241 w 4081"/>
                    <a:gd name="T115" fmla="*/ 8 h 3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081" h="3213">
                      <a:moveTo>
                        <a:pt x="1790" y="3109"/>
                      </a:moveTo>
                      <a:lnTo>
                        <a:pt x="1797" y="3143"/>
                      </a:lnTo>
                      <a:lnTo>
                        <a:pt x="1781" y="3133"/>
                      </a:lnTo>
                      <a:lnTo>
                        <a:pt x="1766" y="3128"/>
                      </a:lnTo>
                      <a:lnTo>
                        <a:pt x="1750" y="3124"/>
                      </a:lnTo>
                      <a:lnTo>
                        <a:pt x="1731" y="3123"/>
                      </a:lnTo>
                      <a:lnTo>
                        <a:pt x="1715" y="3118"/>
                      </a:lnTo>
                      <a:lnTo>
                        <a:pt x="1707" y="3106"/>
                      </a:lnTo>
                      <a:lnTo>
                        <a:pt x="1703" y="3092"/>
                      </a:lnTo>
                      <a:lnTo>
                        <a:pt x="1694" y="3083"/>
                      </a:lnTo>
                      <a:lnTo>
                        <a:pt x="1641" y="3066"/>
                      </a:lnTo>
                      <a:lnTo>
                        <a:pt x="1612" y="3049"/>
                      </a:lnTo>
                      <a:lnTo>
                        <a:pt x="1593" y="3021"/>
                      </a:lnTo>
                      <a:lnTo>
                        <a:pt x="1603" y="3014"/>
                      </a:lnTo>
                      <a:lnTo>
                        <a:pt x="1608" y="3003"/>
                      </a:lnTo>
                      <a:lnTo>
                        <a:pt x="1581" y="2991"/>
                      </a:lnTo>
                      <a:lnTo>
                        <a:pt x="1542" y="2964"/>
                      </a:lnTo>
                      <a:lnTo>
                        <a:pt x="1508" y="2934"/>
                      </a:lnTo>
                      <a:lnTo>
                        <a:pt x="1494" y="2912"/>
                      </a:lnTo>
                      <a:lnTo>
                        <a:pt x="1482" y="2877"/>
                      </a:lnTo>
                      <a:lnTo>
                        <a:pt x="1426" y="2812"/>
                      </a:lnTo>
                      <a:lnTo>
                        <a:pt x="1406" y="2781"/>
                      </a:lnTo>
                      <a:lnTo>
                        <a:pt x="1447" y="2781"/>
                      </a:lnTo>
                      <a:lnTo>
                        <a:pt x="1481" y="2797"/>
                      </a:lnTo>
                      <a:lnTo>
                        <a:pt x="1593" y="2883"/>
                      </a:lnTo>
                      <a:lnTo>
                        <a:pt x="1654" y="2896"/>
                      </a:lnTo>
                      <a:lnTo>
                        <a:pt x="1666" y="2901"/>
                      </a:lnTo>
                      <a:lnTo>
                        <a:pt x="1671" y="2917"/>
                      </a:lnTo>
                      <a:lnTo>
                        <a:pt x="1677" y="2967"/>
                      </a:lnTo>
                      <a:lnTo>
                        <a:pt x="1682" y="2983"/>
                      </a:lnTo>
                      <a:lnTo>
                        <a:pt x="1694" y="2997"/>
                      </a:lnTo>
                      <a:lnTo>
                        <a:pt x="1723" y="3009"/>
                      </a:lnTo>
                      <a:lnTo>
                        <a:pt x="1739" y="3021"/>
                      </a:lnTo>
                      <a:lnTo>
                        <a:pt x="1756" y="3042"/>
                      </a:lnTo>
                      <a:lnTo>
                        <a:pt x="1774" y="3073"/>
                      </a:lnTo>
                      <a:lnTo>
                        <a:pt x="1790" y="3109"/>
                      </a:lnTo>
                      <a:close/>
                      <a:moveTo>
                        <a:pt x="1332" y="2618"/>
                      </a:moveTo>
                      <a:lnTo>
                        <a:pt x="1377" y="2676"/>
                      </a:lnTo>
                      <a:lnTo>
                        <a:pt x="1392" y="2761"/>
                      </a:lnTo>
                      <a:lnTo>
                        <a:pt x="1366" y="2732"/>
                      </a:lnTo>
                      <a:lnTo>
                        <a:pt x="1346" y="2691"/>
                      </a:lnTo>
                      <a:lnTo>
                        <a:pt x="1326" y="2666"/>
                      </a:lnTo>
                      <a:lnTo>
                        <a:pt x="1304" y="2681"/>
                      </a:lnTo>
                      <a:lnTo>
                        <a:pt x="1291" y="2681"/>
                      </a:lnTo>
                      <a:lnTo>
                        <a:pt x="1288" y="2667"/>
                      </a:lnTo>
                      <a:lnTo>
                        <a:pt x="1274" y="2641"/>
                      </a:lnTo>
                      <a:lnTo>
                        <a:pt x="1254" y="2673"/>
                      </a:lnTo>
                      <a:lnTo>
                        <a:pt x="1213" y="2641"/>
                      </a:lnTo>
                      <a:lnTo>
                        <a:pt x="1168" y="2588"/>
                      </a:lnTo>
                      <a:lnTo>
                        <a:pt x="1112" y="2542"/>
                      </a:lnTo>
                      <a:lnTo>
                        <a:pt x="1038" y="2449"/>
                      </a:lnTo>
                      <a:lnTo>
                        <a:pt x="999" y="2419"/>
                      </a:lnTo>
                      <a:lnTo>
                        <a:pt x="1004" y="2408"/>
                      </a:lnTo>
                      <a:lnTo>
                        <a:pt x="1014" y="2399"/>
                      </a:lnTo>
                      <a:lnTo>
                        <a:pt x="1006" y="2383"/>
                      </a:lnTo>
                      <a:lnTo>
                        <a:pt x="987" y="2337"/>
                      </a:lnTo>
                      <a:lnTo>
                        <a:pt x="1332" y="2618"/>
                      </a:lnTo>
                      <a:close/>
                      <a:moveTo>
                        <a:pt x="507" y="2369"/>
                      </a:moveTo>
                      <a:lnTo>
                        <a:pt x="522" y="2377"/>
                      </a:lnTo>
                      <a:lnTo>
                        <a:pt x="538" y="2366"/>
                      </a:lnTo>
                      <a:lnTo>
                        <a:pt x="553" y="2366"/>
                      </a:lnTo>
                      <a:lnTo>
                        <a:pt x="567" y="2377"/>
                      </a:lnTo>
                      <a:lnTo>
                        <a:pt x="578" y="2399"/>
                      </a:lnTo>
                      <a:lnTo>
                        <a:pt x="551" y="2411"/>
                      </a:lnTo>
                      <a:lnTo>
                        <a:pt x="507" y="2397"/>
                      </a:lnTo>
                      <a:lnTo>
                        <a:pt x="475" y="2363"/>
                      </a:lnTo>
                      <a:lnTo>
                        <a:pt x="480" y="2317"/>
                      </a:lnTo>
                      <a:lnTo>
                        <a:pt x="490" y="2348"/>
                      </a:lnTo>
                      <a:lnTo>
                        <a:pt x="507" y="2369"/>
                      </a:lnTo>
                      <a:close/>
                      <a:moveTo>
                        <a:pt x="823" y="2546"/>
                      </a:moveTo>
                      <a:lnTo>
                        <a:pt x="842" y="2554"/>
                      </a:lnTo>
                      <a:lnTo>
                        <a:pt x="869" y="2539"/>
                      </a:lnTo>
                      <a:lnTo>
                        <a:pt x="856" y="2579"/>
                      </a:lnTo>
                      <a:lnTo>
                        <a:pt x="884" y="2584"/>
                      </a:lnTo>
                      <a:lnTo>
                        <a:pt x="902" y="2601"/>
                      </a:lnTo>
                      <a:lnTo>
                        <a:pt x="911" y="2629"/>
                      </a:lnTo>
                      <a:lnTo>
                        <a:pt x="913" y="2671"/>
                      </a:lnTo>
                      <a:lnTo>
                        <a:pt x="922" y="2705"/>
                      </a:lnTo>
                      <a:lnTo>
                        <a:pt x="942" y="2735"/>
                      </a:lnTo>
                      <a:lnTo>
                        <a:pt x="1041" y="2843"/>
                      </a:lnTo>
                      <a:lnTo>
                        <a:pt x="1064" y="2857"/>
                      </a:lnTo>
                      <a:lnTo>
                        <a:pt x="1094" y="2860"/>
                      </a:lnTo>
                      <a:lnTo>
                        <a:pt x="1102" y="2875"/>
                      </a:lnTo>
                      <a:lnTo>
                        <a:pt x="1159" y="2960"/>
                      </a:lnTo>
                      <a:lnTo>
                        <a:pt x="1312" y="3069"/>
                      </a:lnTo>
                      <a:lnTo>
                        <a:pt x="1319" y="3103"/>
                      </a:lnTo>
                      <a:lnTo>
                        <a:pt x="1267" y="3121"/>
                      </a:lnTo>
                      <a:lnTo>
                        <a:pt x="1162" y="3037"/>
                      </a:lnTo>
                      <a:lnTo>
                        <a:pt x="1136" y="3044"/>
                      </a:lnTo>
                      <a:lnTo>
                        <a:pt x="1146" y="3054"/>
                      </a:lnTo>
                      <a:lnTo>
                        <a:pt x="1151" y="3068"/>
                      </a:lnTo>
                      <a:lnTo>
                        <a:pt x="1159" y="3083"/>
                      </a:lnTo>
                      <a:lnTo>
                        <a:pt x="1213" y="3121"/>
                      </a:lnTo>
                      <a:lnTo>
                        <a:pt x="1226" y="3133"/>
                      </a:lnTo>
                      <a:lnTo>
                        <a:pt x="1242" y="3144"/>
                      </a:lnTo>
                      <a:lnTo>
                        <a:pt x="1258" y="3143"/>
                      </a:lnTo>
                      <a:lnTo>
                        <a:pt x="1271" y="3147"/>
                      </a:lnTo>
                      <a:lnTo>
                        <a:pt x="1274" y="3172"/>
                      </a:lnTo>
                      <a:lnTo>
                        <a:pt x="1266" y="3187"/>
                      </a:lnTo>
                      <a:lnTo>
                        <a:pt x="1244" y="3173"/>
                      </a:lnTo>
                      <a:lnTo>
                        <a:pt x="1224" y="3152"/>
                      </a:lnTo>
                      <a:lnTo>
                        <a:pt x="1218" y="3143"/>
                      </a:lnTo>
                      <a:lnTo>
                        <a:pt x="1143" y="3097"/>
                      </a:lnTo>
                      <a:lnTo>
                        <a:pt x="1111" y="3069"/>
                      </a:lnTo>
                      <a:lnTo>
                        <a:pt x="1079" y="3032"/>
                      </a:lnTo>
                      <a:lnTo>
                        <a:pt x="996" y="2902"/>
                      </a:lnTo>
                      <a:lnTo>
                        <a:pt x="944" y="2840"/>
                      </a:lnTo>
                      <a:lnTo>
                        <a:pt x="861" y="2659"/>
                      </a:lnTo>
                      <a:lnTo>
                        <a:pt x="818" y="2618"/>
                      </a:lnTo>
                      <a:lnTo>
                        <a:pt x="759" y="2590"/>
                      </a:lnTo>
                      <a:lnTo>
                        <a:pt x="581" y="2399"/>
                      </a:lnTo>
                      <a:lnTo>
                        <a:pt x="576" y="2365"/>
                      </a:lnTo>
                      <a:lnTo>
                        <a:pt x="566" y="2339"/>
                      </a:lnTo>
                      <a:lnTo>
                        <a:pt x="537" y="2297"/>
                      </a:lnTo>
                      <a:lnTo>
                        <a:pt x="548" y="2294"/>
                      </a:lnTo>
                      <a:lnTo>
                        <a:pt x="566" y="2297"/>
                      </a:lnTo>
                      <a:lnTo>
                        <a:pt x="607" y="2344"/>
                      </a:lnTo>
                      <a:lnTo>
                        <a:pt x="726" y="2439"/>
                      </a:lnTo>
                      <a:lnTo>
                        <a:pt x="737" y="2459"/>
                      </a:lnTo>
                      <a:lnTo>
                        <a:pt x="746" y="2485"/>
                      </a:lnTo>
                      <a:lnTo>
                        <a:pt x="758" y="2509"/>
                      </a:lnTo>
                      <a:lnTo>
                        <a:pt x="776" y="2519"/>
                      </a:lnTo>
                      <a:lnTo>
                        <a:pt x="804" y="2529"/>
                      </a:lnTo>
                      <a:lnTo>
                        <a:pt x="823" y="2546"/>
                      </a:lnTo>
                      <a:close/>
                      <a:moveTo>
                        <a:pt x="361" y="2033"/>
                      </a:moveTo>
                      <a:lnTo>
                        <a:pt x="347" y="2048"/>
                      </a:lnTo>
                      <a:lnTo>
                        <a:pt x="323" y="2043"/>
                      </a:lnTo>
                      <a:lnTo>
                        <a:pt x="302" y="2012"/>
                      </a:lnTo>
                      <a:lnTo>
                        <a:pt x="305" y="1988"/>
                      </a:lnTo>
                      <a:lnTo>
                        <a:pt x="326" y="1988"/>
                      </a:lnTo>
                      <a:lnTo>
                        <a:pt x="333" y="1978"/>
                      </a:lnTo>
                      <a:lnTo>
                        <a:pt x="333" y="1957"/>
                      </a:lnTo>
                      <a:lnTo>
                        <a:pt x="347" y="1953"/>
                      </a:lnTo>
                      <a:lnTo>
                        <a:pt x="376" y="1973"/>
                      </a:lnTo>
                      <a:lnTo>
                        <a:pt x="414" y="2011"/>
                      </a:lnTo>
                      <a:lnTo>
                        <a:pt x="411" y="2027"/>
                      </a:lnTo>
                      <a:lnTo>
                        <a:pt x="381" y="2028"/>
                      </a:lnTo>
                      <a:lnTo>
                        <a:pt x="361" y="2033"/>
                      </a:lnTo>
                      <a:close/>
                      <a:moveTo>
                        <a:pt x="140" y="1904"/>
                      </a:moveTo>
                      <a:lnTo>
                        <a:pt x="131" y="1914"/>
                      </a:lnTo>
                      <a:lnTo>
                        <a:pt x="96" y="1894"/>
                      </a:lnTo>
                      <a:lnTo>
                        <a:pt x="7" y="1814"/>
                      </a:lnTo>
                      <a:lnTo>
                        <a:pt x="0" y="1791"/>
                      </a:lnTo>
                      <a:lnTo>
                        <a:pt x="38" y="1809"/>
                      </a:lnTo>
                      <a:lnTo>
                        <a:pt x="102" y="1853"/>
                      </a:lnTo>
                      <a:lnTo>
                        <a:pt x="140" y="1904"/>
                      </a:lnTo>
                      <a:close/>
                      <a:moveTo>
                        <a:pt x="456" y="1782"/>
                      </a:moveTo>
                      <a:lnTo>
                        <a:pt x="435" y="1803"/>
                      </a:lnTo>
                      <a:lnTo>
                        <a:pt x="401" y="1792"/>
                      </a:lnTo>
                      <a:lnTo>
                        <a:pt x="377" y="1774"/>
                      </a:lnTo>
                      <a:lnTo>
                        <a:pt x="340" y="1741"/>
                      </a:lnTo>
                      <a:lnTo>
                        <a:pt x="343" y="1717"/>
                      </a:lnTo>
                      <a:lnTo>
                        <a:pt x="365" y="1681"/>
                      </a:lnTo>
                      <a:lnTo>
                        <a:pt x="355" y="1589"/>
                      </a:lnTo>
                      <a:lnTo>
                        <a:pt x="372" y="1582"/>
                      </a:lnTo>
                      <a:lnTo>
                        <a:pt x="396" y="1578"/>
                      </a:lnTo>
                      <a:lnTo>
                        <a:pt x="421" y="1592"/>
                      </a:lnTo>
                      <a:lnTo>
                        <a:pt x="440" y="1618"/>
                      </a:lnTo>
                      <a:lnTo>
                        <a:pt x="443" y="1647"/>
                      </a:lnTo>
                      <a:lnTo>
                        <a:pt x="432" y="1671"/>
                      </a:lnTo>
                      <a:lnTo>
                        <a:pt x="426" y="1689"/>
                      </a:lnTo>
                      <a:lnTo>
                        <a:pt x="428" y="1701"/>
                      </a:lnTo>
                      <a:lnTo>
                        <a:pt x="445" y="1729"/>
                      </a:lnTo>
                      <a:lnTo>
                        <a:pt x="456" y="1782"/>
                      </a:lnTo>
                      <a:close/>
                      <a:moveTo>
                        <a:pt x="2405" y="47"/>
                      </a:moveTo>
                      <a:lnTo>
                        <a:pt x="2398" y="68"/>
                      </a:lnTo>
                      <a:lnTo>
                        <a:pt x="2406" y="143"/>
                      </a:lnTo>
                      <a:lnTo>
                        <a:pt x="2435" y="203"/>
                      </a:lnTo>
                      <a:lnTo>
                        <a:pt x="2468" y="257"/>
                      </a:lnTo>
                      <a:lnTo>
                        <a:pt x="2488" y="313"/>
                      </a:lnTo>
                      <a:lnTo>
                        <a:pt x="2478" y="366"/>
                      </a:lnTo>
                      <a:lnTo>
                        <a:pt x="2441" y="383"/>
                      </a:lnTo>
                      <a:lnTo>
                        <a:pt x="2398" y="397"/>
                      </a:lnTo>
                      <a:lnTo>
                        <a:pt x="2367" y="438"/>
                      </a:lnTo>
                      <a:lnTo>
                        <a:pt x="2370" y="488"/>
                      </a:lnTo>
                      <a:lnTo>
                        <a:pt x="2393" y="539"/>
                      </a:lnTo>
                      <a:lnTo>
                        <a:pt x="2447" y="628"/>
                      </a:lnTo>
                      <a:lnTo>
                        <a:pt x="2458" y="643"/>
                      </a:lnTo>
                      <a:lnTo>
                        <a:pt x="2508" y="678"/>
                      </a:lnTo>
                      <a:lnTo>
                        <a:pt x="2525" y="706"/>
                      </a:lnTo>
                      <a:lnTo>
                        <a:pt x="2538" y="736"/>
                      </a:lnTo>
                      <a:lnTo>
                        <a:pt x="2556" y="756"/>
                      </a:lnTo>
                      <a:lnTo>
                        <a:pt x="2587" y="751"/>
                      </a:lnTo>
                      <a:lnTo>
                        <a:pt x="2607" y="743"/>
                      </a:lnTo>
                      <a:lnTo>
                        <a:pt x="2646" y="741"/>
                      </a:lnTo>
                      <a:lnTo>
                        <a:pt x="2663" y="734"/>
                      </a:lnTo>
                      <a:lnTo>
                        <a:pt x="2680" y="716"/>
                      </a:lnTo>
                      <a:lnTo>
                        <a:pt x="2691" y="689"/>
                      </a:lnTo>
                      <a:lnTo>
                        <a:pt x="2706" y="672"/>
                      </a:lnTo>
                      <a:lnTo>
                        <a:pt x="2732" y="673"/>
                      </a:lnTo>
                      <a:lnTo>
                        <a:pt x="2746" y="689"/>
                      </a:lnTo>
                      <a:lnTo>
                        <a:pt x="2755" y="718"/>
                      </a:lnTo>
                      <a:lnTo>
                        <a:pt x="2760" y="748"/>
                      </a:lnTo>
                      <a:lnTo>
                        <a:pt x="2767" y="774"/>
                      </a:lnTo>
                      <a:lnTo>
                        <a:pt x="2783" y="791"/>
                      </a:lnTo>
                      <a:lnTo>
                        <a:pt x="2801" y="787"/>
                      </a:lnTo>
                      <a:lnTo>
                        <a:pt x="2818" y="777"/>
                      </a:lnTo>
                      <a:lnTo>
                        <a:pt x="2835" y="778"/>
                      </a:lnTo>
                      <a:lnTo>
                        <a:pt x="2857" y="811"/>
                      </a:lnTo>
                      <a:lnTo>
                        <a:pt x="2873" y="884"/>
                      </a:lnTo>
                      <a:lnTo>
                        <a:pt x="2901" y="926"/>
                      </a:lnTo>
                      <a:lnTo>
                        <a:pt x="2922" y="939"/>
                      </a:lnTo>
                      <a:lnTo>
                        <a:pt x="2950" y="948"/>
                      </a:lnTo>
                      <a:lnTo>
                        <a:pt x="3001" y="956"/>
                      </a:lnTo>
                      <a:lnTo>
                        <a:pt x="3027" y="968"/>
                      </a:lnTo>
                      <a:lnTo>
                        <a:pt x="3043" y="997"/>
                      </a:lnTo>
                      <a:lnTo>
                        <a:pt x="3053" y="1033"/>
                      </a:lnTo>
                      <a:lnTo>
                        <a:pt x="3061" y="1073"/>
                      </a:lnTo>
                      <a:lnTo>
                        <a:pt x="3041" y="1086"/>
                      </a:lnTo>
                      <a:lnTo>
                        <a:pt x="3031" y="1124"/>
                      </a:lnTo>
                      <a:lnTo>
                        <a:pt x="2996" y="1169"/>
                      </a:lnTo>
                      <a:lnTo>
                        <a:pt x="2980" y="1217"/>
                      </a:lnTo>
                      <a:lnTo>
                        <a:pt x="3023" y="1264"/>
                      </a:lnTo>
                      <a:lnTo>
                        <a:pt x="3067" y="1269"/>
                      </a:lnTo>
                      <a:lnTo>
                        <a:pt x="3143" y="1234"/>
                      </a:lnTo>
                      <a:lnTo>
                        <a:pt x="3188" y="1243"/>
                      </a:lnTo>
                      <a:lnTo>
                        <a:pt x="3213" y="1274"/>
                      </a:lnTo>
                      <a:lnTo>
                        <a:pt x="3227" y="1327"/>
                      </a:lnTo>
                      <a:lnTo>
                        <a:pt x="3238" y="1384"/>
                      </a:lnTo>
                      <a:lnTo>
                        <a:pt x="3290" y="1531"/>
                      </a:lnTo>
                      <a:lnTo>
                        <a:pt x="3305" y="1587"/>
                      </a:lnTo>
                      <a:lnTo>
                        <a:pt x="3305" y="1632"/>
                      </a:lnTo>
                      <a:lnTo>
                        <a:pt x="3292" y="1653"/>
                      </a:lnTo>
                      <a:lnTo>
                        <a:pt x="3273" y="1666"/>
                      </a:lnTo>
                      <a:lnTo>
                        <a:pt x="3260" y="1677"/>
                      </a:lnTo>
                      <a:lnTo>
                        <a:pt x="3258" y="1701"/>
                      </a:lnTo>
                      <a:lnTo>
                        <a:pt x="3267" y="1691"/>
                      </a:lnTo>
                      <a:lnTo>
                        <a:pt x="3291" y="1692"/>
                      </a:lnTo>
                      <a:lnTo>
                        <a:pt x="3328" y="1702"/>
                      </a:lnTo>
                      <a:lnTo>
                        <a:pt x="3372" y="1731"/>
                      </a:lnTo>
                      <a:lnTo>
                        <a:pt x="3396" y="1753"/>
                      </a:lnTo>
                      <a:lnTo>
                        <a:pt x="3402" y="1783"/>
                      </a:lnTo>
                      <a:lnTo>
                        <a:pt x="3396" y="1832"/>
                      </a:lnTo>
                      <a:lnTo>
                        <a:pt x="3388" y="1857"/>
                      </a:lnTo>
                      <a:lnTo>
                        <a:pt x="3367" y="1904"/>
                      </a:lnTo>
                      <a:lnTo>
                        <a:pt x="3361" y="1937"/>
                      </a:lnTo>
                      <a:lnTo>
                        <a:pt x="3363" y="1982"/>
                      </a:lnTo>
                      <a:lnTo>
                        <a:pt x="3383" y="2074"/>
                      </a:lnTo>
                      <a:lnTo>
                        <a:pt x="3422" y="2201"/>
                      </a:lnTo>
                      <a:lnTo>
                        <a:pt x="3457" y="2251"/>
                      </a:lnTo>
                      <a:lnTo>
                        <a:pt x="3548" y="2351"/>
                      </a:lnTo>
                      <a:lnTo>
                        <a:pt x="3580" y="2404"/>
                      </a:lnTo>
                      <a:lnTo>
                        <a:pt x="3626" y="2519"/>
                      </a:lnTo>
                      <a:lnTo>
                        <a:pt x="3657" y="2571"/>
                      </a:lnTo>
                      <a:lnTo>
                        <a:pt x="3698" y="2612"/>
                      </a:lnTo>
                      <a:lnTo>
                        <a:pt x="3722" y="2631"/>
                      </a:lnTo>
                      <a:lnTo>
                        <a:pt x="3742" y="2642"/>
                      </a:lnTo>
                      <a:lnTo>
                        <a:pt x="3765" y="2644"/>
                      </a:lnTo>
                      <a:lnTo>
                        <a:pt x="3820" y="2641"/>
                      </a:lnTo>
                      <a:lnTo>
                        <a:pt x="3841" y="2649"/>
                      </a:lnTo>
                      <a:lnTo>
                        <a:pt x="3868" y="2694"/>
                      </a:lnTo>
                      <a:lnTo>
                        <a:pt x="3878" y="2737"/>
                      </a:lnTo>
                      <a:lnTo>
                        <a:pt x="3896" y="2772"/>
                      </a:lnTo>
                      <a:lnTo>
                        <a:pt x="3988" y="2806"/>
                      </a:lnTo>
                      <a:lnTo>
                        <a:pt x="4025" y="2834"/>
                      </a:lnTo>
                      <a:lnTo>
                        <a:pt x="4058" y="2873"/>
                      </a:lnTo>
                      <a:lnTo>
                        <a:pt x="4081" y="2907"/>
                      </a:lnTo>
                      <a:lnTo>
                        <a:pt x="4011" y="2901"/>
                      </a:lnTo>
                      <a:lnTo>
                        <a:pt x="3989" y="2906"/>
                      </a:lnTo>
                      <a:lnTo>
                        <a:pt x="3961" y="2918"/>
                      </a:lnTo>
                      <a:lnTo>
                        <a:pt x="3889" y="2964"/>
                      </a:lnTo>
                      <a:lnTo>
                        <a:pt x="3851" y="3002"/>
                      </a:lnTo>
                      <a:lnTo>
                        <a:pt x="3842" y="3031"/>
                      </a:lnTo>
                      <a:lnTo>
                        <a:pt x="3833" y="3041"/>
                      </a:lnTo>
                      <a:lnTo>
                        <a:pt x="3811" y="3048"/>
                      </a:lnTo>
                      <a:lnTo>
                        <a:pt x="3774" y="3048"/>
                      </a:lnTo>
                      <a:lnTo>
                        <a:pt x="3708" y="3029"/>
                      </a:lnTo>
                      <a:lnTo>
                        <a:pt x="3694" y="2999"/>
                      </a:lnTo>
                      <a:lnTo>
                        <a:pt x="3666" y="2987"/>
                      </a:lnTo>
                      <a:lnTo>
                        <a:pt x="3639" y="2987"/>
                      </a:lnTo>
                      <a:lnTo>
                        <a:pt x="3629" y="2992"/>
                      </a:lnTo>
                      <a:lnTo>
                        <a:pt x="3607" y="3008"/>
                      </a:lnTo>
                      <a:lnTo>
                        <a:pt x="3454" y="3053"/>
                      </a:lnTo>
                      <a:lnTo>
                        <a:pt x="3411" y="3054"/>
                      </a:lnTo>
                      <a:lnTo>
                        <a:pt x="3372" y="3047"/>
                      </a:lnTo>
                      <a:lnTo>
                        <a:pt x="3326" y="3028"/>
                      </a:lnTo>
                      <a:lnTo>
                        <a:pt x="3304" y="3002"/>
                      </a:lnTo>
                      <a:lnTo>
                        <a:pt x="3292" y="2976"/>
                      </a:lnTo>
                      <a:lnTo>
                        <a:pt x="3291" y="2953"/>
                      </a:lnTo>
                      <a:lnTo>
                        <a:pt x="3292" y="2894"/>
                      </a:lnTo>
                      <a:lnTo>
                        <a:pt x="3294" y="2852"/>
                      </a:lnTo>
                      <a:lnTo>
                        <a:pt x="3292" y="2813"/>
                      </a:lnTo>
                      <a:lnTo>
                        <a:pt x="3282" y="2784"/>
                      </a:lnTo>
                      <a:lnTo>
                        <a:pt x="3281" y="2767"/>
                      </a:lnTo>
                      <a:lnTo>
                        <a:pt x="3283" y="2748"/>
                      </a:lnTo>
                      <a:lnTo>
                        <a:pt x="3281" y="2736"/>
                      </a:lnTo>
                      <a:lnTo>
                        <a:pt x="3266" y="2711"/>
                      </a:lnTo>
                      <a:lnTo>
                        <a:pt x="3242" y="2714"/>
                      </a:lnTo>
                      <a:lnTo>
                        <a:pt x="3188" y="2766"/>
                      </a:lnTo>
                      <a:lnTo>
                        <a:pt x="3162" y="2779"/>
                      </a:lnTo>
                      <a:lnTo>
                        <a:pt x="3144" y="2781"/>
                      </a:lnTo>
                      <a:lnTo>
                        <a:pt x="3102" y="2772"/>
                      </a:lnTo>
                      <a:lnTo>
                        <a:pt x="3051" y="2771"/>
                      </a:lnTo>
                      <a:lnTo>
                        <a:pt x="3036" y="2776"/>
                      </a:lnTo>
                      <a:lnTo>
                        <a:pt x="3029" y="2783"/>
                      </a:lnTo>
                      <a:lnTo>
                        <a:pt x="3021" y="2799"/>
                      </a:lnTo>
                      <a:lnTo>
                        <a:pt x="3016" y="2816"/>
                      </a:lnTo>
                      <a:lnTo>
                        <a:pt x="3019" y="2829"/>
                      </a:lnTo>
                      <a:lnTo>
                        <a:pt x="3031" y="2857"/>
                      </a:lnTo>
                      <a:lnTo>
                        <a:pt x="3026" y="2873"/>
                      </a:lnTo>
                      <a:lnTo>
                        <a:pt x="3013" y="2879"/>
                      </a:lnTo>
                      <a:lnTo>
                        <a:pt x="2991" y="2884"/>
                      </a:lnTo>
                      <a:lnTo>
                        <a:pt x="2978" y="2892"/>
                      </a:lnTo>
                      <a:lnTo>
                        <a:pt x="2968" y="2909"/>
                      </a:lnTo>
                      <a:lnTo>
                        <a:pt x="2966" y="2928"/>
                      </a:lnTo>
                      <a:lnTo>
                        <a:pt x="2971" y="2952"/>
                      </a:lnTo>
                      <a:lnTo>
                        <a:pt x="2969" y="2961"/>
                      </a:lnTo>
                      <a:lnTo>
                        <a:pt x="2961" y="2968"/>
                      </a:lnTo>
                      <a:lnTo>
                        <a:pt x="2882" y="2986"/>
                      </a:lnTo>
                      <a:lnTo>
                        <a:pt x="2868" y="2991"/>
                      </a:lnTo>
                      <a:lnTo>
                        <a:pt x="2849" y="3002"/>
                      </a:lnTo>
                      <a:lnTo>
                        <a:pt x="2834" y="3014"/>
                      </a:lnTo>
                      <a:lnTo>
                        <a:pt x="2791" y="3063"/>
                      </a:lnTo>
                      <a:lnTo>
                        <a:pt x="2778" y="3076"/>
                      </a:lnTo>
                      <a:lnTo>
                        <a:pt x="2763" y="3079"/>
                      </a:lnTo>
                      <a:lnTo>
                        <a:pt x="2751" y="3072"/>
                      </a:lnTo>
                      <a:lnTo>
                        <a:pt x="2708" y="3024"/>
                      </a:lnTo>
                      <a:lnTo>
                        <a:pt x="2701" y="3019"/>
                      </a:lnTo>
                      <a:lnTo>
                        <a:pt x="2626" y="2992"/>
                      </a:lnTo>
                      <a:lnTo>
                        <a:pt x="2599" y="2991"/>
                      </a:lnTo>
                      <a:lnTo>
                        <a:pt x="2557" y="2998"/>
                      </a:lnTo>
                      <a:lnTo>
                        <a:pt x="2544" y="2994"/>
                      </a:lnTo>
                      <a:lnTo>
                        <a:pt x="2516" y="2978"/>
                      </a:lnTo>
                      <a:lnTo>
                        <a:pt x="2506" y="2978"/>
                      </a:lnTo>
                      <a:lnTo>
                        <a:pt x="2498" y="2982"/>
                      </a:lnTo>
                      <a:lnTo>
                        <a:pt x="2487" y="2997"/>
                      </a:lnTo>
                      <a:lnTo>
                        <a:pt x="2486" y="3004"/>
                      </a:lnTo>
                      <a:lnTo>
                        <a:pt x="2491" y="3013"/>
                      </a:lnTo>
                      <a:lnTo>
                        <a:pt x="2514" y="3039"/>
                      </a:lnTo>
                      <a:lnTo>
                        <a:pt x="2518" y="3051"/>
                      </a:lnTo>
                      <a:lnTo>
                        <a:pt x="2507" y="3076"/>
                      </a:lnTo>
                      <a:lnTo>
                        <a:pt x="2497" y="3089"/>
                      </a:lnTo>
                      <a:lnTo>
                        <a:pt x="2484" y="3101"/>
                      </a:lnTo>
                      <a:lnTo>
                        <a:pt x="2466" y="3111"/>
                      </a:lnTo>
                      <a:lnTo>
                        <a:pt x="2454" y="3118"/>
                      </a:lnTo>
                      <a:lnTo>
                        <a:pt x="2448" y="3127"/>
                      </a:lnTo>
                      <a:lnTo>
                        <a:pt x="2444" y="3152"/>
                      </a:lnTo>
                      <a:lnTo>
                        <a:pt x="2441" y="3167"/>
                      </a:lnTo>
                      <a:lnTo>
                        <a:pt x="2432" y="3182"/>
                      </a:lnTo>
                      <a:lnTo>
                        <a:pt x="2417" y="3197"/>
                      </a:lnTo>
                      <a:lnTo>
                        <a:pt x="2403" y="3199"/>
                      </a:lnTo>
                      <a:lnTo>
                        <a:pt x="2391" y="3197"/>
                      </a:lnTo>
                      <a:lnTo>
                        <a:pt x="2349" y="3176"/>
                      </a:lnTo>
                      <a:lnTo>
                        <a:pt x="2302" y="3137"/>
                      </a:lnTo>
                      <a:lnTo>
                        <a:pt x="2287" y="3142"/>
                      </a:lnTo>
                      <a:lnTo>
                        <a:pt x="2214" y="3206"/>
                      </a:lnTo>
                      <a:lnTo>
                        <a:pt x="2203" y="3212"/>
                      </a:lnTo>
                      <a:lnTo>
                        <a:pt x="2192" y="3213"/>
                      </a:lnTo>
                      <a:lnTo>
                        <a:pt x="2183" y="3207"/>
                      </a:lnTo>
                      <a:lnTo>
                        <a:pt x="2117" y="3146"/>
                      </a:lnTo>
                      <a:lnTo>
                        <a:pt x="2069" y="3116"/>
                      </a:lnTo>
                      <a:lnTo>
                        <a:pt x="2009" y="3176"/>
                      </a:lnTo>
                      <a:lnTo>
                        <a:pt x="2006" y="3172"/>
                      </a:lnTo>
                      <a:lnTo>
                        <a:pt x="1963" y="3106"/>
                      </a:lnTo>
                      <a:lnTo>
                        <a:pt x="1937" y="3074"/>
                      </a:lnTo>
                      <a:lnTo>
                        <a:pt x="1906" y="3061"/>
                      </a:lnTo>
                      <a:lnTo>
                        <a:pt x="1873" y="3056"/>
                      </a:lnTo>
                      <a:lnTo>
                        <a:pt x="1854" y="3051"/>
                      </a:lnTo>
                      <a:lnTo>
                        <a:pt x="1839" y="3043"/>
                      </a:lnTo>
                      <a:lnTo>
                        <a:pt x="1816" y="3024"/>
                      </a:lnTo>
                      <a:lnTo>
                        <a:pt x="1804" y="3006"/>
                      </a:lnTo>
                      <a:lnTo>
                        <a:pt x="1796" y="2986"/>
                      </a:lnTo>
                      <a:lnTo>
                        <a:pt x="1781" y="2961"/>
                      </a:lnTo>
                      <a:lnTo>
                        <a:pt x="1666" y="2821"/>
                      </a:lnTo>
                      <a:lnTo>
                        <a:pt x="1611" y="2737"/>
                      </a:lnTo>
                      <a:lnTo>
                        <a:pt x="1572" y="2697"/>
                      </a:lnTo>
                      <a:lnTo>
                        <a:pt x="1529" y="2681"/>
                      </a:lnTo>
                      <a:lnTo>
                        <a:pt x="1441" y="2571"/>
                      </a:lnTo>
                      <a:lnTo>
                        <a:pt x="1442" y="2562"/>
                      </a:lnTo>
                      <a:lnTo>
                        <a:pt x="1347" y="2457"/>
                      </a:lnTo>
                      <a:lnTo>
                        <a:pt x="1323" y="2443"/>
                      </a:lnTo>
                      <a:lnTo>
                        <a:pt x="1304" y="2428"/>
                      </a:lnTo>
                      <a:lnTo>
                        <a:pt x="1296" y="2407"/>
                      </a:lnTo>
                      <a:lnTo>
                        <a:pt x="1304" y="2377"/>
                      </a:lnTo>
                      <a:lnTo>
                        <a:pt x="1271" y="2353"/>
                      </a:lnTo>
                      <a:lnTo>
                        <a:pt x="1159" y="2238"/>
                      </a:lnTo>
                      <a:lnTo>
                        <a:pt x="1193" y="2186"/>
                      </a:lnTo>
                      <a:lnTo>
                        <a:pt x="1176" y="2121"/>
                      </a:lnTo>
                      <a:lnTo>
                        <a:pt x="1132" y="2063"/>
                      </a:lnTo>
                      <a:lnTo>
                        <a:pt x="1088" y="2034"/>
                      </a:lnTo>
                      <a:lnTo>
                        <a:pt x="1113" y="2004"/>
                      </a:lnTo>
                      <a:lnTo>
                        <a:pt x="1152" y="1982"/>
                      </a:lnTo>
                      <a:lnTo>
                        <a:pt x="1187" y="1988"/>
                      </a:lnTo>
                      <a:lnTo>
                        <a:pt x="1203" y="2044"/>
                      </a:lnTo>
                      <a:lnTo>
                        <a:pt x="1227" y="2077"/>
                      </a:lnTo>
                      <a:lnTo>
                        <a:pt x="1273" y="2056"/>
                      </a:lnTo>
                      <a:lnTo>
                        <a:pt x="1293" y="2011"/>
                      </a:lnTo>
                      <a:lnTo>
                        <a:pt x="1246" y="1973"/>
                      </a:lnTo>
                      <a:lnTo>
                        <a:pt x="1262" y="1968"/>
                      </a:lnTo>
                      <a:lnTo>
                        <a:pt x="1266" y="1963"/>
                      </a:lnTo>
                      <a:lnTo>
                        <a:pt x="1274" y="1973"/>
                      </a:lnTo>
                      <a:lnTo>
                        <a:pt x="1291" y="1973"/>
                      </a:lnTo>
                      <a:lnTo>
                        <a:pt x="1280" y="1937"/>
                      </a:lnTo>
                      <a:lnTo>
                        <a:pt x="1273" y="1924"/>
                      </a:lnTo>
                      <a:lnTo>
                        <a:pt x="1377" y="1994"/>
                      </a:lnTo>
                      <a:lnTo>
                        <a:pt x="1422" y="2052"/>
                      </a:lnTo>
                      <a:lnTo>
                        <a:pt x="1445" y="2072"/>
                      </a:lnTo>
                      <a:lnTo>
                        <a:pt x="1478" y="2076"/>
                      </a:lnTo>
                      <a:lnTo>
                        <a:pt x="1450" y="1973"/>
                      </a:lnTo>
                      <a:lnTo>
                        <a:pt x="1468" y="1967"/>
                      </a:lnTo>
                      <a:lnTo>
                        <a:pt x="1477" y="1958"/>
                      </a:lnTo>
                      <a:lnTo>
                        <a:pt x="1494" y="1932"/>
                      </a:lnTo>
                      <a:lnTo>
                        <a:pt x="1466" y="1923"/>
                      </a:lnTo>
                      <a:lnTo>
                        <a:pt x="1442" y="1901"/>
                      </a:lnTo>
                      <a:lnTo>
                        <a:pt x="1422" y="1869"/>
                      </a:lnTo>
                      <a:lnTo>
                        <a:pt x="1406" y="1833"/>
                      </a:lnTo>
                      <a:lnTo>
                        <a:pt x="1447" y="1848"/>
                      </a:lnTo>
                      <a:lnTo>
                        <a:pt x="1507" y="1902"/>
                      </a:lnTo>
                      <a:lnTo>
                        <a:pt x="1566" y="1924"/>
                      </a:lnTo>
                      <a:lnTo>
                        <a:pt x="1717" y="2012"/>
                      </a:lnTo>
                      <a:lnTo>
                        <a:pt x="1751" y="2024"/>
                      </a:lnTo>
                      <a:lnTo>
                        <a:pt x="1918" y="2051"/>
                      </a:lnTo>
                      <a:lnTo>
                        <a:pt x="1964" y="2046"/>
                      </a:lnTo>
                      <a:lnTo>
                        <a:pt x="1971" y="2013"/>
                      </a:lnTo>
                      <a:lnTo>
                        <a:pt x="1942" y="1993"/>
                      </a:lnTo>
                      <a:lnTo>
                        <a:pt x="1803" y="1973"/>
                      </a:lnTo>
                      <a:lnTo>
                        <a:pt x="1793" y="1963"/>
                      </a:lnTo>
                      <a:lnTo>
                        <a:pt x="1729" y="1881"/>
                      </a:lnTo>
                      <a:lnTo>
                        <a:pt x="1712" y="1869"/>
                      </a:lnTo>
                      <a:lnTo>
                        <a:pt x="1504" y="1769"/>
                      </a:lnTo>
                      <a:lnTo>
                        <a:pt x="1474" y="1738"/>
                      </a:lnTo>
                      <a:lnTo>
                        <a:pt x="1522" y="1634"/>
                      </a:lnTo>
                      <a:lnTo>
                        <a:pt x="1531" y="1619"/>
                      </a:lnTo>
                      <a:lnTo>
                        <a:pt x="1547" y="1599"/>
                      </a:lnTo>
                      <a:lnTo>
                        <a:pt x="1566" y="1593"/>
                      </a:lnTo>
                      <a:lnTo>
                        <a:pt x="1582" y="1594"/>
                      </a:lnTo>
                      <a:lnTo>
                        <a:pt x="1597" y="1599"/>
                      </a:lnTo>
                      <a:lnTo>
                        <a:pt x="1623" y="1616"/>
                      </a:lnTo>
                      <a:lnTo>
                        <a:pt x="1669" y="1657"/>
                      </a:lnTo>
                      <a:lnTo>
                        <a:pt x="1701" y="1693"/>
                      </a:lnTo>
                      <a:lnTo>
                        <a:pt x="1711" y="1700"/>
                      </a:lnTo>
                      <a:lnTo>
                        <a:pt x="1722" y="1707"/>
                      </a:lnTo>
                      <a:lnTo>
                        <a:pt x="1737" y="1710"/>
                      </a:lnTo>
                      <a:lnTo>
                        <a:pt x="1898" y="1727"/>
                      </a:lnTo>
                      <a:lnTo>
                        <a:pt x="1914" y="1730"/>
                      </a:lnTo>
                      <a:lnTo>
                        <a:pt x="1938" y="1754"/>
                      </a:lnTo>
                      <a:lnTo>
                        <a:pt x="2008" y="1839"/>
                      </a:lnTo>
                      <a:lnTo>
                        <a:pt x="2024" y="1790"/>
                      </a:lnTo>
                      <a:lnTo>
                        <a:pt x="2034" y="1784"/>
                      </a:lnTo>
                      <a:lnTo>
                        <a:pt x="2051" y="1777"/>
                      </a:lnTo>
                      <a:lnTo>
                        <a:pt x="2072" y="1774"/>
                      </a:lnTo>
                      <a:lnTo>
                        <a:pt x="2098" y="1763"/>
                      </a:lnTo>
                      <a:lnTo>
                        <a:pt x="2122" y="1740"/>
                      </a:lnTo>
                      <a:lnTo>
                        <a:pt x="2156" y="1695"/>
                      </a:lnTo>
                      <a:lnTo>
                        <a:pt x="2173" y="1663"/>
                      </a:lnTo>
                      <a:lnTo>
                        <a:pt x="2187" y="1629"/>
                      </a:lnTo>
                      <a:lnTo>
                        <a:pt x="2196" y="1600"/>
                      </a:lnTo>
                      <a:lnTo>
                        <a:pt x="2197" y="1580"/>
                      </a:lnTo>
                      <a:lnTo>
                        <a:pt x="2193" y="1570"/>
                      </a:lnTo>
                      <a:lnTo>
                        <a:pt x="2171" y="1553"/>
                      </a:lnTo>
                      <a:lnTo>
                        <a:pt x="2164" y="1544"/>
                      </a:lnTo>
                      <a:lnTo>
                        <a:pt x="2161" y="1522"/>
                      </a:lnTo>
                      <a:lnTo>
                        <a:pt x="2156" y="1514"/>
                      </a:lnTo>
                      <a:lnTo>
                        <a:pt x="2134" y="1504"/>
                      </a:lnTo>
                      <a:lnTo>
                        <a:pt x="2118" y="1492"/>
                      </a:lnTo>
                      <a:lnTo>
                        <a:pt x="2108" y="1480"/>
                      </a:lnTo>
                      <a:lnTo>
                        <a:pt x="2103" y="1465"/>
                      </a:lnTo>
                      <a:lnTo>
                        <a:pt x="2109" y="1452"/>
                      </a:lnTo>
                      <a:lnTo>
                        <a:pt x="2126" y="1434"/>
                      </a:lnTo>
                      <a:lnTo>
                        <a:pt x="2234" y="1353"/>
                      </a:lnTo>
                      <a:lnTo>
                        <a:pt x="2201" y="1257"/>
                      </a:lnTo>
                      <a:lnTo>
                        <a:pt x="2171" y="1215"/>
                      </a:lnTo>
                      <a:lnTo>
                        <a:pt x="2043" y="1097"/>
                      </a:lnTo>
                      <a:lnTo>
                        <a:pt x="2035" y="1077"/>
                      </a:lnTo>
                      <a:lnTo>
                        <a:pt x="2033" y="1064"/>
                      </a:lnTo>
                      <a:lnTo>
                        <a:pt x="2046" y="1043"/>
                      </a:lnTo>
                      <a:lnTo>
                        <a:pt x="2046" y="1027"/>
                      </a:lnTo>
                      <a:lnTo>
                        <a:pt x="2041" y="1012"/>
                      </a:lnTo>
                      <a:lnTo>
                        <a:pt x="2028" y="950"/>
                      </a:lnTo>
                      <a:lnTo>
                        <a:pt x="2018" y="934"/>
                      </a:lnTo>
                      <a:lnTo>
                        <a:pt x="1986" y="899"/>
                      </a:lnTo>
                      <a:lnTo>
                        <a:pt x="1981" y="879"/>
                      </a:lnTo>
                      <a:lnTo>
                        <a:pt x="1978" y="823"/>
                      </a:lnTo>
                      <a:lnTo>
                        <a:pt x="1970" y="778"/>
                      </a:lnTo>
                      <a:lnTo>
                        <a:pt x="1957" y="749"/>
                      </a:lnTo>
                      <a:lnTo>
                        <a:pt x="1946" y="730"/>
                      </a:lnTo>
                      <a:lnTo>
                        <a:pt x="1932" y="719"/>
                      </a:lnTo>
                      <a:lnTo>
                        <a:pt x="1896" y="695"/>
                      </a:lnTo>
                      <a:lnTo>
                        <a:pt x="1881" y="682"/>
                      </a:lnTo>
                      <a:lnTo>
                        <a:pt x="1861" y="657"/>
                      </a:lnTo>
                      <a:lnTo>
                        <a:pt x="1853" y="633"/>
                      </a:lnTo>
                      <a:lnTo>
                        <a:pt x="1853" y="605"/>
                      </a:lnTo>
                      <a:lnTo>
                        <a:pt x="1858" y="594"/>
                      </a:lnTo>
                      <a:lnTo>
                        <a:pt x="1874" y="590"/>
                      </a:lnTo>
                      <a:lnTo>
                        <a:pt x="1949" y="590"/>
                      </a:lnTo>
                      <a:lnTo>
                        <a:pt x="1966" y="588"/>
                      </a:lnTo>
                      <a:lnTo>
                        <a:pt x="1981" y="582"/>
                      </a:lnTo>
                      <a:lnTo>
                        <a:pt x="1993" y="570"/>
                      </a:lnTo>
                      <a:lnTo>
                        <a:pt x="2006" y="563"/>
                      </a:lnTo>
                      <a:lnTo>
                        <a:pt x="2029" y="552"/>
                      </a:lnTo>
                      <a:lnTo>
                        <a:pt x="2049" y="533"/>
                      </a:lnTo>
                      <a:lnTo>
                        <a:pt x="2110" y="497"/>
                      </a:lnTo>
                      <a:lnTo>
                        <a:pt x="2121" y="479"/>
                      </a:lnTo>
                      <a:lnTo>
                        <a:pt x="2126" y="457"/>
                      </a:lnTo>
                      <a:lnTo>
                        <a:pt x="2123" y="444"/>
                      </a:lnTo>
                      <a:lnTo>
                        <a:pt x="2116" y="435"/>
                      </a:lnTo>
                      <a:lnTo>
                        <a:pt x="2082" y="428"/>
                      </a:lnTo>
                      <a:lnTo>
                        <a:pt x="2068" y="422"/>
                      </a:lnTo>
                      <a:lnTo>
                        <a:pt x="2044" y="403"/>
                      </a:lnTo>
                      <a:lnTo>
                        <a:pt x="2011" y="387"/>
                      </a:lnTo>
                      <a:lnTo>
                        <a:pt x="1977" y="362"/>
                      </a:lnTo>
                      <a:lnTo>
                        <a:pt x="1964" y="348"/>
                      </a:lnTo>
                      <a:lnTo>
                        <a:pt x="1963" y="339"/>
                      </a:lnTo>
                      <a:lnTo>
                        <a:pt x="1968" y="332"/>
                      </a:lnTo>
                      <a:lnTo>
                        <a:pt x="2009" y="300"/>
                      </a:lnTo>
                      <a:lnTo>
                        <a:pt x="2036" y="272"/>
                      </a:lnTo>
                      <a:lnTo>
                        <a:pt x="2052" y="213"/>
                      </a:lnTo>
                      <a:lnTo>
                        <a:pt x="2044" y="173"/>
                      </a:lnTo>
                      <a:lnTo>
                        <a:pt x="1991" y="94"/>
                      </a:lnTo>
                      <a:lnTo>
                        <a:pt x="1983" y="79"/>
                      </a:lnTo>
                      <a:lnTo>
                        <a:pt x="1979" y="68"/>
                      </a:lnTo>
                      <a:lnTo>
                        <a:pt x="1983" y="52"/>
                      </a:lnTo>
                      <a:lnTo>
                        <a:pt x="2001" y="34"/>
                      </a:lnTo>
                      <a:lnTo>
                        <a:pt x="2022" y="3"/>
                      </a:lnTo>
                      <a:lnTo>
                        <a:pt x="2034" y="0"/>
                      </a:lnTo>
                      <a:lnTo>
                        <a:pt x="2053" y="4"/>
                      </a:lnTo>
                      <a:lnTo>
                        <a:pt x="2098" y="22"/>
                      </a:lnTo>
                      <a:lnTo>
                        <a:pt x="2143" y="60"/>
                      </a:lnTo>
                      <a:lnTo>
                        <a:pt x="2161" y="64"/>
                      </a:lnTo>
                      <a:lnTo>
                        <a:pt x="2189" y="52"/>
                      </a:lnTo>
                      <a:lnTo>
                        <a:pt x="2202" y="43"/>
                      </a:lnTo>
                      <a:lnTo>
                        <a:pt x="2241" y="8"/>
                      </a:lnTo>
                      <a:lnTo>
                        <a:pt x="2249" y="7"/>
                      </a:lnTo>
                      <a:lnTo>
                        <a:pt x="2261" y="9"/>
                      </a:lnTo>
                      <a:lnTo>
                        <a:pt x="2309" y="42"/>
                      </a:lnTo>
                      <a:lnTo>
                        <a:pt x="2341" y="50"/>
                      </a:lnTo>
                      <a:lnTo>
                        <a:pt x="2357" y="60"/>
                      </a:lnTo>
                      <a:lnTo>
                        <a:pt x="2373" y="63"/>
                      </a:lnTo>
                      <a:lnTo>
                        <a:pt x="2387" y="62"/>
                      </a:lnTo>
                      <a:lnTo>
                        <a:pt x="2405" y="47"/>
                      </a:lnTo>
                      <a:close/>
                    </a:path>
                  </a:pathLst>
                </a:custGeom>
                <a:solidFill>
                  <a:srgbClr val="D34817"/>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9" name="Krapinsko-Zagorska" descr="{&quot;Key&quot;:&quot;krapinsko-zagorska&quot;,&quot;Name&quot;:&quot;Krapinsko-Zagorska&quot;,&quot;Value&quot;:1.0,&quot;Formula&quot;:&quot;&quot;,&quot;Text&quot;:&quot;&quot;,&quot;OfficeApplication&quot;:1,&quot;HasValue&quot;:true}">
                  <a:extLst>
                    <a:ext uri="{FF2B5EF4-FFF2-40B4-BE49-F238E27FC236}">
                      <a16:creationId xmlns:a16="http://schemas.microsoft.com/office/drawing/2014/main" id="{6B409831-13D8-404C-9F65-BE5730D19616}"/>
                    </a:ext>
                  </a:extLst>
                </p:cNvPr>
                <p:cNvSpPr>
                  <a:spLocks/>
                </p:cNvSpPr>
                <p:nvPr/>
              </p:nvSpPr>
              <p:spPr bwMode="auto">
                <a:xfrm>
                  <a:off x="5305425" y="1881188"/>
                  <a:ext cx="604838" cy="457200"/>
                </a:xfrm>
                <a:custGeom>
                  <a:avLst/>
                  <a:gdLst>
                    <a:gd name="T0" fmla="*/ 1376 w 1406"/>
                    <a:gd name="T1" fmla="*/ 596 h 1061"/>
                    <a:gd name="T2" fmla="*/ 1332 w 1406"/>
                    <a:gd name="T3" fmla="*/ 616 h 1061"/>
                    <a:gd name="T4" fmla="*/ 1285 w 1406"/>
                    <a:gd name="T5" fmla="*/ 608 h 1061"/>
                    <a:gd name="T6" fmla="*/ 1269 w 1406"/>
                    <a:gd name="T7" fmla="*/ 612 h 1061"/>
                    <a:gd name="T8" fmla="*/ 1264 w 1406"/>
                    <a:gd name="T9" fmla="*/ 640 h 1061"/>
                    <a:gd name="T10" fmla="*/ 1286 w 1406"/>
                    <a:gd name="T11" fmla="*/ 661 h 1061"/>
                    <a:gd name="T12" fmla="*/ 1306 w 1406"/>
                    <a:gd name="T13" fmla="*/ 680 h 1061"/>
                    <a:gd name="T14" fmla="*/ 1299 w 1406"/>
                    <a:gd name="T15" fmla="*/ 699 h 1061"/>
                    <a:gd name="T16" fmla="*/ 1259 w 1406"/>
                    <a:gd name="T17" fmla="*/ 724 h 1061"/>
                    <a:gd name="T18" fmla="*/ 1286 w 1406"/>
                    <a:gd name="T19" fmla="*/ 755 h 1061"/>
                    <a:gd name="T20" fmla="*/ 1299 w 1406"/>
                    <a:gd name="T21" fmla="*/ 777 h 1061"/>
                    <a:gd name="T22" fmla="*/ 1271 w 1406"/>
                    <a:gd name="T23" fmla="*/ 789 h 1061"/>
                    <a:gd name="T24" fmla="*/ 1242 w 1406"/>
                    <a:gd name="T25" fmla="*/ 782 h 1061"/>
                    <a:gd name="T26" fmla="*/ 1215 w 1406"/>
                    <a:gd name="T27" fmla="*/ 778 h 1061"/>
                    <a:gd name="T28" fmla="*/ 1209 w 1406"/>
                    <a:gd name="T29" fmla="*/ 808 h 1061"/>
                    <a:gd name="T30" fmla="*/ 1230 w 1406"/>
                    <a:gd name="T31" fmla="*/ 842 h 1061"/>
                    <a:gd name="T32" fmla="*/ 1154 w 1406"/>
                    <a:gd name="T33" fmla="*/ 880 h 1061"/>
                    <a:gd name="T34" fmla="*/ 1097 w 1406"/>
                    <a:gd name="T35" fmla="*/ 906 h 1061"/>
                    <a:gd name="T36" fmla="*/ 794 w 1406"/>
                    <a:gd name="T37" fmla="*/ 1061 h 1061"/>
                    <a:gd name="T38" fmla="*/ 765 w 1406"/>
                    <a:gd name="T39" fmla="*/ 1037 h 1061"/>
                    <a:gd name="T40" fmla="*/ 761 w 1406"/>
                    <a:gd name="T41" fmla="*/ 1012 h 1061"/>
                    <a:gd name="T42" fmla="*/ 729 w 1406"/>
                    <a:gd name="T43" fmla="*/ 970 h 1061"/>
                    <a:gd name="T44" fmla="*/ 696 w 1406"/>
                    <a:gd name="T45" fmla="*/ 921 h 1061"/>
                    <a:gd name="T46" fmla="*/ 547 w 1406"/>
                    <a:gd name="T47" fmla="*/ 872 h 1061"/>
                    <a:gd name="T48" fmla="*/ 491 w 1406"/>
                    <a:gd name="T49" fmla="*/ 845 h 1061"/>
                    <a:gd name="T50" fmla="*/ 437 w 1406"/>
                    <a:gd name="T51" fmla="*/ 859 h 1061"/>
                    <a:gd name="T52" fmla="*/ 366 w 1406"/>
                    <a:gd name="T53" fmla="*/ 886 h 1061"/>
                    <a:gd name="T54" fmla="*/ 180 w 1406"/>
                    <a:gd name="T55" fmla="*/ 874 h 1061"/>
                    <a:gd name="T56" fmla="*/ 194 w 1406"/>
                    <a:gd name="T57" fmla="*/ 749 h 1061"/>
                    <a:gd name="T58" fmla="*/ 227 w 1406"/>
                    <a:gd name="T59" fmla="*/ 680 h 1061"/>
                    <a:gd name="T60" fmla="*/ 172 w 1406"/>
                    <a:gd name="T61" fmla="*/ 616 h 1061"/>
                    <a:gd name="T62" fmla="*/ 87 w 1406"/>
                    <a:gd name="T63" fmla="*/ 576 h 1061"/>
                    <a:gd name="T64" fmla="*/ 0 w 1406"/>
                    <a:gd name="T65" fmla="*/ 445 h 1061"/>
                    <a:gd name="T66" fmla="*/ 30 w 1406"/>
                    <a:gd name="T67" fmla="*/ 281 h 1061"/>
                    <a:gd name="T68" fmla="*/ 105 w 1406"/>
                    <a:gd name="T69" fmla="*/ 157 h 1061"/>
                    <a:gd name="T70" fmla="*/ 337 w 1406"/>
                    <a:gd name="T71" fmla="*/ 149 h 1061"/>
                    <a:gd name="T72" fmla="*/ 420 w 1406"/>
                    <a:gd name="T73" fmla="*/ 50 h 1061"/>
                    <a:gd name="T74" fmla="*/ 482 w 1406"/>
                    <a:gd name="T75" fmla="*/ 11 h 1061"/>
                    <a:gd name="T76" fmla="*/ 611 w 1406"/>
                    <a:gd name="T77" fmla="*/ 0 h 1061"/>
                    <a:gd name="T78" fmla="*/ 620 w 1406"/>
                    <a:gd name="T79" fmla="*/ 40 h 1061"/>
                    <a:gd name="T80" fmla="*/ 628 w 1406"/>
                    <a:gd name="T81" fmla="*/ 81 h 1061"/>
                    <a:gd name="T82" fmla="*/ 735 w 1406"/>
                    <a:gd name="T83" fmla="*/ 126 h 1061"/>
                    <a:gd name="T84" fmla="*/ 757 w 1406"/>
                    <a:gd name="T85" fmla="*/ 147 h 1061"/>
                    <a:gd name="T86" fmla="*/ 771 w 1406"/>
                    <a:gd name="T87" fmla="*/ 195 h 1061"/>
                    <a:gd name="T88" fmla="*/ 801 w 1406"/>
                    <a:gd name="T89" fmla="*/ 202 h 1061"/>
                    <a:gd name="T90" fmla="*/ 847 w 1406"/>
                    <a:gd name="T91" fmla="*/ 204 h 1061"/>
                    <a:gd name="T92" fmla="*/ 931 w 1406"/>
                    <a:gd name="T93" fmla="*/ 229 h 1061"/>
                    <a:gd name="T94" fmla="*/ 973 w 1406"/>
                    <a:gd name="T95" fmla="*/ 217 h 1061"/>
                    <a:gd name="T96" fmla="*/ 1033 w 1406"/>
                    <a:gd name="T97" fmla="*/ 214 h 1061"/>
                    <a:gd name="T98" fmla="*/ 1096 w 1406"/>
                    <a:gd name="T99" fmla="*/ 204 h 1061"/>
                    <a:gd name="T100" fmla="*/ 1131 w 1406"/>
                    <a:gd name="T101" fmla="*/ 205 h 1061"/>
                    <a:gd name="T102" fmla="*/ 1200 w 1406"/>
                    <a:gd name="T103" fmla="*/ 219 h 1061"/>
                    <a:gd name="T104" fmla="*/ 1225 w 1406"/>
                    <a:gd name="T105" fmla="*/ 205 h 1061"/>
                    <a:gd name="T106" fmla="*/ 1252 w 1406"/>
                    <a:gd name="T107" fmla="*/ 165 h 1061"/>
                    <a:gd name="T108" fmla="*/ 1277 w 1406"/>
                    <a:gd name="T109" fmla="*/ 144 h 1061"/>
                    <a:gd name="T110" fmla="*/ 1303 w 1406"/>
                    <a:gd name="T111" fmla="*/ 157 h 1061"/>
                    <a:gd name="T112" fmla="*/ 1335 w 1406"/>
                    <a:gd name="T113" fmla="*/ 202 h 1061"/>
                    <a:gd name="T114" fmla="*/ 1377 w 1406"/>
                    <a:gd name="T115" fmla="*/ 204 h 1061"/>
                    <a:gd name="T116" fmla="*/ 1388 w 1406"/>
                    <a:gd name="T117" fmla="*/ 219 h 1061"/>
                    <a:gd name="T118" fmla="*/ 1377 w 1406"/>
                    <a:gd name="T119" fmla="*/ 274 h 1061"/>
                    <a:gd name="T120" fmla="*/ 1404 w 1406"/>
                    <a:gd name="T121" fmla="*/ 327 h 1061"/>
                    <a:gd name="T122" fmla="*/ 1396 w 1406"/>
                    <a:gd name="T123" fmla="*/ 396 h 1061"/>
                    <a:gd name="T124" fmla="*/ 1391 w 1406"/>
                    <a:gd name="T125" fmla="*/ 447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06" h="1061">
                      <a:moveTo>
                        <a:pt x="1406" y="605"/>
                      </a:moveTo>
                      <a:lnTo>
                        <a:pt x="1376" y="596"/>
                      </a:lnTo>
                      <a:lnTo>
                        <a:pt x="1361" y="600"/>
                      </a:lnTo>
                      <a:lnTo>
                        <a:pt x="1332" y="616"/>
                      </a:lnTo>
                      <a:lnTo>
                        <a:pt x="1316" y="617"/>
                      </a:lnTo>
                      <a:lnTo>
                        <a:pt x="1285" y="608"/>
                      </a:lnTo>
                      <a:lnTo>
                        <a:pt x="1276" y="607"/>
                      </a:lnTo>
                      <a:lnTo>
                        <a:pt x="1269" y="612"/>
                      </a:lnTo>
                      <a:lnTo>
                        <a:pt x="1262" y="622"/>
                      </a:lnTo>
                      <a:lnTo>
                        <a:pt x="1264" y="640"/>
                      </a:lnTo>
                      <a:lnTo>
                        <a:pt x="1274" y="656"/>
                      </a:lnTo>
                      <a:lnTo>
                        <a:pt x="1286" y="661"/>
                      </a:lnTo>
                      <a:lnTo>
                        <a:pt x="1300" y="672"/>
                      </a:lnTo>
                      <a:lnTo>
                        <a:pt x="1306" y="680"/>
                      </a:lnTo>
                      <a:lnTo>
                        <a:pt x="1305" y="689"/>
                      </a:lnTo>
                      <a:lnTo>
                        <a:pt x="1299" y="699"/>
                      </a:lnTo>
                      <a:lnTo>
                        <a:pt x="1266" y="716"/>
                      </a:lnTo>
                      <a:lnTo>
                        <a:pt x="1259" y="724"/>
                      </a:lnTo>
                      <a:lnTo>
                        <a:pt x="1266" y="741"/>
                      </a:lnTo>
                      <a:lnTo>
                        <a:pt x="1286" y="755"/>
                      </a:lnTo>
                      <a:lnTo>
                        <a:pt x="1299" y="770"/>
                      </a:lnTo>
                      <a:lnTo>
                        <a:pt x="1299" y="777"/>
                      </a:lnTo>
                      <a:lnTo>
                        <a:pt x="1292" y="783"/>
                      </a:lnTo>
                      <a:lnTo>
                        <a:pt x="1271" y="789"/>
                      </a:lnTo>
                      <a:lnTo>
                        <a:pt x="1255" y="789"/>
                      </a:lnTo>
                      <a:lnTo>
                        <a:pt x="1242" y="782"/>
                      </a:lnTo>
                      <a:lnTo>
                        <a:pt x="1225" y="778"/>
                      </a:lnTo>
                      <a:lnTo>
                        <a:pt x="1215" y="778"/>
                      </a:lnTo>
                      <a:lnTo>
                        <a:pt x="1210" y="790"/>
                      </a:lnTo>
                      <a:lnTo>
                        <a:pt x="1209" y="808"/>
                      </a:lnTo>
                      <a:lnTo>
                        <a:pt x="1214" y="825"/>
                      </a:lnTo>
                      <a:lnTo>
                        <a:pt x="1230" y="842"/>
                      </a:lnTo>
                      <a:lnTo>
                        <a:pt x="1216" y="856"/>
                      </a:lnTo>
                      <a:lnTo>
                        <a:pt x="1154" y="880"/>
                      </a:lnTo>
                      <a:lnTo>
                        <a:pt x="1122" y="884"/>
                      </a:lnTo>
                      <a:lnTo>
                        <a:pt x="1097" y="906"/>
                      </a:lnTo>
                      <a:lnTo>
                        <a:pt x="1059" y="917"/>
                      </a:lnTo>
                      <a:lnTo>
                        <a:pt x="794" y="1061"/>
                      </a:lnTo>
                      <a:lnTo>
                        <a:pt x="772" y="1051"/>
                      </a:lnTo>
                      <a:lnTo>
                        <a:pt x="765" y="1037"/>
                      </a:lnTo>
                      <a:lnTo>
                        <a:pt x="765" y="1021"/>
                      </a:lnTo>
                      <a:lnTo>
                        <a:pt x="761" y="1012"/>
                      </a:lnTo>
                      <a:lnTo>
                        <a:pt x="737" y="991"/>
                      </a:lnTo>
                      <a:lnTo>
                        <a:pt x="729" y="970"/>
                      </a:lnTo>
                      <a:lnTo>
                        <a:pt x="709" y="934"/>
                      </a:lnTo>
                      <a:lnTo>
                        <a:pt x="696" y="921"/>
                      </a:lnTo>
                      <a:lnTo>
                        <a:pt x="680" y="911"/>
                      </a:lnTo>
                      <a:lnTo>
                        <a:pt x="547" y="872"/>
                      </a:lnTo>
                      <a:lnTo>
                        <a:pt x="520" y="861"/>
                      </a:lnTo>
                      <a:lnTo>
                        <a:pt x="491" y="845"/>
                      </a:lnTo>
                      <a:lnTo>
                        <a:pt x="473" y="845"/>
                      </a:lnTo>
                      <a:lnTo>
                        <a:pt x="437" y="859"/>
                      </a:lnTo>
                      <a:lnTo>
                        <a:pt x="410" y="879"/>
                      </a:lnTo>
                      <a:lnTo>
                        <a:pt x="366" y="886"/>
                      </a:lnTo>
                      <a:lnTo>
                        <a:pt x="217" y="875"/>
                      </a:lnTo>
                      <a:lnTo>
                        <a:pt x="180" y="874"/>
                      </a:lnTo>
                      <a:lnTo>
                        <a:pt x="177" y="811"/>
                      </a:lnTo>
                      <a:lnTo>
                        <a:pt x="194" y="749"/>
                      </a:lnTo>
                      <a:lnTo>
                        <a:pt x="219" y="712"/>
                      </a:lnTo>
                      <a:lnTo>
                        <a:pt x="227" y="680"/>
                      </a:lnTo>
                      <a:lnTo>
                        <a:pt x="199" y="635"/>
                      </a:lnTo>
                      <a:lnTo>
                        <a:pt x="172" y="616"/>
                      </a:lnTo>
                      <a:lnTo>
                        <a:pt x="114" y="591"/>
                      </a:lnTo>
                      <a:lnTo>
                        <a:pt x="87" y="576"/>
                      </a:lnTo>
                      <a:lnTo>
                        <a:pt x="29" y="514"/>
                      </a:lnTo>
                      <a:lnTo>
                        <a:pt x="0" y="445"/>
                      </a:lnTo>
                      <a:lnTo>
                        <a:pt x="0" y="367"/>
                      </a:lnTo>
                      <a:lnTo>
                        <a:pt x="30" y="281"/>
                      </a:lnTo>
                      <a:lnTo>
                        <a:pt x="69" y="206"/>
                      </a:lnTo>
                      <a:lnTo>
                        <a:pt x="105" y="157"/>
                      </a:lnTo>
                      <a:lnTo>
                        <a:pt x="150" y="133"/>
                      </a:lnTo>
                      <a:lnTo>
                        <a:pt x="337" y="149"/>
                      </a:lnTo>
                      <a:lnTo>
                        <a:pt x="377" y="122"/>
                      </a:lnTo>
                      <a:lnTo>
                        <a:pt x="420" y="50"/>
                      </a:lnTo>
                      <a:lnTo>
                        <a:pt x="450" y="26"/>
                      </a:lnTo>
                      <a:lnTo>
                        <a:pt x="482" y="11"/>
                      </a:lnTo>
                      <a:lnTo>
                        <a:pt x="516" y="2"/>
                      </a:lnTo>
                      <a:lnTo>
                        <a:pt x="611" y="0"/>
                      </a:lnTo>
                      <a:lnTo>
                        <a:pt x="616" y="13"/>
                      </a:lnTo>
                      <a:lnTo>
                        <a:pt x="620" y="40"/>
                      </a:lnTo>
                      <a:lnTo>
                        <a:pt x="620" y="63"/>
                      </a:lnTo>
                      <a:lnTo>
                        <a:pt x="628" y="81"/>
                      </a:lnTo>
                      <a:lnTo>
                        <a:pt x="643" y="95"/>
                      </a:lnTo>
                      <a:lnTo>
                        <a:pt x="735" y="126"/>
                      </a:lnTo>
                      <a:lnTo>
                        <a:pt x="747" y="135"/>
                      </a:lnTo>
                      <a:lnTo>
                        <a:pt x="757" y="147"/>
                      </a:lnTo>
                      <a:lnTo>
                        <a:pt x="766" y="183"/>
                      </a:lnTo>
                      <a:lnTo>
                        <a:pt x="771" y="195"/>
                      </a:lnTo>
                      <a:lnTo>
                        <a:pt x="781" y="200"/>
                      </a:lnTo>
                      <a:lnTo>
                        <a:pt x="801" y="202"/>
                      </a:lnTo>
                      <a:lnTo>
                        <a:pt x="830" y="201"/>
                      </a:lnTo>
                      <a:lnTo>
                        <a:pt x="847" y="204"/>
                      </a:lnTo>
                      <a:lnTo>
                        <a:pt x="907" y="226"/>
                      </a:lnTo>
                      <a:lnTo>
                        <a:pt x="931" y="229"/>
                      </a:lnTo>
                      <a:lnTo>
                        <a:pt x="950" y="227"/>
                      </a:lnTo>
                      <a:lnTo>
                        <a:pt x="973" y="217"/>
                      </a:lnTo>
                      <a:lnTo>
                        <a:pt x="1002" y="211"/>
                      </a:lnTo>
                      <a:lnTo>
                        <a:pt x="1033" y="214"/>
                      </a:lnTo>
                      <a:lnTo>
                        <a:pt x="1066" y="211"/>
                      </a:lnTo>
                      <a:lnTo>
                        <a:pt x="1096" y="204"/>
                      </a:lnTo>
                      <a:lnTo>
                        <a:pt x="1111" y="202"/>
                      </a:lnTo>
                      <a:lnTo>
                        <a:pt x="1131" y="205"/>
                      </a:lnTo>
                      <a:lnTo>
                        <a:pt x="1161" y="217"/>
                      </a:lnTo>
                      <a:lnTo>
                        <a:pt x="1200" y="219"/>
                      </a:lnTo>
                      <a:lnTo>
                        <a:pt x="1212" y="214"/>
                      </a:lnTo>
                      <a:lnTo>
                        <a:pt x="1225" y="205"/>
                      </a:lnTo>
                      <a:lnTo>
                        <a:pt x="1235" y="192"/>
                      </a:lnTo>
                      <a:lnTo>
                        <a:pt x="1252" y="165"/>
                      </a:lnTo>
                      <a:lnTo>
                        <a:pt x="1262" y="151"/>
                      </a:lnTo>
                      <a:lnTo>
                        <a:pt x="1277" y="144"/>
                      </a:lnTo>
                      <a:lnTo>
                        <a:pt x="1290" y="144"/>
                      </a:lnTo>
                      <a:lnTo>
                        <a:pt x="1303" y="157"/>
                      </a:lnTo>
                      <a:lnTo>
                        <a:pt x="1322" y="194"/>
                      </a:lnTo>
                      <a:lnTo>
                        <a:pt x="1335" y="202"/>
                      </a:lnTo>
                      <a:lnTo>
                        <a:pt x="1350" y="206"/>
                      </a:lnTo>
                      <a:lnTo>
                        <a:pt x="1377" y="204"/>
                      </a:lnTo>
                      <a:lnTo>
                        <a:pt x="1385" y="209"/>
                      </a:lnTo>
                      <a:lnTo>
                        <a:pt x="1388" y="219"/>
                      </a:lnTo>
                      <a:lnTo>
                        <a:pt x="1377" y="257"/>
                      </a:lnTo>
                      <a:lnTo>
                        <a:pt x="1377" y="274"/>
                      </a:lnTo>
                      <a:lnTo>
                        <a:pt x="1387" y="297"/>
                      </a:lnTo>
                      <a:lnTo>
                        <a:pt x="1404" y="327"/>
                      </a:lnTo>
                      <a:lnTo>
                        <a:pt x="1405" y="355"/>
                      </a:lnTo>
                      <a:lnTo>
                        <a:pt x="1396" y="396"/>
                      </a:lnTo>
                      <a:lnTo>
                        <a:pt x="1395" y="422"/>
                      </a:lnTo>
                      <a:lnTo>
                        <a:pt x="1391" y="447"/>
                      </a:lnTo>
                      <a:lnTo>
                        <a:pt x="1406" y="605"/>
                      </a:lnTo>
                      <a:close/>
                    </a:path>
                  </a:pathLst>
                </a:custGeom>
                <a:solidFill>
                  <a:srgbClr val="D34817"/>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0" name="Karlovacka" descr="{&quot;Key&quot;:&quot;karlovacka&quot;,&quot;Name&quot;:&quot;Karlovacka&quot;,&quot;Value&quot;:1.0,&quot;Formula&quot;:&quot;&quot;,&quot;Text&quot;:&quot;&quot;,&quot;OfficeApplication&quot;:1,&quot;HasValue&quot;:true}">
                  <a:extLst>
                    <a:ext uri="{FF2B5EF4-FFF2-40B4-BE49-F238E27FC236}">
                      <a16:creationId xmlns:a16="http://schemas.microsoft.com/office/drawing/2014/main" id="{AFA13B2D-D624-4C11-ADF2-5B8150D876B7}"/>
                    </a:ext>
                  </a:extLst>
                </p:cNvPr>
                <p:cNvSpPr>
                  <a:spLocks/>
                </p:cNvSpPr>
                <p:nvPr/>
              </p:nvSpPr>
              <p:spPr bwMode="auto">
                <a:xfrm>
                  <a:off x="4740275" y="2619376"/>
                  <a:ext cx="795338" cy="1054100"/>
                </a:xfrm>
                <a:custGeom>
                  <a:avLst/>
                  <a:gdLst>
                    <a:gd name="T0" fmla="*/ 1848 w 1848"/>
                    <a:gd name="T1" fmla="*/ 691 h 2451"/>
                    <a:gd name="T2" fmla="*/ 1830 w 1848"/>
                    <a:gd name="T3" fmla="*/ 796 h 2451"/>
                    <a:gd name="T4" fmla="*/ 1745 w 1848"/>
                    <a:gd name="T5" fmla="*/ 908 h 2451"/>
                    <a:gd name="T6" fmla="*/ 1650 w 1848"/>
                    <a:gd name="T7" fmla="*/ 856 h 2451"/>
                    <a:gd name="T8" fmla="*/ 1580 w 1848"/>
                    <a:gd name="T9" fmla="*/ 827 h 2451"/>
                    <a:gd name="T10" fmla="*/ 1455 w 1848"/>
                    <a:gd name="T11" fmla="*/ 843 h 2451"/>
                    <a:gd name="T12" fmla="*/ 1474 w 1848"/>
                    <a:gd name="T13" fmla="*/ 945 h 2451"/>
                    <a:gd name="T14" fmla="*/ 1502 w 1848"/>
                    <a:gd name="T15" fmla="*/ 1044 h 2451"/>
                    <a:gd name="T16" fmla="*/ 1472 w 1848"/>
                    <a:gd name="T17" fmla="*/ 1149 h 2451"/>
                    <a:gd name="T18" fmla="*/ 1465 w 1848"/>
                    <a:gd name="T19" fmla="*/ 1286 h 2451"/>
                    <a:gd name="T20" fmla="*/ 1401 w 1848"/>
                    <a:gd name="T21" fmla="*/ 1372 h 2451"/>
                    <a:gd name="T22" fmla="*/ 1417 w 1848"/>
                    <a:gd name="T23" fmla="*/ 1459 h 2451"/>
                    <a:gd name="T24" fmla="*/ 1624 w 1848"/>
                    <a:gd name="T25" fmla="*/ 1465 h 2451"/>
                    <a:gd name="T26" fmla="*/ 1692 w 1848"/>
                    <a:gd name="T27" fmla="*/ 1469 h 2451"/>
                    <a:gd name="T28" fmla="*/ 1718 w 1848"/>
                    <a:gd name="T29" fmla="*/ 1586 h 2451"/>
                    <a:gd name="T30" fmla="*/ 1664 w 1848"/>
                    <a:gd name="T31" fmla="*/ 2018 h 2451"/>
                    <a:gd name="T32" fmla="*/ 1600 w 1848"/>
                    <a:gd name="T33" fmla="*/ 2300 h 2451"/>
                    <a:gd name="T34" fmla="*/ 1474 w 1848"/>
                    <a:gd name="T35" fmla="*/ 2247 h 2451"/>
                    <a:gd name="T36" fmla="*/ 1374 w 1848"/>
                    <a:gd name="T37" fmla="*/ 2302 h 2451"/>
                    <a:gd name="T38" fmla="*/ 1235 w 1848"/>
                    <a:gd name="T39" fmla="*/ 2241 h 2451"/>
                    <a:gd name="T40" fmla="*/ 1204 w 1848"/>
                    <a:gd name="T41" fmla="*/ 2332 h 2451"/>
                    <a:gd name="T42" fmla="*/ 1158 w 1848"/>
                    <a:gd name="T43" fmla="*/ 2342 h 2451"/>
                    <a:gd name="T44" fmla="*/ 1058 w 1848"/>
                    <a:gd name="T45" fmla="*/ 2322 h 2451"/>
                    <a:gd name="T46" fmla="*/ 1008 w 1848"/>
                    <a:gd name="T47" fmla="*/ 2212 h 2451"/>
                    <a:gd name="T48" fmla="*/ 878 w 1848"/>
                    <a:gd name="T49" fmla="*/ 2028 h 2451"/>
                    <a:gd name="T50" fmla="*/ 544 w 1848"/>
                    <a:gd name="T51" fmla="*/ 1795 h 2451"/>
                    <a:gd name="T52" fmla="*/ 470 w 1848"/>
                    <a:gd name="T53" fmla="*/ 1710 h 2451"/>
                    <a:gd name="T54" fmla="*/ 6 w 1848"/>
                    <a:gd name="T55" fmla="*/ 1641 h 2451"/>
                    <a:gd name="T56" fmla="*/ 28 w 1848"/>
                    <a:gd name="T57" fmla="*/ 1582 h 2451"/>
                    <a:gd name="T58" fmla="*/ 6 w 1848"/>
                    <a:gd name="T59" fmla="*/ 1286 h 2451"/>
                    <a:gd name="T60" fmla="*/ 33 w 1848"/>
                    <a:gd name="T61" fmla="*/ 1215 h 2451"/>
                    <a:gd name="T62" fmla="*/ 168 w 1848"/>
                    <a:gd name="T63" fmla="*/ 1121 h 2451"/>
                    <a:gd name="T64" fmla="*/ 295 w 1848"/>
                    <a:gd name="T65" fmla="*/ 1193 h 2451"/>
                    <a:gd name="T66" fmla="*/ 435 w 1848"/>
                    <a:gd name="T67" fmla="*/ 1116 h 2451"/>
                    <a:gd name="T68" fmla="*/ 471 w 1848"/>
                    <a:gd name="T69" fmla="*/ 1030 h 2451"/>
                    <a:gd name="T70" fmla="*/ 560 w 1848"/>
                    <a:gd name="T71" fmla="*/ 878 h 2451"/>
                    <a:gd name="T72" fmla="*/ 545 w 1848"/>
                    <a:gd name="T73" fmla="*/ 780 h 2451"/>
                    <a:gd name="T74" fmla="*/ 810 w 1848"/>
                    <a:gd name="T75" fmla="*/ 661 h 2451"/>
                    <a:gd name="T76" fmla="*/ 665 w 1848"/>
                    <a:gd name="T77" fmla="*/ 376 h 2451"/>
                    <a:gd name="T78" fmla="*/ 675 w 1848"/>
                    <a:gd name="T79" fmla="*/ 256 h 2451"/>
                    <a:gd name="T80" fmla="*/ 814 w 1848"/>
                    <a:gd name="T81" fmla="*/ 165 h 2451"/>
                    <a:gd name="T82" fmla="*/ 838 w 1848"/>
                    <a:gd name="T83" fmla="*/ 58 h 2451"/>
                    <a:gd name="T84" fmla="*/ 999 w 1848"/>
                    <a:gd name="T85" fmla="*/ 21 h 2451"/>
                    <a:gd name="T86" fmla="*/ 1151 w 1848"/>
                    <a:gd name="T87" fmla="*/ 145 h 2451"/>
                    <a:gd name="T88" fmla="*/ 1245 w 1848"/>
                    <a:gd name="T89" fmla="*/ 271 h 2451"/>
                    <a:gd name="T90" fmla="*/ 1336 w 1848"/>
                    <a:gd name="T91" fmla="*/ 217 h 2451"/>
                    <a:gd name="T92" fmla="*/ 1524 w 1848"/>
                    <a:gd name="T93" fmla="*/ 283 h 2451"/>
                    <a:gd name="T94" fmla="*/ 1613 w 1848"/>
                    <a:gd name="T95" fmla="*/ 321 h 2451"/>
                    <a:gd name="T96" fmla="*/ 1655 w 1848"/>
                    <a:gd name="T97" fmla="*/ 373 h 2451"/>
                    <a:gd name="T98" fmla="*/ 1663 w 1848"/>
                    <a:gd name="T99" fmla="*/ 452 h 2451"/>
                    <a:gd name="T100" fmla="*/ 1758 w 1848"/>
                    <a:gd name="T101" fmla="*/ 526 h 2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48" h="2451">
                      <a:moveTo>
                        <a:pt x="1785" y="519"/>
                      </a:moveTo>
                      <a:lnTo>
                        <a:pt x="1815" y="636"/>
                      </a:lnTo>
                      <a:lnTo>
                        <a:pt x="1826" y="653"/>
                      </a:lnTo>
                      <a:lnTo>
                        <a:pt x="1836" y="675"/>
                      </a:lnTo>
                      <a:lnTo>
                        <a:pt x="1848" y="691"/>
                      </a:lnTo>
                      <a:lnTo>
                        <a:pt x="1845" y="706"/>
                      </a:lnTo>
                      <a:lnTo>
                        <a:pt x="1837" y="722"/>
                      </a:lnTo>
                      <a:lnTo>
                        <a:pt x="1830" y="756"/>
                      </a:lnTo>
                      <a:lnTo>
                        <a:pt x="1836" y="781"/>
                      </a:lnTo>
                      <a:lnTo>
                        <a:pt x="1830" y="796"/>
                      </a:lnTo>
                      <a:lnTo>
                        <a:pt x="1809" y="840"/>
                      </a:lnTo>
                      <a:lnTo>
                        <a:pt x="1809" y="868"/>
                      </a:lnTo>
                      <a:lnTo>
                        <a:pt x="1801" y="883"/>
                      </a:lnTo>
                      <a:lnTo>
                        <a:pt x="1787" y="893"/>
                      </a:lnTo>
                      <a:lnTo>
                        <a:pt x="1745" y="908"/>
                      </a:lnTo>
                      <a:lnTo>
                        <a:pt x="1729" y="910"/>
                      </a:lnTo>
                      <a:lnTo>
                        <a:pt x="1715" y="905"/>
                      </a:lnTo>
                      <a:lnTo>
                        <a:pt x="1686" y="880"/>
                      </a:lnTo>
                      <a:lnTo>
                        <a:pt x="1667" y="865"/>
                      </a:lnTo>
                      <a:lnTo>
                        <a:pt x="1650" y="856"/>
                      </a:lnTo>
                      <a:lnTo>
                        <a:pt x="1635" y="855"/>
                      </a:lnTo>
                      <a:lnTo>
                        <a:pt x="1614" y="858"/>
                      </a:lnTo>
                      <a:lnTo>
                        <a:pt x="1604" y="855"/>
                      </a:lnTo>
                      <a:lnTo>
                        <a:pt x="1590" y="835"/>
                      </a:lnTo>
                      <a:lnTo>
                        <a:pt x="1580" y="827"/>
                      </a:lnTo>
                      <a:lnTo>
                        <a:pt x="1552" y="828"/>
                      </a:lnTo>
                      <a:lnTo>
                        <a:pt x="1496" y="813"/>
                      </a:lnTo>
                      <a:lnTo>
                        <a:pt x="1467" y="822"/>
                      </a:lnTo>
                      <a:lnTo>
                        <a:pt x="1456" y="833"/>
                      </a:lnTo>
                      <a:lnTo>
                        <a:pt x="1455" y="843"/>
                      </a:lnTo>
                      <a:lnTo>
                        <a:pt x="1462" y="853"/>
                      </a:lnTo>
                      <a:lnTo>
                        <a:pt x="1482" y="873"/>
                      </a:lnTo>
                      <a:lnTo>
                        <a:pt x="1487" y="883"/>
                      </a:lnTo>
                      <a:lnTo>
                        <a:pt x="1487" y="895"/>
                      </a:lnTo>
                      <a:lnTo>
                        <a:pt x="1474" y="945"/>
                      </a:lnTo>
                      <a:lnTo>
                        <a:pt x="1472" y="961"/>
                      </a:lnTo>
                      <a:lnTo>
                        <a:pt x="1479" y="981"/>
                      </a:lnTo>
                      <a:lnTo>
                        <a:pt x="1499" y="1014"/>
                      </a:lnTo>
                      <a:lnTo>
                        <a:pt x="1505" y="1031"/>
                      </a:lnTo>
                      <a:lnTo>
                        <a:pt x="1502" y="1044"/>
                      </a:lnTo>
                      <a:lnTo>
                        <a:pt x="1470" y="1072"/>
                      </a:lnTo>
                      <a:lnTo>
                        <a:pt x="1465" y="1085"/>
                      </a:lnTo>
                      <a:lnTo>
                        <a:pt x="1466" y="1099"/>
                      </a:lnTo>
                      <a:lnTo>
                        <a:pt x="1472" y="1130"/>
                      </a:lnTo>
                      <a:lnTo>
                        <a:pt x="1472" y="1149"/>
                      </a:lnTo>
                      <a:lnTo>
                        <a:pt x="1466" y="1185"/>
                      </a:lnTo>
                      <a:lnTo>
                        <a:pt x="1456" y="1220"/>
                      </a:lnTo>
                      <a:lnTo>
                        <a:pt x="1454" y="1235"/>
                      </a:lnTo>
                      <a:lnTo>
                        <a:pt x="1455" y="1250"/>
                      </a:lnTo>
                      <a:lnTo>
                        <a:pt x="1465" y="1286"/>
                      </a:lnTo>
                      <a:lnTo>
                        <a:pt x="1461" y="1294"/>
                      </a:lnTo>
                      <a:lnTo>
                        <a:pt x="1432" y="1319"/>
                      </a:lnTo>
                      <a:lnTo>
                        <a:pt x="1425" y="1339"/>
                      </a:lnTo>
                      <a:lnTo>
                        <a:pt x="1410" y="1361"/>
                      </a:lnTo>
                      <a:lnTo>
                        <a:pt x="1401" y="1372"/>
                      </a:lnTo>
                      <a:lnTo>
                        <a:pt x="1401" y="1397"/>
                      </a:lnTo>
                      <a:lnTo>
                        <a:pt x="1405" y="1414"/>
                      </a:lnTo>
                      <a:lnTo>
                        <a:pt x="1406" y="1439"/>
                      </a:lnTo>
                      <a:lnTo>
                        <a:pt x="1411" y="1452"/>
                      </a:lnTo>
                      <a:lnTo>
                        <a:pt x="1417" y="1459"/>
                      </a:lnTo>
                      <a:lnTo>
                        <a:pt x="1556" y="1489"/>
                      </a:lnTo>
                      <a:lnTo>
                        <a:pt x="1567" y="1485"/>
                      </a:lnTo>
                      <a:lnTo>
                        <a:pt x="1579" y="1472"/>
                      </a:lnTo>
                      <a:lnTo>
                        <a:pt x="1592" y="1466"/>
                      </a:lnTo>
                      <a:lnTo>
                        <a:pt x="1624" y="1465"/>
                      </a:lnTo>
                      <a:lnTo>
                        <a:pt x="1645" y="1471"/>
                      </a:lnTo>
                      <a:lnTo>
                        <a:pt x="1652" y="1471"/>
                      </a:lnTo>
                      <a:lnTo>
                        <a:pt x="1671" y="1461"/>
                      </a:lnTo>
                      <a:lnTo>
                        <a:pt x="1681" y="1462"/>
                      </a:lnTo>
                      <a:lnTo>
                        <a:pt x="1692" y="1469"/>
                      </a:lnTo>
                      <a:lnTo>
                        <a:pt x="1717" y="1471"/>
                      </a:lnTo>
                      <a:lnTo>
                        <a:pt x="1725" y="1475"/>
                      </a:lnTo>
                      <a:lnTo>
                        <a:pt x="1762" y="1501"/>
                      </a:lnTo>
                      <a:lnTo>
                        <a:pt x="1741" y="1521"/>
                      </a:lnTo>
                      <a:lnTo>
                        <a:pt x="1718" y="1586"/>
                      </a:lnTo>
                      <a:lnTo>
                        <a:pt x="1715" y="1610"/>
                      </a:lnTo>
                      <a:lnTo>
                        <a:pt x="1723" y="1787"/>
                      </a:lnTo>
                      <a:lnTo>
                        <a:pt x="1714" y="1834"/>
                      </a:lnTo>
                      <a:lnTo>
                        <a:pt x="1664" y="1963"/>
                      </a:lnTo>
                      <a:lnTo>
                        <a:pt x="1664" y="2018"/>
                      </a:lnTo>
                      <a:lnTo>
                        <a:pt x="1689" y="2110"/>
                      </a:lnTo>
                      <a:lnTo>
                        <a:pt x="1680" y="2162"/>
                      </a:lnTo>
                      <a:lnTo>
                        <a:pt x="1628" y="2253"/>
                      </a:lnTo>
                      <a:lnTo>
                        <a:pt x="1618" y="2285"/>
                      </a:lnTo>
                      <a:lnTo>
                        <a:pt x="1600" y="2300"/>
                      </a:lnTo>
                      <a:lnTo>
                        <a:pt x="1586" y="2301"/>
                      </a:lnTo>
                      <a:lnTo>
                        <a:pt x="1570" y="2299"/>
                      </a:lnTo>
                      <a:lnTo>
                        <a:pt x="1554" y="2288"/>
                      </a:lnTo>
                      <a:lnTo>
                        <a:pt x="1523" y="2280"/>
                      </a:lnTo>
                      <a:lnTo>
                        <a:pt x="1474" y="2247"/>
                      </a:lnTo>
                      <a:lnTo>
                        <a:pt x="1463" y="2245"/>
                      </a:lnTo>
                      <a:lnTo>
                        <a:pt x="1454" y="2246"/>
                      </a:lnTo>
                      <a:lnTo>
                        <a:pt x="1415" y="2281"/>
                      </a:lnTo>
                      <a:lnTo>
                        <a:pt x="1403" y="2290"/>
                      </a:lnTo>
                      <a:lnTo>
                        <a:pt x="1374" y="2302"/>
                      </a:lnTo>
                      <a:lnTo>
                        <a:pt x="1356" y="2299"/>
                      </a:lnTo>
                      <a:lnTo>
                        <a:pt x="1311" y="2260"/>
                      </a:lnTo>
                      <a:lnTo>
                        <a:pt x="1266" y="2242"/>
                      </a:lnTo>
                      <a:lnTo>
                        <a:pt x="1248" y="2238"/>
                      </a:lnTo>
                      <a:lnTo>
                        <a:pt x="1235" y="2241"/>
                      </a:lnTo>
                      <a:lnTo>
                        <a:pt x="1214" y="2272"/>
                      </a:lnTo>
                      <a:lnTo>
                        <a:pt x="1196" y="2290"/>
                      </a:lnTo>
                      <a:lnTo>
                        <a:pt x="1193" y="2306"/>
                      </a:lnTo>
                      <a:lnTo>
                        <a:pt x="1196" y="2317"/>
                      </a:lnTo>
                      <a:lnTo>
                        <a:pt x="1204" y="2332"/>
                      </a:lnTo>
                      <a:lnTo>
                        <a:pt x="1258" y="2411"/>
                      </a:lnTo>
                      <a:lnTo>
                        <a:pt x="1265" y="2451"/>
                      </a:lnTo>
                      <a:lnTo>
                        <a:pt x="1183" y="2382"/>
                      </a:lnTo>
                      <a:lnTo>
                        <a:pt x="1168" y="2366"/>
                      </a:lnTo>
                      <a:lnTo>
                        <a:pt x="1158" y="2342"/>
                      </a:lnTo>
                      <a:lnTo>
                        <a:pt x="1149" y="2332"/>
                      </a:lnTo>
                      <a:lnTo>
                        <a:pt x="1134" y="2326"/>
                      </a:lnTo>
                      <a:lnTo>
                        <a:pt x="1108" y="2322"/>
                      </a:lnTo>
                      <a:lnTo>
                        <a:pt x="1075" y="2327"/>
                      </a:lnTo>
                      <a:lnTo>
                        <a:pt x="1058" y="2322"/>
                      </a:lnTo>
                      <a:lnTo>
                        <a:pt x="1048" y="2316"/>
                      </a:lnTo>
                      <a:lnTo>
                        <a:pt x="1038" y="2297"/>
                      </a:lnTo>
                      <a:lnTo>
                        <a:pt x="1029" y="2281"/>
                      </a:lnTo>
                      <a:lnTo>
                        <a:pt x="1013" y="2226"/>
                      </a:lnTo>
                      <a:lnTo>
                        <a:pt x="1008" y="2212"/>
                      </a:lnTo>
                      <a:lnTo>
                        <a:pt x="996" y="2201"/>
                      </a:lnTo>
                      <a:lnTo>
                        <a:pt x="954" y="2168"/>
                      </a:lnTo>
                      <a:lnTo>
                        <a:pt x="930" y="2142"/>
                      </a:lnTo>
                      <a:lnTo>
                        <a:pt x="920" y="2123"/>
                      </a:lnTo>
                      <a:lnTo>
                        <a:pt x="878" y="2028"/>
                      </a:lnTo>
                      <a:lnTo>
                        <a:pt x="863" y="2011"/>
                      </a:lnTo>
                      <a:lnTo>
                        <a:pt x="580" y="1836"/>
                      </a:lnTo>
                      <a:lnTo>
                        <a:pt x="568" y="1826"/>
                      </a:lnTo>
                      <a:lnTo>
                        <a:pt x="558" y="1813"/>
                      </a:lnTo>
                      <a:lnTo>
                        <a:pt x="544" y="1795"/>
                      </a:lnTo>
                      <a:lnTo>
                        <a:pt x="518" y="1768"/>
                      </a:lnTo>
                      <a:lnTo>
                        <a:pt x="506" y="1755"/>
                      </a:lnTo>
                      <a:lnTo>
                        <a:pt x="489" y="1726"/>
                      </a:lnTo>
                      <a:lnTo>
                        <a:pt x="478" y="1713"/>
                      </a:lnTo>
                      <a:lnTo>
                        <a:pt x="470" y="1710"/>
                      </a:lnTo>
                      <a:lnTo>
                        <a:pt x="456" y="1717"/>
                      </a:lnTo>
                      <a:lnTo>
                        <a:pt x="404" y="1770"/>
                      </a:lnTo>
                      <a:lnTo>
                        <a:pt x="333" y="1775"/>
                      </a:lnTo>
                      <a:lnTo>
                        <a:pt x="85" y="1718"/>
                      </a:lnTo>
                      <a:lnTo>
                        <a:pt x="6" y="1641"/>
                      </a:lnTo>
                      <a:lnTo>
                        <a:pt x="1" y="1631"/>
                      </a:lnTo>
                      <a:lnTo>
                        <a:pt x="0" y="1616"/>
                      </a:lnTo>
                      <a:lnTo>
                        <a:pt x="11" y="1610"/>
                      </a:lnTo>
                      <a:lnTo>
                        <a:pt x="24" y="1596"/>
                      </a:lnTo>
                      <a:lnTo>
                        <a:pt x="28" y="1582"/>
                      </a:lnTo>
                      <a:lnTo>
                        <a:pt x="30" y="1427"/>
                      </a:lnTo>
                      <a:lnTo>
                        <a:pt x="39" y="1367"/>
                      </a:lnTo>
                      <a:lnTo>
                        <a:pt x="28" y="1335"/>
                      </a:lnTo>
                      <a:lnTo>
                        <a:pt x="18" y="1316"/>
                      </a:lnTo>
                      <a:lnTo>
                        <a:pt x="6" y="1286"/>
                      </a:lnTo>
                      <a:lnTo>
                        <a:pt x="5" y="1270"/>
                      </a:lnTo>
                      <a:lnTo>
                        <a:pt x="10" y="1258"/>
                      </a:lnTo>
                      <a:lnTo>
                        <a:pt x="24" y="1247"/>
                      </a:lnTo>
                      <a:lnTo>
                        <a:pt x="30" y="1231"/>
                      </a:lnTo>
                      <a:lnTo>
                        <a:pt x="33" y="1215"/>
                      </a:lnTo>
                      <a:lnTo>
                        <a:pt x="44" y="1177"/>
                      </a:lnTo>
                      <a:lnTo>
                        <a:pt x="55" y="1155"/>
                      </a:lnTo>
                      <a:lnTo>
                        <a:pt x="129" y="1105"/>
                      </a:lnTo>
                      <a:lnTo>
                        <a:pt x="151" y="1107"/>
                      </a:lnTo>
                      <a:lnTo>
                        <a:pt x="168" y="1121"/>
                      </a:lnTo>
                      <a:lnTo>
                        <a:pt x="193" y="1136"/>
                      </a:lnTo>
                      <a:lnTo>
                        <a:pt x="254" y="1156"/>
                      </a:lnTo>
                      <a:lnTo>
                        <a:pt x="276" y="1168"/>
                      </a:lnTo>
                      <a:lnTo>
                        <a:pt x="290" y="1181"/>
                      </a:lnTo>
                      <a:lnTo>
                        <a:pt x="295" y="1193"/>
                      </a:lnTo>
                      <a:lnTo>
                        <a:pt x="314" y="1207"/>
                      </a:lnTo>
                      <a:lnTo>
                        <a:pt x="326" y="1211"/>
                      </a:lnTo>
                      <a:lnTo>
                        <a:pt x="353" y="1162"/>
                      </a:lnTo>
                      <a:lnTo>
                        <a:pt x="368" y="1145"/>
                      </a:lnTo>
                      <a:lnTo>
                        <a:pt x="435" y="1116"/>
                      </a:lnTo>
                      <a:lnTo>
                        <a:pt x="450" y="1103"/>
                      </a:lnTo>
                      <a:lnTo>
                        <a:pt x="456" y="1088"/>
                      </a:lnTo>
                      <a:lnTo>
                        <a:pt x="454" y="1062"/>
                      </a:lnTo>
                      <a:lnTo>
                        <a:pt x="460" y="1042"/>
                      </a:lnTo>
                      <a:lnTo>
                        <a:pt x="471" y="1030"/>
                      </a:lnTo>
                      <a:lnTo>
                        <a:pt x="511" y="995"/>
                      </a:lnTo>
                      <a:lnTo>
                        <a:pt x="525" y="981"/>
                      </a:lnTo>
                      <a:lnTo>
                        <a:pt x="535" y="966"/>
                      </a:lnTo>
                      <a:lnTo>
                        <a:pt x="553" y="907"/>
                      </a:lnTo>
                      <a:lnTo>
                        <a:pt x="560" y="878"/>
                      </a:lnTo>
                      <a:lnTo>
                        <a:pt x="563" y="850"/>
                      </a:lnTo>
                      <a:lnTo>
                        <a:pt x="563" y="836"/>
                      </a:lnTo>
                      <a:lnTo>
                        <a:pt x="559" y="813"/>
                      </a:lnTo>
                      <a:lnTo>
                        <a:pt x="550" y="791"/>
                      </a:lnTo>
                      <a:lnTo>
                        <a:pt x="545" y="780"/>
                      </a:lnTo>
                      <a:lnTo>
                        <a:pt x="663" y="736"/>
                      </a:lnTo>
                      <a:lnTo>
                        <a:pt x="731" y="737"/>
                      </a:lnTo>
                      <a:lnTo>
                        <a:pt x="755" y="731"/>
                      </a:lnTo>
                      <a:lnTo>
                        <a:pt x="773" y="713"/>
                      </a:lnTo>
                      <a:lnTo>
                        <a:pt x="810" y="661"/>
                      </a:lnTo>
                      <a:lnTo>
                        <a:pt x="831" y="643"/>
                      </a:lnTo>
                      <a:lnTo>
                        <a:pt x="725" y="571"/>
                      </a:lnTo>
                      <a:lnTo>
                        <a:pt x="694" y="520"/>
                      </a:lnTo>
                      <a:lnTo>
                        <a:pt x="678" y="455"/>
                      </a:lnTo>
                      <a:lnTo>
                        <a:pt x="665" y="376"/>
                      </a:lnTo>
                      <a:lnTo>
                        <a:pt x="653" y="340"/>
                      </a:lnTo>
                      <a:lnTo>
                        <a:pt x="638" y="307"/>
                      </a:lnTo>
                      <a:lnTo>
                        <a:pt x="635" y="282"/>
                      </a:lnTo>
                      <a:lnTo>
                        <a:pt x="661" y="268"/>
                      </a:lnTo>
                      <a:lnTo>
                        <a:pt x="675" y="256"/>
                      </a:lnTo>
                      <a:lnTo>
                        <a:pt x="684" y="232"/>
                      </a:lnTo>
                      <a:lnTo>
                        <a:pt x="696" y="210"/>
                      </a:lnTo>
                      <a:lnTo>
                        <a:pt x="758" y="190"/>
                      </a:lnTo>
                      <a:lnTo>
                        <a:pt x="784" y="176"/>
                      </a:lnTo>
                      <a:lnTo>
                        <a:pt x="814" y="165"/>
                      </a:lnTo>
                      <a:lnTo>
                        <a:pt x="858" y="166"/>
                      </a:lnTo>
                      <a:lnTo>
                        <a:pt x="845" y="138"/>
                      </a:lnTo>
                      <a:lnTo>
                        <a:pt x="811" y="81"/>
                      </a:lnTo>
                      <a:lnTo>
                        <a:pt x="808" y="77"/>
                      </a:lnTo>
                      <a:lnTo>
                        <a:pt x="838" y="58"/>
                      </a:lnTo>
                      <a:lnTo>
                        <a:pt x="876" y="13"/>
                      </a:lnTo>
                      <a:lnTo>
                        <a:pt x="956" y="0"/>
                      </a:lnTo>
                      <a:lnTo>
                        <a:pt x="976" y="2"/>
                      </a:lnTo>
                      <a:lnTo>
                        <a:pt x="988" y="10"/>
                      </a:lnTo>
                      <a:lnTo>
                        <a:pt x="999" y="21"/>
                      </a:lnTo>
                      <a:lnTo>
                        <a:pt x="1014" y="48"/>
                      </a:lnTo>
                      <a:lnTo>
                        <a:pt x="1046" y="81"/>
                      </a:lnTo>
                      <a:lnTo>
                        <a:pt x="1069" y="101"/>
                      </a:lnTo>
                      <a:lnTo>
                        <a:pt x="1140" y="137"/>
                      </a:lnTo>
                      <a:lnTo>
                        <a:pt x="1151" y="145"/>
                      </a:lnTo>
                      <a:lnTo>
                        <a:pt x="1153" y="151"/>
                      </a:lnTo>
                      <a:lnTo>
                        <a:pt x="1148" y="171"/>
                      </a:lnTo>
                      <a:lnTo>
                        <a:pt x="1153" y="190"/>
                      </a:lnTo>
                      <a:lnTo>
                        <a:pt x="1189" y="228"/>
                      </a:lnTo>
                      <a:lnTo>
                        <a:pt x="1245" y="271"/>
                      </a:lnTo>
                      <a:lnTo>
                        <a:pt x="1268" y="281"/>
                      </a:lnTo>
                      <a:lnTo>
                        <a:pt x="1284" y="280"/>
                      </a:lnTo>
                      <a:lnTo>
                        <a:pt x="1304" y="245"/>
                      </a:lnTo>
                      <a:lnTo>
                        <a:pt x="1321" y="225"/>
                      </a:lnTo>
                      <a:lnTo>
                        <a:pt x="1336" y="217"/>
                      </a:lnTo>
                      <a:lnTo>
                        <a:pt x="1361" y="215"/>
                      </a:lnTo>
                      <a:lnTo>
                        <a:pt x="1378" y="217"/>
                      </a:lnTo>
                      <a:lnTo>
                        <a:pt x="1390" y="222"/>
                      </a:lnTo>
                      <a:lnTo>
                        <a:pt x="1469" y="272"/>
                      </a:lnTo>
                      <a:lnTo>
                        <a:pt x="1524" y="283"/>
                      </a:lnTo>
                      <a:lnTo>
                        <a:pt x="1545" y="291"/>
                      </a:lnTo>
                      <a:lnTo>
                        <a:pt x="1565" y="300"/>
                      </a:lnTo>
                      <a:lnTo>
                        <a:pt x="1590" y="316"/>
                      </a:lnTo>
                      <a:lnTo>
                        <a:pt x="1603" y="321"/>
                      </a:lnTo>
                      <a:lnTo>
                        <a:pt x="1613" y="321"/>
                      </a:lnTo>
                      <a:lnTo>
                        <a:pt x="1619" y="317"/>
                      </a:lnTo>
                      <a:lnTo>
                        <a:pt x="1639" y="295"/>
                      </a:lnTo>
                      <a:lnTo>
                        <a:pt x="1646" y="301"/>
                      </a:lnTo>
                      <a:lnTo>
                        <a:pt x="1656" y="358"/>
                      </a:lnTo>
                      <a:lnTo>
                        <a:pt x="1655" y="373"/>
                      </a:lnTo>
                      <a:lnTo>
                        <a:pt x="1648" y="387"/>
                      </a:lnTo>
                      <a:lnTo>
                        <a:pt x="1636" y="398"/>
                      </a:lnTo>
                      <a:lnTo>
                        <a:pt x="1629" y="411"/>
                      </a:lnTo>
                      <a:lnTo>
                        <a:pt x="1633" y="425"/>
                      </a:lnTo>
                      <a:lnTo>
                        <a:pt x="1663" y="452"/>
                      </a:lnTo>
                      <a:lnTo>
                        <a:pt x="1675" y="466"/>
                      </a:lnTo>
                      <a:lnTo>
                        <a:pt x="1715" y="521"/>
                      </a:lnTo>
                      <a:lnTo>
                        <a:pt x="1724" y="526"/>
                      </a:lnTo>
                      <a:lnTo>
                        <a:pt x="1735" y="528"/>
                      </a:lnTo>
                      <a:lnTo>
                        <a:pt x="1758" y="526"/>
                      </a:lnTo>
                      <a:lnTo>
                        <a:pt x="1785" y="519"/>
                      </a:lnTo>
                      <a:close/>
                    </a:path>
                  </a:pathLst>
                </a:custGeom>
                <a:solidFill>
                  <a:srgbClr val="D34817"/>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1" name="Licko-Senjska" descr="{&quot;Key&quot;:&quot;licko-senjska&quot;,&quot;Name&quot;:&quot;Licko-Senjska&quot;,&quot;Value&quot;:1.0,&quot;Formula&quot;:&quot;&quot;,&quot;Text&quot;:&quot;&quot;,&quot;OfficeApplication&quot;:1,&quot;HasValue&quot;:true}">
                  <a:extLst>
                    <a:ext uri="{FF2B5EF4-FFF2-40B4-BE49-F238E27FC236}">
                      <a16:creationId xmlns:a16="http://schemas.microsoft.com/office/drawing/2014/main" id="{23083EC7-E467-41CE-9150-8F4AC3DB4A72}"/>
                    </a:ext>
                  </a:extLst>
                </p:cNvPr>
                <p:cNvSpPr>
                  <a:spLocks noEditPoints="1"/>
                </p:cNvSpPr>
                <p:nvPr/>
              </p:nvSpPr>
              <p:spPr bwMode="auto">
                <a:xfrm>
                  <a:off x="4527550" y="3354388"/>
                  <a:ext cx="836613" cy="1058863"/>
                </a:xfrm>
                <a:custGeom>
                  <a:avLst/>
                  <a:gdLst>
                    <a:gd name="T0" fmla="*/ 360 w 1943"/>
                    <a:gd name="T1" fmla="*/ 1540 h 2460"/>
                    <a:gd name="T2" fmla="*/ 571 w 1943"/>
                    <a:gd name="T3" fmla="*/ 1760 h 2460"/>
                    <a:gd name="T4" fmla="*/ 723 w 1943"/>
                    <a:gd name="T5" fmla="*/ 1913 h 2460"/>
                    <a:gd name="T6" fmla="*/ 588 w 1943"/>
                    <a:gd name="T7" fmla="*/ 1822 h 2460"/>
                    <a:gd name="T8" fmla="*/ 440 w 1943"/>
                    <a:gd name="T9" fmla="*/ 1726 h 2460"/>
                    <a:gd name="T10" fmla="*/ 491 w 1943"/>
                    <a:gd name="T11" fmla="*/ 1796 h 2460"/>
                    <a:gd name="T12" fmla="*/ 700 w 1943"/>
                    <a:gd name="T13" fmla="*/ 2050 h 2460"/>
                    <a:gd name="T14" fmla="*/ 935 w 1943"/>
                    <a:gd name="T15" fmla="*/ 2188 h 2460"/>
                    <a:gd name="T16" fmla="*/ 1100 w 1943"/>
                    <a:gd name="T17" fmla="*/ 2340 h 2460"/>
                    <a:gd name="T18" fmla="*/ 911 w 1943"/>
                    <a:gd name="T19" fmla="*/ 2258 h 2460"/>
                    <a:gd name="T20" fmla="*/ 1019 w 1943"/>
                    <a:gd name="T21" fmla="*/ 2345 h 2460"/>
                    <a:gd name="T22" fmla="*/ 1009 w 1943"/>
                    <a:gd name="T23" fmla="*/ 2406 h 2460"/>
                    <a:gd name="T24" fmla="*/ 839 w 1943"/>
                    <a:gd name="T25" fmla="*/ 2361 h 2460"/>
                    <a:gd name="T26" fmla="*/ 877 w 1943"/>
                    <a:gd name="T27" fmla="*/ 2448 h 2460"/>
                    <a:gd name="T28" fmla="*/ 766 w 1943"/>
                    <a:gd name="T29" fmla="*/ 2321 h 2460"/>
                    <a:gd name="T30" fmla="*/ 767 w 1943"/>
                    <a:gd name="T31" fmla="*/ 2276 h 2460"/>
                    <a:gd name="T32" fmla="*/ 800 w 1943"/>
                    <a:gd name="T33" fmla="*/ 2222 h 2460"/>
                    <a:gd name="T34" fmla="*/ 717 w 1943"/>
                    <a:gd name="T35" fmla="*/ 2161 h 2460"/>
                    <a:gd name="T36" fmla="*/ 606 w 1943"/>
                    <a:gd name="T37" fmla="*/ 2073 h 2460"/>
                    <a:gd name="T38" fmla="*/ 346 w 1943"/>
                    <a:gd name="T39" fmla="*/ 1875 h 2460"/>
                    <a:gd name="T40" fmla="*/ 365 w 1943"/>
                    <a:gd name="T41" fmla="*/ 1805 h 2460"/>
                    <a:gd name="T42" fmla="*/ 59 w 1943"/>
                    <a:gd name="T43" fmla="*/ 1396 h 2460"/>
                    <a:gd name="T44" fmla="*/ 16 w 1943"/>
                    <a:gd name="T45" fmla="*/ 1268 h 2460"/>
                    <a:gd name="T46" fmla="*/ 1744 w 1943"/>
                    <a:gd name="T47" fmla="*/ 800 h 2460"/>
                    <a:gd name="T48" fmla="*/ 1673 w 1943"/>
                    <a:gd name="T49" fmla="*/ 876 h 2460"/>
                    <a:gd name="T50" fmla="*/ 1776 w 1943"/>
                    <a:gd name="T51" fmla="*/ 950 h 2460"/>
                    <a:gd name="T52" fmla="*/ 1834 w 1943"/>
                    <a:gd name="T53" fmla="*/ 985 h 2460"/>
                    <a:gd name="T54" fmla="*/ 1738 w 1943"/>
                    <a:gd name="T55" fmla="*/ 1080 h 2460"/>
                    <a:gd name="T56" fmla="*/ 1674 w 1943"/>
                    <a:gd name="T57" fmla="*/ 1116 h 2460"/>
                    <a:gd name="T58" fmla="*/ 1561 w 1943"/>
                    <a:gd name="T59" fmla="*/ 1134 h 2460"/>
                    <a:gd name="T60" fmla="*/ 1604 w 1943"/>
                    <a:gd name="T61" fmla="*/ 1224 h 2460"/>
                    <a:gd name="T62" fmla="*/ 1678 w 1943"/>
                    <a:gd name="T63" fmla="*/ 1306 h 2460"/>
                    <a:gd name="T64" fmla="*/ 1726 w 1943"/>
                    <a:gd name="T65" fmla="*/ 1462 h 2460"/>
                    <a:gd name="T66" fmla="*/ 1754 w 1943"/>
                    <a:gd name="T67" fmla="*/ 1571 h 2460"/>
                    <a:gd name="T68" fmla="*/ 1879 w 1943"/>
                    <a:gd name="T69" fmla="*/ 1744 h 2460"/>
                    <a:gd name="T70" fmla="*/ 1818 w 1943"/>
                    <a:gd name="T71" fmla="*/ 1980 h 2460"/>
                    <a:gd name="T72" fmla="*/ 1843 w 1943"/>
                    <a:gd name="T73" fmla="*/ 2032 h 2460"/>
                    <a:gd name="T74" fmla="*/ 1879 w 1943"/>
                    <a:gd name="T75" fmla="*/ 2081 h 2460"/>
                    <a:gd name="T76" fmla="*/ 1895 w 1943"/>
                    <a:gd name="T77" fmla="*/ 2157 h 2460"/>
                    <a:gd name="T78" fmla="*/ 1806 w 1943"/>
                    <a:gd name="T79" fmla="*/ 2291 h 2460"/>
                    <a:gd name="T80" fmla="*/ 1732 w 1943"/>
                    <a:gd name="T81" fmla="*/ 2319 h 2460"/>
                    <a:gd name="T82" fmla="*/ 1606 w 1943"/>
                    <a:gd name="T83" fmla="*/ 2255 h 2460"/>
                    <a:gd name="T84" fmla="*/ 1409 w 1943"/>
                    <a:gd name="T85" fmla="*/ 2221 h 2460"/>
                    <a:gd name="T86" fmla="*/ 1290 w 1943"/>
                    <a:gd name="T87" fmla="*/ 2122 h 2460"/>
                    <a:gd name="T88" fmla="*/ 1230 w 1943"/>
                    <a:gd name="T89" fmla="*/ 2162 h 2460"/>
                    <a:gd name="T90" fmla="*/ 731 w 1943"/>
                    <a:gd name="T91" fmla="*/ 1760 h 2460"/>
                    <a:gd name="T92" fmla="*/ 578 w 1943"/>
                    <a:gd name="T93" fmla="*/ 1660 h 2460"/>
                    <a:gd name="T94" fmla="*/ 341 w 1943"/>
                    <a:gd name="T95" fmla="*/ 1166 h 2460"/>
                    <a:gd name="T96" fmla="*/ 313 w 1943"/>
                    <a:gd name="T97" fmla="*/ 845 h 2460"/>
                    <a:gd name="T98" fmla="*/ 398 w 1943"/>
                    <a:gd name="T99" fmla="*/ 502 h 2460"/>
                    <a:gd name="T100" fmla="*/ 323 w 1943"/>
                    <a:gd name="T101" fmla="*/ 214 h 2460"/>
                    <a:gd name="T102" fmla="*/ 424 w 1943"/>
                    <a:gd name="T103" fmla="*/ 144 h 2460"/>
                    <a:gd name="T104" fmla="*/ 494 w 1943"/>
                    <a:gd name="T105" fmla="*/ 160 h 2460"/>
                    <a:gd name="T106" fmla="*/ 610 w 1943"/>
                    <a:gd name="T107" fmla="*/ 149 h 2460"/>
                    <a:gd name="T108" fmla="*/ 580 w 1943"/>
                    <a:gd name="T109" fmla="*/ 9 h 2460"/>
                    <a:gd name="T110" fmla="*/ 965 w 1943"/>
                    <a:gd name="T111" fmla="*/ 0 h 2460"/>
                    <a:gd name="T112" fmla="*/ 1013 w 1943"/>
                    <a:gd name="T113" fmla="*/ 59 h 2460"/>
                    <a:gd name="T114" fmla="*/ 1075 w 1943"/>
                    <a:gd name="T115" fmla="*/ 126 h 2460"/>
                    <a:gd name="T116" fmla="*/ 1425 w 1943"/>
                    <a:gd name="T117" fmla="*/ 432 h 2460"/>
                    <a:gd name="T118" fmla="*/ 1507 w 1943"/>
                    <a:gd name="T119" fmla="*/ 516 h 2460"/>
                    <a:gd name="T120" fmla="*/ 1553 w 1943"/>
                    <a:gd name="T121" fmla="*/ 612 h 2460"/>
                    <a:gd name="T122" fmla="*/ 1644 w 1943"/>
                    <a:gd name="T123" fmla="*/ 622 h 2460"/>
                    <a:gd name="T124" fmla="*/ 1760 w 1943"/>
                    <a:gd name="T125" fmla="*/ 741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43" h="2460">
                      <a:moveTo>
                        <a:pt x="236" y="1569"/>
                      </a:moveTo>
                      <a:lnTo>
                        <a:pt x="318" y="1630"/>
                      </a:lnTo>
                      <a:lnTo>
                        <a:pt x="310" y="1542"/>
                      </a:lnTo>
                      <a:lnTo>
                        <a:pt x="360" y="1540"/>
                      </a:lnTo>
                      <a:lnTo>
                        <a:pt x="433" y="1587"/>
                      </a:lnTo>
                      <a:lnTo>
                        <a:pt x="491" y="1649"/>
                      </a:lnTo>
                      <a:lnTo>
                        <a:pt x="540" y="1728"/>
                      </a:lnTo>
                      <a:lnTo>
                        <a:pt x="571" y="1760"/>
                      </a:lnTo>
                      <a:lnTo>
                        <a:pt x="650" y="1785"/>
                      </a:lnTo>
                      <a:lnTo>
                        <a:pt x="673" y="1818"/>
                      </a:lnTo>
                      <a:lnTo>
                        <a:pt x="693" y="1865"/>
                      </a:lnTo>
                      <a:lnTo>
                        <a:pt x="723" y="1913"/>
                      </a:lnTo>
                      <a:lnTo>
                        <a:pt x="681" y="1907"/>
                      </a:lnTo>
                      <a:lnTo>
                        <a:pt x="623" y="1857"/>
                      </a:lnTo>
                      <a:lnTo>
                        <a:pt x="578" y="1852"/>
                      </a:lnTo>
                      <a:lnTo>
                        <a:pt x="588" y="1822"/>
                      </a:lnTo>
                      <a:lnTo>
                        <a:pt x="592" y="1811"/>
                      </a:lnTo>
                      <a:lnTo>
                        <a:pt x="505" y="1760"/>
                      </a:lnTo>
                      <a:lnTo>
                        <a:pt x="462" y="1743"/>
                      </a:lnTo>
                      <a:lnTo>
                        <a:pt x="440" y="1726"/>
                      </a:lnTo>
                      <a:lnTo>
                        <a:pt x="411" y="1711"/>
                      </a:lnTo>
                      <a:lnTo>
                        <a:pt x="375" y="1711"/>
                      </a:lnTo>
                      <a:lnTo>
                        <a:pt x="375" y="1731"/>
                      </a:lnTo>
                      <a:lnTo>
                        <a:pt x="491" y="1796"/>
                      </a:lnTo>
                      <a:lnTo>
                        <a:pt x="664" y="2046"/>
                      </a:lnTo>
                      <a:lnTo>
                        <a:pt x="766" y="2117"/>
                      </a:lnTo>
                      <a:lnTo>
                        <a:pt x="734" y="2090"/>
                      </a:lnTo>
                      <a:lnTo>
                        <a:pt x="700" y="2050"/>
                      </a:lnTo>
                      <a:lnTo>
                        <a:pt x="670" y="1998"/>
                      </a:lnTo>
                      <a:lnTo>
                        <a:pt x="650" y="1936"/>
                      </a:lnTo>
                      <a:lnTo>
                        <a:pt x="739" y="1980"/>
                      </a:lnTo>
                      <a:lnTo>
                        <a:pt x="935" y="2188"/>
                      </a:lnTo>
                      <a:lnTo>
                        <a:pt x="982" y="2218"/>
                      </a:lnTo>
                      <a:lnTo>
                        <a:pt x="1012" y="2253"/>
                      </a:lnTo>
                      <a:lnTo>
                        <a:pt x="1072" y="2307"/>
                      </a:lnTo>
                      <a:lnTo>
                        <a:pt x="1100" y="2340"/>
                      </a:lnTo>
                      <a:lnTo>
                        <a:pt x="1059" y="2351"/>
                      </a:lnTo>
                      <a:lnTo>
                        <a:pt x="1010" y="2321"/>
                      </a:lnTo>
                      <a:lnTo>
                        <a:pt x="959" y="2281"/>
                      </a:lnTo>
                      <a:lnTo>
                        <a:pt x="911" y="2258"/>
                      </a:lnTo>
                      <a:lnTo>
                        <a:pt x="911" y="2278"/>
                      </a:lnTo>
                      <a:lnTo>
                        <a:pt x="949" y="2287"/>
                      </a:lnTo>
                      <a:lnTo>
                        <a:pt x="986" y="2311"/>
                      </a:lnTo>
                      <a:lnTo>
                        <a:pt x="1019" y="2345"/>
                      </a:lnTo>
                      <a:lnTo>
                        <a:pt x="1042" y="2380"/>
                      </a:lnTo>
                      <a:lnTo>
                        <a:pt x="999" y="2380"/>
                      </a:lnTo>
                      <a:lnTo>
                        <a:pt x="1002" y="2396"/>
                      </a:lnTo>
                      <a:lnTo>
                        <a:pt x="1009" y="2406"/>
                      </a:lnTo>
                      <a:lnTo>
                        <a:pt x="1027" y="2420"/>
                      </a:lnTo>
                      <a:lnTo>
                        <a:pt x="982" y="2407"/>
                      </a:lnTo>
                      <a:lnTo>
                        <a:pt x="889" y="2366"/>
                      </a:lnTo>
                      <a:lnTo>
                        <a:pt x="839" y="2361"/>
                      </a:lnTo>
                      <a:lnTo>
                        <a:pt x="839" y="2380"/>
                      </a:lnTo>
                      <a:lnTo>
                        <a:pt x="926" y="2442"/>
                      </a:lnTo>
                      <a:lnTo>
                        <a:pt x="926" y="2460"/>
                      </a:lnTo>
                      <a:lnTo>
                        <a:pt x="877" y="2448"/>
                      </a:lnTo>
                      <a:lnTo>
                        <a:pt x="835" y="2422"/>
                      </a:lnTo>
                      <a:lnTo>
                        <a:pt x="797" y="2385"/>
                      </a:lnTo>
                      <a:lnTo>
                        <a:pt x="766" y="2340"/>
                      </a:lnTo>
                      <a:lnTo>
                        <a:pt x="766" y="2321"/>
                      </a:lnTo>
                      <a:lnTo>
                        <a:pt x="796" y="2321"/>
                      </a:lnTo>
                      <a:lnTo>
                        <a:pt x="796" y="2298"/>
                      </a:lnTo>
                      <a:lnTo>
                        <a:pt x="779" y="2288"/>
                      </a:lnTo>
                      <a:lnTo>
                        <a:pt x="767" y="2276"/>
                      </a:lnTo>
                      <a:lnTo>
                        <a:pt x="751" y="2238"/>
                      </a:lnTo>
                      <a:lnTo>
                        <a:pt x="774" y="2240"/>
                      </a:lnTo>
                      <a:lnTo>
                        <a:pt x="789" y="2236"/>
                      </a:lnTo>
                      <a:lnTo>
                        <a:pt x="800" y="2222"/>
                      </a:lnTo>
                      <a:lnTo>
                        <a:pt x="810" y="2200"/>
                      </a:lnTo>
                      <a:lnTo>
                        <a:pt x="756" y="2164"/>
                      </a:lnTo>
                      <a:lnTo>
                        <a:pt x="737" y="2157"/>
                      </a:lnTo>
                      <a:lnTo>
                        <a:pt x="717" y="2161"/>
                      </a:lnTo>
                      <a:lnTo>
                        <a:pt x="685" y="2180"/>
                      </a:lnTo>
                      <a:lnTo>
                        <a:pt x="666" y="2178"/>
                      </a:lnTo>
                      <a:lnTo>
                        <a:pt x="644" y="2152"/>
                      </a:lnTo>
                      <a:lnTo>
                        <a:pt x="606" y="2073"/>
                      </a:lnTo>
                      <a:lnTo>
                        <a:pt x="476" y="1965"/>
                      </a:lnTo>
                      <a:lnTo>
                        <a:pt x="456" y="1961"/>
                      </a:lnTo>
                      <a:lnTo>
                        <a:pt x="346" y="1893"/>
                      </a:lnTo>
                      <a:lnTo>
                        <a:pt x="346" y="1875"/>
                      </a:lnTo>
                      <a:lnTo>
                        <a:pt x="357" y="1871"/>
                      </a:lnTo>
                      <a:lnTo>
                        <a:pt x="379" y="1858"/>
                      </a:lnTo>
                      <a:lnTo>
                        <a:pt x="391" y="1852"/>
                      </a:lnTo>
                      <a:lnTo>
                        <a:pt x="365" y="1805"/>
                      </a:lnTo>
                      <a:lnTo>
                        <a:pt x="304" y="1715"/>
                      </a:lnTo>
                      <a:lnTo>
                        <a:pt x="302" y="1690"/>
                      </a:lnTo>
                      <a:lnTo>
                        <a:pt x="279" y="1670"/>
                      </a:lnTo>
                      <a:lnTo>
                        <a:pt x="59" y="1396"/>
                      </a:lnTo>
                      <a:lnTo>
                        <a:pt x="21" y="1331"/>
                      </a:lnTo>
                      <a:lnTo>
                        <a:pt x="0" y="1264"/>
                      </a:lnTo>
                      <a:lnTo>
                        <a:pt x="10" y="1264"/>
                      </a:lnTo>
                      <a:lnTo>
                        <a:pt x="16" y="1268"/>
                      </a:lnTo>
                      <a:lnTo>
                        <a:pt x="97" y="1364"/>
                      </a:lnTo>
                      <a:lnTo>
                        <a:pt x="236" y="1569"/>
                      </a:lnTo>
                      <a:close/>
                      <a:moveTo>
                        <a:pt x="1760" y="741"/>
                      </a:moveTo>
                      <a:lnTo>
                        <a:pt x="1744" y="800"/>
                      </a:lnTo>
                      <a:lnTo>
                        <a:pt x="1718" y="829"/>
                      </a:lnTo>
                      <a:lnTo>
                        <a:pt x="1676" y="860"/>
                      </a:lnTo>
                      <a:lnTo>
                        <a:pt x="1671" y="867"/>
                      </a:lnTo>
                      <a:lnTo>
                        <a:pt x="1673" y="876"/>
                      </a:lnTo>
                      <a:lnTo>
                        <a:pt x="1685" y="890"/>
                      </a:lnTo>
                      <a:lnTo>
                        <a:pt x="1719" y="915"/>
                      </a:lnTo>
                      <a:lnTo>
                        <a:pt x="1753" y="931"/>
                      </a:lnTo>
                      <a:lnTo>
                        <a:pt x="1776" y="950"/>
                      </a:lnTo>
                      <a:lnTo>
                        <a:pt x="1790" y="956"/>
                      </a:lnTo>
                      <a:lnTo>
                        <a:pt x="1824" y="964"/>
                      </a:lnTo>
                      <a:lnTo>
                        <a:pt x="1831" y="972"/>
                      </a:lnTo>
                      <a:lnTo>
                        <a:pt x="1834" y="985"/>
                      </a:lnTo>
                      <a:lnTo>
                        <a:pt x="1829" y="1007"/>
                      </a:lnTo>
                      <a:lnTo>
                        <a:pt x="1818" y="1025"/>
                      </a:lnTo>
                      <a:lnTo>
                        <a:pt x="1758" y="1061"/>
                      </a:lnTo>
                      <a:lnTo>
                        <a:pt x="1738" y="1080"/>
                      </a:lnTo>
                      <a:lnTo>
                        <a:pt x="1714" y="1091"/>
                      </a:lnTo>
                      <a:lnTo>
                        <a:pt x="1701" y="1099"/>
                      </a:lnTo>
                      <a:lnTo>
                        <a:pt x="1689" y="1110"/>
                      </a:lnTo>
                      <a:lnTo>
                        <a:pt x="1674" y="1116"/>
                      </a:lnTo>
                      <a:lnTo>
                        <a:pt x="1658" y="1119"/>
                      </a:lnTo>
                      <a:lnTo>
                        <a:pt x="1583" y="1119"/>
                      </a:lnTo>
                      <a:lnTo>
                        <a:pt x="1566" y="1122"/>
                      </a:lnTo>
                      <a:lnTo>
                        <a:pt x="1561" y="1134"/>
                      </a:lnTo>
                      <a:lnTo>
                        <a:pt x="1561" y="1161"/>
                      </a:lnTo>
                      <a:lnTo>
                        <a:pt x="1569" y="1185"/>
                      </a:lnTo>
                      <a:lnTo>
                        <a:pt x="1589" y="1210"/>
                      </a:lnTo>
                      <a:lnTo>
                        <a:pt x="1604" y="1224"/>
                      </a:lnTo>
                      <a:lnTo>
                        <a:pt x="1640" y="1247"/>
                      </a:lnTo>
                      <a:lnTo>
                        <a:pt x="1654" y="1258"/>
                      </a:lnTo>
                      <a:lnTo>
                        <a:pt x="1665" y="1277"/>
                      </a:lnTo>
                      <a:lnTo>
                        <a:pt x="1678" y="1306"/>
                      </a:lnTo>
                      <a:lnTo>
                        <a:pt x="1686" y="1351"/>
                      </a:lnTo>
                      <a:lnTo>
                        <a:pt x="1689" y="1407"/>
                      </a:lnTo>
                      <a:lnTo>
                        <a:pt x="1694" y="1427"/>
                      </a:lnTo>
                      <a:lnTo>
                        <a:pt x="1726" y="1462"/>
                      </a:lnTo>
                      <a:lnTo>
                        <a:pt x="1736" y="1479"/>
                      </a:lnTo>
                      <a:lnTo>
                        <a:pt x="1749" y="1540"/>
                      </a:lnTo>
                      <a:lnTo>
                        <a:pt x="1754" y="1555"/>
                      </a:lnTo>
                      <a:lnTo>
                        <a:pt x="1754" y="1571"/>
                      </a:lnTo>
                      <a:lnTo>
                        <a:pt x="1741" y="1592"/>
                      </a:lnTo>
                      <a:lnTo>
                        <a:pt x="1743" y="1605"/>
                      </a:lnTo>
                      <a:lnTo>
                        <a:pt x="1751" y="1625"/>
                      </a:lnTo>
                      <a:lnTo>
                        <a:pt x="1879" y="1744"/>
                      </a:lnTo>
                      <a:lnTo>
                        <a:pt x="1909" y="1785"/>
                      </a:lnTo>
                      <a:lnTo>
                        <a:pt x="1943" y="1881"/>
                      </a:lnTo>
                      <a:lnTo>
                        <a:pt x="1834" y="1962"/>
                      </a:lnTo>
                      <a:lnTo>
                        <a:pt x="1818" y="1980"/>
                      </a:lnTo>
                      <a:lnTo>
                        <a:pt x="1811" y="1994"/>
                      </a:lnTo>
                      <a:lnTo>
                        <a:pt x="1816" y="2009"/>
                      </a:lnTo>
                      <a:lnTo>
                        <a:pt x="1826" y="2020"/>
                      </a:lnTo>
                      <a:lnTo>
                        <a:pt x="1843" y="2032"/>
                      </a:lnTo>
                      <a:lnTo>
                        <a:pt x="1864" y="2042"/>
                      </a:lnTo>
                      <a:lnTo>
                        <a:pt x="1869" y="2050"/>
                      </a:lnTo>
                      <a:lnTo>
                        <a:pt x="1872" y="2072"/>
                      </a:lnTo>
                      <a:lnTo>
                        <a:pt x="1879" y="2081"/>
                      </a:lnTo>
                      <a:lnTo>
                        <a:pt x="1901" y="2099"/>
                      </a:lnTo>
                      <a:lnTo>
                        <a:pt x="1905" y="2108"/>
                      </a:lnTo>
                      <a:lnTo>
                        <a:pt x="1904" y="2128"/>
                      </a:lnTo>
                      <a:lnTo>
                        <a:pt x="1895" y="2157"/>
                      </a:lnTo>
                      <a:lnTo>
                        <a:pt x="1881" y="2191"/>
                      </a:lnTo>
                      <a:lnTo>
                        <a:pt x="1864" y="2224"/>
                      </a:lnTo>
                      <a:lnTo>
                        <a:pt x="1830" y="2269"/>
                      </a:lnTo>
                      <a:lnTo>
                        <a:pt x="1806" y="2291"/>
                      </a:lnTo>
                      <a:lnTo>
                        <a:pt x="1780" y="2302"/>
                      </a:lnTo>
                      <a:lnTo>
                        <a:pt x="1759" y="2305"/>
                      </a:lnTo>
                      <a:lnTo>
                        <a:pt x="1743" y="2312"/>
                      </a:lnTo>
                      <a:lnTo>
                        <a:pt x="1732" y="2319"/>
                      </a:lnTo>
                      <a:lnTo>
                        <a:pt x="1716" y="2367"/>
                      </a:lnTo>
                      <a:lnTo>
                        <a:pt x="1646" y="2282"/>
                      </a:lnTo>
                      <a:lnTo>
                        <a:pt x="1622" y="2259"/>
                      </a:lnTo>
                      <a:lnTo>
                        <a:pt x="1606" y="2255"/>
                      </a:lnTo>
                      <a:lnTo>
                        <a:pt x="1445" y="2239"/>
                      </a:lnTo>
                      <a:lnTo>
                        <a:pt x="1430" y="2235"/>
                      </a:lnTo>
                      <a:lnTo>
                        <a:pt x="1419" y="2229"/>
                      </a:lnTo>
                      <a:lnTo>
                        <a:pt x="1409" y="2221"/>
                      </a:lnTo>
                      <a:lnTo>
                        <a:pt x="1377" y="2185"/>
                      </a:lnTo>
                      <a:lnTo>
                        <a:pt x="1331" y="2144"/>
                      </a:lnTo>
                      <a:lnTo>
                        <a:pt x="1305" y="2127"/>
                      </a:lnTo>
                      <a:lnTo>
                        <a:pt x="1290" y="2122"/>
                      </a:lnTo>
                      <a:lnTo>
                        <a:pt x="1274" y="2121"/>
                      </a:lnTo>
                      <a:lnTo>
                        <a:pt x="1255" y="2127"/>
                      </a:lnTo>
                      <a:lnTo>
                        <a:pt x="1239" y="2147"/>
                      </a:lnTo>
                      <a:lnTo>
                        <a:pt x="1230" y="2162"/>
                      </a:lnTo>
                      <a:lnTo>
                        <a:pt x="1182" y="2266"/>
                      </a:lnTo>
                      <a:lnTo>
                        <a:pt x="890" y="1965"/>
                      </a:lnTo>
                      <a:lnTo>
                        <a:pt x="791" y="1825"/>
                      </a:lnTo>
                      <a:lnTo>
                        <a:pt x="731" y="1760"/>
                      </a:lnTo>
                      <a:lnTo>
                        <a:pt x="673" y="1731"/>
                      </a:lnTo>
                      <a:lnTo>
                        <a:pt x="664" y="1717"/>
                      </a:lnTo>
                      <a:lnTo>
                        <a:pt x="595" y="1661"/>
                      </a:lnTo>
                      <a:lnTo>
                        <a:pt x="578" y="1660"/>
                      </a:lnTo>
                      <a:lnTo>
                        <a:pt x="565" y="1634"/>
                      </a:lnTo>
                      <a:lnTo>
                        <a:pt x="354" y="1302"/>
                      </a:lnTo>
                      <a:lnTo>
                        <a:pt x="318" y="1202"/>
                      </a:lnTo>
                      <a:lnTo>
                        <a:pt x="341" y="1166"/>
                      </a:lnTo>
                      <a:lnTo>
                        <a:pt x="339" y="1121"/>
                      </a:lnTo>
                      <a:lnTo>
                        <a:pt x="325" y="1070"/>
                      </a:lnTo>
                      <a:lnTo>
                        <a:pt x="318" y="1009"/>
                      </a:lnTo>
                      <a:lnTo>
                        <a:pt x="313" y="845"/>
                      </a:lnTo>
                      <a:lnTo>
                        <a:pt x="318" y="792"/>
                      </a:lnTo>
                      <a:lnTo>
                        <a:pt x="363" y="604"/>
                      </a:lnTo>
                      <a:lnTo>
                        <a:pt x="383" y="559"/>
                      </a:lnTo>
                      <a:lnTo>
                        <a:pt x="398" y="502"/>
                      </a:lnTo>
                      <a:lnTo>
                        <a:pt x="381" y="435"/>
                      </a:lnTo>
                      <a:lnTo>
                        <a:pt x="313" y="272"/>
                      </a:lnTo>
                      <a:lnTo>
                        <a:pt x="323" y="252"/>
                      </a:lnTo>
                      <a:lnTo>
                        <a:pt x="323" y="214"/>
                      </a:lnTo>
                      <a:lnTo>
                        <a:pt x="325" y="204"/>
                      </a:lnTo>
                      <a:lnTo>
                        <a:pt x="331" y="196"/>
                      </a:lnTo>
                      <a:lnTo>
                        <a:pt x="408" y="147"/>
                      </a:lnTo>
                      <a:lnTo>
                        <a:pt x="424" y="144"/>
                      </a:lnTo>
                      <a:lnTo>
                        <a:pt x="435" y="146"/>
                      </a:lnTo>
                      <a:lnTo>
                        <a:pt x="446" y="159"/>
                      </a:lnTo>
                      <a:lnTo>
                        <a:pt x="460" y="165"/>
                      </a:lnTo>
                      <a:lnTo>
                        <a:pt x="494" y="160"/>
                      </a:lnTo>
                      <a:lnTo>
                        <a:pt x="552" y="166"/>
                      </a:lnTo>
                      <a:lnTo>
                        <a:pt x="589" y="162"/>
                      </a:lnTo>
                      <a:lnTo>
                        <a:pt x="602" y="159"/>
                      </a:lnTo>
                      <a:lnTo>
                        <a:pt x="610" y="149"/>
                      </a:lnTo>
                      <a:lnTo>
                        <a:pt x="618" y="125"/>
                      </a:lnTo>
                      <a:lnTo>
                        <a:pt x="620" y="104"/>
                      </a:lnTo>
                      <a:lnTo>
                        <a:pt x="620" y="87"/>
                      </a:lnTo>
                      <a:lnTo>
                        <a:pt x="580" y="9"/>
                      </a:lnTo>
                      <a:lnTo>
                        <a:pt x="828" y="65"/>
                      </a:lnTo>
                      <a:lnTo>
                        <a:pt x="899" y="60"/>
                      </a:lnTo>
                      <a:lnTo>
                        <a:pt x="951" y="7"/>
                      </a:lnTo>
                      <a:lnTo>
                        <a:pt x="965" y="0"/>
                      </a:lnTo>
                      <a:lnTo>
                        <a:pt x="973" y="4"/>
                      </a:lnTo>
                      <a:lnTo>
                        <a:pt x="984" y="16"/>
                      </a:lnTo>
                      <a:lnTo>
                        <a:pt x="1001" y="45"/>
                      </a:lnTo>
                      <a:lnTo>
                        <a:pt x="1013" y="59"/>
                      </a:lnTo>
                      <a:lnTo>
                        <a:pt x="1039" y="85"/>
                      </a:lnTo>
                      <a:lnTo>
                        <a:pt x="1053" y="104"/>
                      </a:lnTo>
                      <a:lnTo>
                        <a:pt x="1063" y="116"/>
                      </a:lnTo>
                      <a:lnTo>
                        <a:pt x="1075" y="126"/>
                      </a:lnTo>
                      <a:lnTo>
                        <a:pt x="1358" y="301"/>
                      </a:lnTo>
                      <a:lnTo>
                        <a:pt x="1373" y="319"/>
                      </a:lnTo>
                      <a:lnTo>
                        <a:pt x="1415" y="414"/>
                      </a:lnTo>
                      <a:lnTo>
                        <a:pt x="1425" y="432"/>
                      </a:lnTo>
                      <a:lnTo>
                        <a:pt x="1449" y="459"/>
                      </a:lnTo>
                      <a:lnTo>
                        <a:pt x="1491" y="491"/>
                      </a:lnTo>
                      <a:lnTo>
                        <a:pt x="1503" y="502"/>
                      </a:lnTo>
                      <a:lnTo>
                        <a:pt x="1507" y="516"/>
                      </a:lnTo>
                      <a:lnTo>
                        <a:pt x="1524" y="571"/>
                      </a:lnTo>
                      <a:lnTo>
                        <a:pt x="1532" y="587"/>
                      </a:lnTo>
                      <a:lnTo>
                        <a:pt x="1543" y="606"/>
                      </a:lnTo>
                      <a:lnTo>
                        <a:pt x="1553" y="612"/>
                      </a:lnTo>
                      <a:lnTo>
                        <a:pt x="1570" y="617"/>
                      </a:lnTo>
                      <a:lnTo>
                        <a:pt x="1603" y="612"/>
                      </a:lnTo>
                      <a:lnTo>
                        <a:pt x="1629" y="616"/>
                      </a:lnTo>
                      <a:lnTo>
                        <a:pt x="1644" y="622"/>
                      </a:lnTo>
                      <a:lnTo>
                        <a:pt x="1653" y="632"/>
                      </a:lnTo>
                      <a:lnTo>
                        <a:pt x="1663" y="656"/>
                      </a:lnTo>
                      <a:lnTo>
                        <a:pt x="1678" y="672"/>
                      </a:lnTo>
                      <a:lnTo>
                        <a:pt x="1760" y="741"/>
                      </a:lnTo>
                      <a:close/>
                    </a:path>
                  </a:pathLst>
                </a:custGeom>
                <a:solidFill>
                  <a:srgbClr val="D34817"/>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2" name="Primorsko-Goranska" descr="{&quot;Key&quot;:&quot;primorsko-goranska&quot;,&quot;Name&quot;:&quot;Primorsko-Goranska&quot;,&quot;Value&quot;:1.0,&quot;Formula&quot;:&quot;&quot;,&quot;Text&quot;:&quot;&quot;,&quot;OfficeApplication&quot;:1,&quot;HasValue&quot;:true}">
                  <a:extLst>
                    <a:ext uri="{FF2B5EF4-FFF2-40B4-BE49-F238E27FC236}">
                      <a16:creationId xmlns:a16="http://schemas.microsoft.com/office/drawing/2014/main" id="{AB41ECE4-2A84-4624-82F6-1470240A2E7B}"/>
                    </a:ext>
                  </a:extLst>
                </p:cNvPr>
                <p:cNvSpPr>
                  <a:spLocks noEditPoints="1"/>
                </p:cNvSpPr>
                <p:nvPr/>
              </p:nvSpPr>
              <p:spPr bwMode="auto">
                <a:xfrm>
                  <a:off x="3967163" y="2654301"/>
                  <a:ext cx="1016000" cy="1525588"/>
                </a:xfrm>
                <a:custGeom>
                  <a:avLst/>
                  <a:gdLst>
                    <a:gd name="T0" fmla="*/ 251 w 2361"/>
                    <a:gd name="T1" fmla="*/ 3073 h 3547"/>
                    <a:gd name="T2" fmla="*/ 298 w 2361"/>
                    <a:gd name="T3" fmla="*/ 3029 h 3547"/>
                    <a:gd name="T4" fmla="*/ 620 w 2361"/>
                    <a:gd name="T5" fmla="*/ 3195 h 3547"/>
                    <a:gd name="T6" fmla="*/ 680 w 2361"/>
                    <a:gd name="T7" fmla="*/ 3380 h 3547"/>
                    <a:gd name="T8" fmla="*/ 593 w 2361"/>
                    <a:gd name="T9" fmla="*/ 3289 h 3547"/>
                    <a:gd name="T10" fmla="*/ 563 w 2361"/>
                    <a:gd name="T11" fmla="*/ 3188 h 3547"/>
                    <a:gd name="T12" fmla="*/ 559 w 2361"/>
                    <a:gd name="T13" fmla="*/ 2905 h 3547"/>
                    <a:gd name="T14" fmla="*/ 1345 w 2361"/>
                    <a:gd name="T15" fmla="*/ 2467 h 3547"/>
                    <a:gd name="T16" fmla="*/ 1492 w 2361"/>
                    <a:gd name="T17" fmla="*/ 2689 h 3547"/>
                    <a:gd name="T18" fmla="*/ 1319 w 2361"/>
                    <a:gd name="T19" fmla="*/ 2692 h 3547"/>
                    <a:gd name="T20" fmla="*/ 1144 w 2361"/>
                    <a:gd name="T21" fmla="*/ 2608 h 3547"/>
                    <a:gd name="T22" fmla="*/ 1232 w 2361"/>
                    <a:gd name="T23" fmla="*/ 2564 h 3547"/>
                    <a:gd name="T24" fmla="*/ 1212 w 2361"/>
                    <a:gd name="T25" fmla="*/ 2494 h 3547"/>
                    <a:gd name="T26" fmla="*/ 1345 w 2361"/>
                    <a:gd name="T27" fmla="*/ 2467 h 3547"/>
                    <a:gd name="T28" fmla="*/ 709 w 2361"/>
                    <a:gd name="T29" fmla="*/ 2452 h 3547"/>
                    <a:gd name="T30" fmla="*/ 755 w 2361"/>
                    <a:gd name="T31" fmla="*/ 2739 h 3547"/>
                    <a:gd name="T32" fmla="*/ 828 w 2361"/>
                    <a:gd name="T33" fmla="*/ 3040 h 3547"/>
                    <a:gd name="T34" fmla="*/ 839 w 2361"/>
                    <a:gd name="T35" fmla="*/ 3142 h 3547"/>
                    <a:gd name="T36" fmla="*/ 564 w 2361"/>
                    <a:gd name="T37" fmla="*/ 2729 h 3547"/>
                    <a:gd name="T38" fmla="*/ 485 w 2361"/>
                    <a:gd name="T39" fmla="*/ 2543 h 3547"/>
                    <a:gd name="T40" fmla="*/ 391 w 2361"/>
                    <a:gd name="T41" fmla="*/ 2177 h 3547"/>
                    <a:gd name="T42" fmla="*/ 585 w 2361"/>
                    <a:gd name="T43" fmla="*/ 2262 h 3547"/>
                    <a:gd name="T44" fmla="*/ 581 w 2361"/>
                    <a:gd name="T45" fmla="*/ 2098 h 3547"/>
                    <a:gd name="T46" fmla="*/ 364 w 2361"/>
                    <a:gd name="T47" fmla="*/ 1562 h 3547"/>
                    <a:gd name="T48" fmla="*/ 522 w 2361"/>
                    <a:gd name="T49" fmla="*/ 1728 h 3547"/>
                    <a:gd name="T50" fmla="*/ 739 w 2361"/>
                    <a:gd name="T51" fmla="*/ 2055 h 3547"/>
                    <a:gd name="T52" fmla="*/ 994 w 2361"/>
                    <a:gd name="T53" fmla="*/ 1335 h 3547"/>
                    <a:gd name="T54" fmla="*/ 1114 w 2361"/>
                    <a:gd name="T55" fmla="*/ 1538 h 3547"/>
                    <a:gd name="T56" fmla="*/ 1319 w 2361"/>
                    <a:gd name="T57" fmla="*/ 1789 h 3547"/>
                    <a:gd name="T58" fmla="*/ 1385 w 2361"/>
                    <a:gd name="T59" fmla="*/ 2093 h 3547"/>
                    <a:gd name="T60" fmla="*/ 1283 w 2361"/>
                    <a:gd name="T61" fmla="*/ 2177 h 3547"/>
                    <a:gd name="T62" fmla="*/ 1065 w 2361"/>
                    <a:gd name="T63" fmla="*/ 1870 h 3547"/>
                    <a:gd name="T64" fmla="*/ 727 w 2361"/>
                    <a:gd name="T65" fmla="*/ 1850 h 3547"/>
                    <a:gd name="T66" fmla="*/ 740 w 2361"/>
                    <a:gd name="T67" fmla="*/ 1693 h 3547"/>
                    <a:gd name="T68" fmla="*/ 883 w 2361"/>
                    <a:gd name="T69" fmla="*/ 1521 h 3547"/>
                    <a:gd name="T70" fmla="*/ 915 w 2361"/>
                    <a:gd name="T71" fmla="*/ 1344 h 3547"/>
                    <a:gd name="T72" fmla="*/ 2349 w 2361"/>
                    <a:gd name="T73" fmla="*/ 709 h 3547"/>
                    <a:gd name="T74" fmla="*/ 2324 w 2361"/>
                    <a:gd name="T75" fmla="*/ 899 h 3547"/>
                    <a:gd name="T76" fmla="*/ 2234 w 2361"/>
                    <a:gd name="T77" fmla="*/ 1034 h 3547"/>
                    <a:gd name="T78" fmla="*/ 2075 w 2361"/>
                    <a:gd name="T79" fmla="*/ 1087 h 3547"/>
                    <a:gd name="T80" fmla="*/ 1843 w 2361"/>
                    <a:gd name="T81" fmla="*/ 1095 h 3547"/>
                    <a:gd name="T82" fmla="*/ 1816 w 2361"/>
                    <a:gd name="T83" fmla="*/ 1234 h 3547"/>
                    <a:gd name="T84" fmla="*/ 1799 w 2361"/>
                    <a:gd name="T85" fmla="*/ 1534 h 3547"/>
                    <a:gd name="T86" fmla="*/ 1914 w 2361"/>
                    <a:gd name="T87" fmla="*/ 1777 h 3547"/>
                    <a:gd name="T88" fmla="*/ 1739 w 2361"/>
                    <a:gd name="T89" fmla="*/ 1774 h 3547"/>
                    <a:gd name="T90" fmla="*/ 1616 w 2361"/>
                    <a:gd name="T91" fmla="*/ 1900 h 3547"/>
                    <a:gd name="T92" fmla="*/ 1037 w 2361"/>
                    <a:gd name="T93" fmla="*/ 1275 h 3547"/>
                    <a:gd name="T94" fmla="*/ 921 w 2361"/>
                    <a:gd name="T95" fmla="*/ 1115 h 3547"/>
                    <a:gd name="T96" fmla="*/ 604 w 2361"/>
                    <a:gd name="T97" fmla="*/ 993 h 3547"/>
                    <a:gd name="T98" fmla="*/ 300 w 2361"/>
                    <a:gd name="T99" fmla="*/ 1242 h 3547"/>
                    <a:gd name="T100" fmla="*/ 180 w 2361"/>
                    <a:gd name="T101" fmla="*/ 1448 h 3547"/>
                    <a:gd name="T102" fmla="*/ 190 w 2361"/>
                    <a:gd name="T103" fmla="*/ 1057 h 3547"/>
                    <a:gd name="T104" fmla="*/ 184 w 2361"/>
                    <a:gd name="T105" fmla="*/ 797 h 3547"/>
                    <a:gd name="T106" fmla="*/ 0 w 2361"/>
                    <a:gd name="T107" fmla="*/ 615 h 3547"/>
                    <a:gd name="T108" fmla="*/ 346 w 2361"/>
                    <a:gd name="T109" fmla="*/ 564 h 3547"/>
                    <a:gd name="T110" fmla="*/ 784 w 2361"/>
                    <a:gd name="T111" fmla="*/ 337 h 3547"/>
                    <a:gd name="T112" fmla="*/ 945 w 2361"/>
                    <a:gd name="T113" fmla="*/ 15 h 3547"/>
                    <a:gd name="T114" fmla="*/ 1055 w 2361"/>
                    <a:gd name="T115" fmla="*/ 223 h 3547"/>
                    <a:gd name="T116" fmla="*/ 1166 w 2361"/>
                    <a:gd name="T117" fmla="*/ 404 h 3547"/>
                    <a:gd name="T118" fmla="*/ 1665 w 2361"/>
                    <a:gd name="T119" fmla="*/ 463 h 3547"/>
                    <a:gd name="T120" fmla="*/ 1985 w 2361"/>
                    <a:gd name="T121" fmla="*/ 568 h 3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61" h="3547">
                      <a:moveTo>
                        <a:pt x="328" y="3160"/>
                      </a:moveTo>
                      <a:lnTo>
                        <a:pt x="311" y="3164"/>
                      </a:lnTo>
                      <a:lnTo>
                        <a:pt x="288" y="3148"/>
                      </a:lnTo>
                      <a:lnTo>
                        <a:pt x="260" y="3139"/>
                      </a:lnTo>
                      <a:lnTo>
                        <a:pt x="245" y="3120"/>
                      </a:lnTo>
                      <a:lnTo>
                        <a:pt x="248" y="3094"/>
                      </a:lnTo>
                      <a:lnTo>
                        <a:pt x="251" y="3073"/>
                      </a:lnTo>
                      <a:lnTo>
                        <a:pt x="270" y="3015"/>
                      </a:lnTo>
                      <a:lnTo>
                        <a:pt x="315" y="2962"/>
                      </a:lnTo>
                      <a:lnTo>
                        <a:pt x="346" y="2968"/>
                      </a:lnTo>
                      <a:lnTo>
                        <a:pt x="346" y="2997"/>
                      </a:lnTo>
                      <a:lnTo>
                        <a:pt x="334" y="3015"/>
                      </a:lnTo>
                      <a:lnTo>
                        <a:pt x="305" y="3022"/>
                      </a:lnTo>
                      <a:lnTo>
                        <a:pt x="298" y="3029"/>
                      </a:lnTo>
                      <a:lnTo>
                        <a:pt x="296" y="3040"/>
                      </a:lnTo>
                      <a:lnTo>
                        <a:pt x="300" y="3055"/>
                      </a:lnTo>
                      <a:lnTo>
                        <a:pt x="296" y="3072"/>
                      </a:lnTo>
                      <a:lnTo>
                        <a:pt x="296" y="3088"/>
                      </a:lnTo>
                      <a:lnTo>
                        <a:pt x="315" y="3123"/>
                      </a:lnTo>
                      <a:lnTo>
                        <a:pt x="328" y="3160"/>
                      </a:lnTo>
                      <a:close/>
                      <a:moveTo>
                        <a:pt x="620" y="3195"/>
                      </a:moveTo>
                      <a:lnTo>
                        <a:pt x="695" y="3299"/>
                      </a:lnTo>
                      <a:lnTo>
                        <a:pt x="867" y="3483"/>
                      </a:lnTo>
                      <a:lnTo>
                        <a:pt x="883" y="3542"/>
                      </a:lnTo>
                      <a:lnTo>
                        <a:pt x="835" y="3547"/>
                      </a:lnTo>
                      <a:lnTo>
                        <a:pt x="779" y="3493"/>
                      </a:lnTo>
                      <a:lnTo>
                        <a:pt x="709" y="3400"/>
                      </a:lnTo>
                      <a:lnTo>
                        <a:pt x="680" y="3380"/>
                      </a:lnTo>
                      <a:lnTo>
                        <a:pt x="680" y="3359"/>
                      </a:lnTo>
                      <a:lnTo>
                        <a:pt x="724" y="3373"/>
                      </a:lnTo>
                      <a:lnTo>
                        <a:pt x="739" y="3380"/>
                      </a:lnTo>
                      <a:lnTo>
                        <a:pt x="679" y="3303"/>
                      </a:lnTo>
                      <a:lnTo>
                        <a:pt x="646" y="3275"/>
                      </a:lnTo>
                      <a:lnTo>
                        <a:pt x="608" y="3258"/>
                      </a:lnTo>
                      <a:lnTo>
                        <a:pt x="593" y="3289"/>
                      </a:lnTo>
                      <a:lnTo>
                        <a:pt x="572" y="3300"/>
                      </a:lnTo>
                      <a:lnTo>
                        <a:pt x="545" y="3294"/>
                      </a:lnTo>
                      <a:lnTo>
                        <a:pt x="522" y="3277"/>
                      </a:lnTo>
                      <a:lnTo>
                        <a:pt x="522" y="3258"/>
                      </a:lnTo>
                      <a:lnTo>
                        <a:pt x="535" y="3258"/>
                      </a:lnTo>
                      <a:lnTo>
                        <a:pt x="525" y="3235"/>
                      </a:lnTo>
                      <a:lnTo>
                        <a:pt x="563" y="3188"/>
                      </a:lnTo>
                      <a:lnTo>
                        <a:pt x="549" y="3129"/>
                      </a:lnTo>
                      <a:lnTo>
                        <a:pt x="493" y="3034"/>
                      </a:lnTo>
                      <a:lnTo>
                        <a:pt x="483" y="2994"/>
                      </a:lnTo>
                      <a:lnTo>
                        <a:pt x="466" y="2902"/>
                      </a:lnTo>
                      <a:lnTo>
                        <a:pt x="464" y="2852"/>
                      </a:lnTo>
                      <a:lnTo>
                        <a:pt x="505" y="2880"/>
                      </a:lnTo>
                      <a:lnTo>
                        <a:pt x="559" y="2905"/>
                      </a:lnTo>
                      <a:lnTo>
                        <a:pt x="594" y="2944"/>
                      </a:lnTo>
                      <a:lnTo>
                        <a:pt x="579" y="3013"/>
                      </a:lnTo>
                      <a:lnTo>
                        <a:pt x="589" y="3039"/>
                      </a:lnTo>
                      <a:lnTo>
                        <a:pt x="599" y="3087"/>
                      </a:lnTo>
                      <a:lnTo>
                        <a:pt x="608" y="3168"/>
                      </a:lnTo>
                      <a:lnTo>
                        <a:pt x="620" y="3195"/>
                      </a:lnTo>
                      <a:close/>
                      <a:moveTo>
                        <a:pt x="1345" y="2467"/>
                      </a:moveTo>
                      <a:lnTo>
                        <a:pt x="1352" y="2498"/>
                      </a:lnTo>
                      <a:lnTo>
                        <a:pt x="1319" y="2524"/>
                      </a:lnTo>
                      <a:lnTo>
                        <a:pt x="1319" y="2543"/>
                      </a:lnTo>
                      <a:lnTo>
                        <a:pt x="1334" y="2554"/>
                      </a:lnTo>
                      <a:lnTo>
                        <a:pt x="1418" y="2635"/>
                      </a:lnTo>
                      <a:lnTo>
                        <a:pt x="1469" y="2665"/>
                      </a:lnTo>
                      <a:lnTo>
                        <a:pt x="1492" y="2689"/>
                      </a:lnTo>
                      <a:lnTo>
                        <a:pt x="1553" y="2790"/>
                      </a:lnTo>
                      <a:lnTo>
                        <a:pt x="1569" y="2849"/>
                      </a:lnTo>
                      <a:lnTo>
                        <a:pt x="1549" y="2892"/>
                      </a:lnTo>
                      <a:lnTo>
                        <a:pt x="1489" y="2839"/>
                      </a:lnTo>
                      <a:lnTo>
                        <a:pt x="1387" y="2722"/>
                      </a:lnTo>
                      <a:lnTo>
                        <a:pt x="1319" y="2668"/>
                      </a:lnTo>
                      <a:lnTo>
                        <a:pt x="1319" y="2692"/>
                      </a:lnTo>
                      <a:lnTo>
                        <a:pt x="1324" y="2705"/>
                      </a:lnTo>
                      <a:lnTo>
                        <a:pt x="1348" y="2729"/>
                      </a:lnTo>
                      <a:lnTo>
                        <a:pt x="1319" y="2709"/>
                      </a:lnTo>
                      <a:lnTo>
                        <a:pt x="1285" y="2700"/>
                      </a:lnTo>
                      <a:lnTo>
                        <a:pt x="1254" y="2699"/>
                      </a:lnTo>
                      <a:lnTo>
                        <a:pt x="1232" y="2706"/>
                      </a:lnTo>
                      <a:lnTo>
                        <a:pt x="1144" y="2608"/>
                      </a:lnTo>
                      <a:lnTo>
                        <a:pt x="1170" y="2605"/>
                      </a:lnTo>
                      <a:lnTo>
                        <a:pt x="1197" y="2608"/>
                      </a:lnTo>
                      <a:lnTo>
                        <a:pt x="1222" y="2614"/>
                      </a:lnTo>
                      <a:lnTo>
                        <a:pt x="1245" y="2625"/>
                      </a:lnTo>
                      <a:lnTo>
                        <a:pt x="1245" y="2608"/>
                      </a:lnTo>
                      <a:lnTo>
                        <a:pt x="1238" y="2597"/>
                      </a:lnTo>
                      <a:lnTo>
                        <a:pt x="1232" y="2564"/>
                      </a:lnTo>
                      <a:lnTo>
                        <a:pt x="1267" y="2594"/>
                      </a:lnTo>
                      <a:lnTo>
                        <a:pt x="1275" y="2608"/>
                      </a:lnTo>
                      <a:lnTo>
                        <a:pt x="1289" y="2608"/>
                      </a:lnTo>
                      <a:lnTo>
                        <a:pt x="1263" y="2549"/>
                      </a:lnTo>
                      <a:lnTo>
                        <a:pt x="1245" y="2524"/>
                      </a:lnTo>
                      <a:lnTo>
                        <a:pt x="1217" y="2504"/>
                      </a:lnTo>
                      <a:lnTo>
                        <a:pt x="1212" y="2494"/>
                      </a:lnTo>
                      <a:lnTo>
                        <a:pt x="1203" y="2463"/>
                      </a:lnTo>
                      <a:lnTo>
                        <a:pt x="1248" y="2469"/>
                      </a:lnTo>
                      <a:lnTo>
                        <a:pt x="1289" y="2484"/>
                      </a:lnTo>
                      <a:lnTo>
                        <a:pt x="1284" y="2471"/>
                      </a:lnTo>
                      <a:lnTo>
                        <a:pt x="1275" y="2440"/>
                      </a:lnTo>
                      <a:lnTo>
                        <a:pt x="1315" y="2444"/>
                      </a:lnTo>
                      <a:lnTo>
                        <a:pt x="1345" y="2467"/>
                      </a:lnTo>
                      <a:close/>
                      <a:moveTo>
                        <a:pt x="749" y="2145"/>
                      </a:moveTo>
                      <a:lnTo>
                        <a:pt x="732" y="2198"/>
                      </a:lnTo>
                      <a:lnTo>
                        <a:pt x="709" y="2239"/>
                      </a:lnTo>
                      <a:lnTo>
                        <a:pt x="724" y="2259"/>
                      </a:lnTo>
                      <a:lnTo>
                        <a:pt x="705" y="2312"/>
                      </a:lnTo>
                      <a:lnTo>
                        <a:pt x="701" y="2354"/>
                      </a:lnTo>
                      <a:lnTo>
                        <a:pt x="709" y="2452"/>
                      </a:lnTo>
                      <a:lnTo>
                        <a:pt x="736" y="2540"/>
                      </a:lnTo>
                      <a:lnTo>
                        <a:pt x="740" y="2589"/>
                      </a:lnTo>
                      <a:lnTo>
                        <a:pt x="709" y="2608"/>
                      </a:lnTo>
                      <a:lnTo>
                        <a:pt x="720" y="2640"/>
                      </a:lnTo>
                      <a:lnTo>
                        <a:pt x="745" y="2684"/>
                      </a:lnTo>
                      <a:lnTo>
                        <a:pt x="753" y="2707"/>
                      </a:lnTo>
                      <a:lnTo>
                        <a:pt x="755" y="2739"/>
                      </a:lnTo>
                      <a:lnTo>
                        <a:pt x="741" y="2775"/>
                      </a:lnTo>
                      <a:lnTo>
                        <a:pt x="739" y="2813"/>
                      </a:lnTo>
                      <a:lnTo>
                        <a:pt x="751" y="2878"/>
                      </a:lnTo>
                      <a:lnTo>
                        <a:pt x="780" y="2924"/>
                      </a:lnTo>
                      <a:lnTo>
                        <a:pt x="813" y="2965"/>
                      </a:lnTo>
                      <a:lnTo>
                        <a:pt x="840" y="3013"/>
                      </a:lnTo>
                      <a:lnTo>
                        <a:pt x="828" y="3040"/>
                      </a:lnTo>
                      <a:lnTo>
                        <a:pt x="829" y="3063"/>
                      </a:lnTo>
                      <a:lnTo>
                        <a:pt x="843" y="3073"/>
                      </a:lnTo>
                      <a:lnTo>
                        <a:pt x="869" y="3055"/>
                      </a:lnTo>
                      <a:lnTo>
                        <a:pt x="883" y="3097"/>
                      </a:lnTo>
                      <a:lnTo>
                        <a:pt x="868" y="3118"/>
                      </a:lnTo>
                      <a:lnTo>
                        <a:pt x="854" y="3134"/>
                      </a:lnTo>
                      <a:lnTo>
                        <a:pt x="839" y="3142"/>
                      </a:lnTo>
                      <a:lnTo>
                        <a:pt x="815" y="3138"/>
                      </a:lnTo>
                      <a:lnTo>
                        <a:pt x="754" y="3138"/>
                      </a:lnTo>
                      <a:lnTo>
                        <a:pt x="658" y="3030"/>
                      </a:lnTo>
                      <a:lnTo>
                        <a:pt x="588" y="2879"/>
                      </a:lnTo>
                      <a:lnTo>
                        <a:pt x="594" y="2748"/>
                      </a:lnTo>
                      <a:lnTo>
                        <a:pt x="584" y="2745"/>
                      </a:lnTo>
                      <a:lnTo>
                        <a:pt x="564" y="2729"/>
                      </a:lnTo>
                      <a:lnTo>
                        <a:pt x="545" y="2740"/>
                      </a:lnTo>
                      <a:lnTo>
                        <a:pt x="531" y="2719"/>
                      </a:lnTo>
                      <a:lnTo>
                        <a:pt x="524" y="2680"/>
                      </a:lnTo>
                      <a:lnTo>
                        <a:pt x="522" y="2584"/>
                      </a:lnTo>
                      <a:lnTo>
                        <a:pt x="518" y="2557"/>
                      </a:lnTo>
                      <a:lnTo>
                        <a:pt x="508" y="2544"/>
                      </a:lnTo>
                      <a:lnTo>
                        <a:pt x="485" y="2543"/>
                      </a:lnTo>
                      <a:lnTo>
                        <a:pt x="451" y="2503"/>
                      </a:lnTo>
                      <a:lnTo>
                        <a:pt x="418" y="2324"/>
                      </a:lnTo>
                      <a:lnTo>
                        <a:pt x="375" y="2280"/>
                      </a:lnTo>
                      <a:lnTo>
                        <a:pt x="380" y="2258"/>
                      </a:lnTo>
                      <a:lnTo>
                        <a:pt x="391" y="2239"/>
                      </a:lnTo>
                      <a:lnTo>
                        <a:pt x="373" y="2185"/>
                      </a:lnTo>
                      <a:lnTo>
                        <a:pt x="391" y="2177"/>
                      </a:lnTo>
                      <a:lnTo>
                        <a:pt x="441" y="2197"/>
                      </a:lnTo>
                      <a:lnTo>
                        <a:pt x="456" y="2209"/>
                      </a:lnTo>
                      <a:lnTo>
                        <a:pt x="494" y="2267"/>
                      </a:lnTo>
                      <a:lnTo>
                        <a:pt x="514" y="2280"/>
                      </a:lnTo>
                      <a:lnTo>
                        <a:pt x="551" y="2282"/>
                      </a:lnTo>
                      <a:lnTo>
                        <a:pt x="573" y="2279"/>
                      </a:lnTo>
                      <a:lnTo>
                        <a:pt x="585" y="2262"/>
                      </a:lnTo>
                      <a:lnTo>
                        <a:pt x="594" y="2219"/>
                      </a:lnTo>
                      <a:lnTo>
                        <a:pt x="585" y="2202"/>
                      </a:lnTo>
                      <a:lnTo>
                        <a:pt x="576" y="2155"/>
                      </a:lnTo>
                      <a:lnTo>
                        <a:pt x="579" y="2125"/>
                      </a:lnTo>
                      <a:lnTo>
                        <a:pt x="608" y="2158"/>
                      </a:lnTo>
                      <a:lnTo>
                        <a:pt x="623" y="2138"/>
                      </a:lnTo>
                      <a:lnTo>
                        <a:pt x="581" y="2098"/>
                      </a:lnTo>
                      <a:lnTo>
                        <a:pt x="550" y="2047"/>
                      </a:lnTo>
                      <a:lnTo>
                        <a:pt x="486" y="1865"/>
                      </a:lnTo>
                      <a:lnTo>
                        <a:pt x="474" y="1840"/>
                      </a:lnTo>
                      <a:lnTo>
                        <a:pt x="361" y="1705"/>
                      </a:lnTo>
                      <a:lnTo>
                        <a:pt x="343" y="1668"/>
                      </a:lnTo>
                      <a:lnTo>
                        <a:pt x="341" y="1624"/>
                      </a:lnTo>
                      <a:lnTo>
                        <a:pt x="364" y="1562"/>
                      </a:lnTo>
                      <a:lnTo>
                        <a:pt x="388" y="1522"/>
                      </a:lnTo>
                      <a:lnTo>
                        <a:pt x="416" y="1492"/>
                      </a:lnTo>
                      <a:lnTo>
                        <a:pt x="455" y="1482"/>
                      </a:lnTo>
                      <a:lnTo>
                        <a:pt x="506" y="1500"/>
                      </a:lnTo>
                      <a:lnTo>
                        <a:pt x="524" y="1535"/>
                      </a:lnTo>
                      <a:lnTo>
                        <a:pt x="516" y="1655"/>
                      </a:lnTo>
                      <a:lnTo>
                        <a:pt x="522" y="1728"/>
                      </a:lnTo>
                      <a:lnTo>
                        <a:pt x="535" y="1782"/>
                      </a:lnTo>
                      <a:lnTo>
                        <a:pt x="573" y="1890"/>
                      </a:lnTo>
                      <a:lnTo>
                        <a:pt x="625" y="1997"/>
                      </a:lnTo>
                      <a:lnTo>
                        <a:pt x="636" y="2013"/>
                      </a:lnTo>
                      <a:lnTo>
                        <a:pt x="664" y="2037"/>
                      </a:lnTo>
                      <a:lnTo>
                        <a:pt x="713" y="2043"/>
                      </a:lnTo>
                      <a:lnTo>
                        <a:pt x="739" y="2055"/>
                      </a:lnTo>
                      <a:lnTo>
                        <a:pt x="754" y="2093"/>
                      </a:lnTo>
                      <a:lnTo>
                        <a:pt x="749" y="2145"/>
                      </a:lnTo>
                      <a:close/>
                      <a:moveTo>
                        <a:pt x="944" y="1259"/>
                      </a:moveTo>
                      <a:lnTo>
                        <a:pt x="1013" y="1297"/>
                      </a:lnTo>
                      <a:lnTo>
                        <a:pt x="984" y="1297"/>
                      </a:lnTo>
                      <a:lnTo>
                        <a:pt x="988" y="1318"/>
                      </a:lnTo>
                      <a:lnTo>
                        <a:pt x="994" y="1335"/>
                      </a:lnTo>
                      <a:lnTo>
                        <a:pt x="1004" y="1349"/>
                      </a:lnTo>
                      <a:lnTo>
                        <a:pt x="1013" y="1359"/>
                      </a:lnTo>
                      <a:lnTo>
                        <a:pt x="1044" y="1414"/>
                      </a:lnTo>
                      <a:lnTo>
                        <a:pt x="1072" y="1481"/>
                      </a:lnTo>
                      <a:lnTo>
                        <a:pt x="1017" y="1509"/>
                      </a:lnTo>
                      <a:lnTo>
                        <a:pt x="1048" y="1530"/>
                      </a:lnTo>
                      <a:lnTo>
                        <a:pt x="1114" y="1538"/>
                      </a:lnTo>
                      <a:lnTo>
                        <a:pt x="1160" y="1523"/>
                      </a:lnTo>
                      <a:lnTo>
                        <a:pt x="1172" y="1578"/>
                      </a:lnTo>
                      <a:lnTo>
                        <a:pt x="1147" y="1683"/>
                      </a:lnTo>
                      <a:lnTo>
                        <a:pt x="1160" y="1746"/>
                      </a:lnTo>
                      <a:lnTo>
                        <a:pt x="1187" y="1775"/>
                      </a:lnTo>
                      <a:lnTo>
                        <a:pt x="1224" y="1788"/>
                      </a:lnTo>
                      <a:lnTo>
                        <a:pt x="1319" y="1789"/>
                      </a:lnTo>
                      <a:lnTo>
                        <a:pt x="1318" y="1874"/>
                      </a:lnTo>
                      <a:lnTo>
                        <a:pt x="1444" y="1992"/>
                      </a:lnTo>
                      <a:lnTo>
                        <a:pt x="1475" y="2074"/>
                      </a:lnTo>
                      <a:lnTo>
                        <a:pt x="1463" y="2074"/>
                      </a:lnTo>
                      <a:lnTo>
                        <a:pt x="1438" y="2093"/>
                      </a:lnTo>
                      <a:lnTo>
                        <a:pt x="1412" y="2099"/>
                      </a:lnTo>
                      <a:lnTo>
                        <a:pt x="1385" y="2093"/>
                      </a:lnTo>
                      <a:lnTo>
                        <a:pt x="1362" y="2074"/>
                      </a:lnTo>
                      <a:lnTo>
                        <a:pt x="1333" y="2097"/>
                      </a:lnTo>
                      <a:lnTo>
                        <a:pt x="1333" y="2115"/>
                      </a:lnTo>
                      <a:lnTo>
                        <a:pt x="1362" y="2142"/>
                      </a:lnTo>
                      <a:lnTo>
                        <a:pt x="1353" y="2160"/>
                      </a:lnTo>
                      <a:lnTo>
                        <a:pt x="1322" y="2172"/>
                      </a:lnTo>
                      <a:lnTo>
                        <a:pt x="1283" y="2177"/>
                      </a:lnTo>
                      <a:lnTo>
                        <a:pt x="1247" y="2167"/>
                      </a:lnTo>
                      <a:lnTo>
                        <a:pt x="1144" y="2096"/>
                      </a:lnTo>
                      <a:lnTo>
                        <a:pt x="1083" y="2073"/>
                      </a:lnTo>
                      <a:lnTo>
                        <a:pt x="1074" y="2050"/>
                      </a:lnTo>
                      <a:lnTo>
                        <a:pt x="1072" y="2003"/>
                      </a:lnTo>
                      <a:lnTo>
                        <a:pt x="1078" y="1895"/>
                      </a:lnTo>
                      <a:lnTo>
                        <a:pt x="1065" y="1870"/>
                      </a:lnTo>
                      <a:lnTo>
                        <a:pt x="1029" y="1890"/>
                      </a:lnTo>
                      <a:lnTo>
                        <a:pt x="1029" y="1911"/>
                      </a:lnTo>
                      <a:lnTo>
                        <a:pt x="1058" y="1934"/>
                      </a:lnTo>
                      <a:lnTo>
                        <a:pt x="1002" y="1938"/>
                      </a:lnTo>
                      <a:lnTo>
                        <a:pt x="833" y="1911"/>
                      </a:lnTo>
                      <a:lnTo>
                        <a:pt x="779" y="1894"/>
                      </a:lnTo>
                      <a:lnTo>
                        <a:pt x="727" y="1850"/>
                      </a:lnTo>
                      <a:lnTo>
                        <a:pt x="682" y="1796"/>
                      </a:lnTo>
                      <a:lnTo>
                        <a:pt x="653" y="1746"/>
                      </a:lnTo>
                      <a:lnTo>
                        <a:pt x="669" y="1720"/>
                      </a:lnTo>
                      <a:lnTo>
                        <a:pt x="687" y="1709"/>
                      </a:lnTo>
                      <a:lnTo>
                        <a:pt x="708" y="1705"/>
                      </a:lnTo>
                      <a:lnTo>
                        <a:pt x="732" y="1705"/>
                      </a:lnTo>
                      <a:lnTo>
                        <a:pt x="740" y="1693"/>
                      </a:lnTo>
                      <a:lnTo>
                        <a:pt x="738" y="1664"/>
                      </a:lnTo>
                      <a:lnTo>
                        <a:pt x="742" y="1636"/>
                      </a:lnTo>
                      <a:lnTo>
                        <a:pt x="760" y="1623"/>
                      </a:lnTo>
                      <a:lnTo>
                        <a:pt x="840" y="1621"/>
                      </a:lnTo>
                      <a:lnTo>
                        <a:pt x="874" y="1604"/>
                      </a:lnTo>
                      <a:lnTo>
                        <a:pt x="855" y="1561"/>
                      </a:lnTo>
                      <a:lnTo>
                        <a:pt x="883" y="1521"/>
                      </a:lnTo>
                      <a:lnTo>
                        <a:pt x="894" y="1498"/>
                      </a:lnTo>
                      <a:lnTo>
                        <a:pt x="899" y="1471"/>
                      </a:lnTo>
                      <a:lnTo>
                        <a:pt x="894" y="1448"/>
                      </a:lnTo>
                      <a:lnTo>
                        <a:pt x="887" y="1427"/>
                      </a:lnTo>
                      <a:lnTo>
                        <a:pt x="889" y="1403"/>
                      </a:lnTo>
                      <a:lnTo>
                        <a:pt x="912" y="1378"/>
                      </a:lnTo>
                      <a:lnTo>
                        <a:pt x="915" y="1344"/>
                      </a:lnTo>
                      <a:lnTo>
                        <a:pt x="914" y="1318"/>
                      </a:lnTo>
                      <a:lnTo>
                        <a:pt x="903" y="1301"/>
                      </a:lnTo>
                      <a:lnTo>
                        <a:pt x="883" y="1297"/>
                      </a:lnTo>
                      <a:lnTo>
                        <a:pt x="914" y="1263"/>
                      </a:lnTo>
                      <a:lnTo>
                        <a:pt x="944" y="1259"/>
                      </a:lnTo>
                      <a:close/>
                      <a:moveTo>
                        <a:pt x="2344" y="698"/>
                      </a:moveTo>
                      <a:lnTo>
                        <a:pt x="2349" y="709"/>
                      </a:lnTo>
                      <a:lnTo>
                        <a:pt x="2358" y="732"/>
                      </a:lnTo>
                      <a:lnTo>
                        <a:pt x="2361" y="754"/>
                      </a:lnTo>
                      <a:lnTo>
                        <a:pt x="2361" y="768"/>
                      </a:lnTo>
                      <a:lnTo>
                        <a:pt x="2359" y="797"/>
                      </a:lnTo>
                      <a:lnTo>
                        <a:pt x="2351" y="825"/>
                      </a:lnTo>
                      <a:lnTo>
                        <a:pt x="2334" y="884"/>
                      </a:lnTo>
                      <a:lnTo>
                        <a:pt x="2324" y="899"/>
                      </a:lnTo>
                      <a:lnTo>
                        <a:pt x="2310" y="913"/>
                      </a:lnTo>
                      <a:lnTo>
                        <a:pt x="2270" y="948"/>
                      </a:lnTo>
                      <a:lnTo>
                        <a:pt x="2259" y="960"/>
                      </a:lnTo>
                      <a:lnTo>
                        <a:pt x="2253" y="980"/>
                      </a:lnTo>
                      <a:lnTo>
                        <a:pt x="2255" y="1007"/>
                      </a:lnTo>
                      <a:lnTo>
                        <a:pt x="2249" y="1022"/>
                      </a:lnTo>
                      <a:lnTo>
                        <a:pt x="2234" y="1034"/>
                      </a:lnTo>
                      <a:lnTo>
                        <a:pt x="2167" y="1063"/>
                      </a:lnTo>
                      <a:lnTo>
                        <a:pt x="2152" y="1080"/>
                      </a:lnTo>
                      <a:lnTo>
                        <a:pt x="2125" y="1129"/>
                      </a:lnTo>
                      <a:lnTo>
                        <a:pt x="2113" y="1125"/>
                      </a:lnTo>
                      <a:lnTo>
                        <a:pt x="2094" y="1112"/>
                      </a:lnTo>
                      <a:lnTo>
                        <a:pt x="2089" y="1099"/>
                      </a:lnTo>
                      <a:lnTo>
                        <a:pt x="2075" y="1087"/>
                      </a:lnTo>
                      <a:lnTo>
                        <a:pt x="2053" y="1074"/>
                      </a:lnTo>
                      <a:lnTo>
                        <a:pt x="1992" y="1054"/>
                      </a:lnTo>
                      <a:lnTo>
                        <a:pt x="1967" y="1039"/>
                      </a:lnTo>
                      <a:lnTo>
                        <a:pt x="1950" y="1025"/>
                      </a:lnTo>
                      <a:lnTo>
                        <a:pt x="1928" y="1023"/>
                      </a:lnTo>
                      <a:lnTo>
                        <a:pt x="1854" y="1073"/>
                      </a:lnTo>
                      <a:lnTo>
                        <a:pt x="1843" y="1095"/>
                      </a:lnTo>
                      <a:lnTo>
                        <a:pt x="1831" y="1133"/>
                      </a:lnTo>
                      <a:lnTo>
                        <a:pt x="1829" y="1149"/>
                      </a:lnTo>
                      <a:lnTo>
                        <a:pt x="1823" y="1165"/>
                      </a:lnTo>
                      <a:lnTo>
                        <a:pt x="1809" y="1177"/>
                      </a:lnTo>
                      <a:lnTo>
                        <a:pt x="1804" y="1188"/>
                      </a:lnTo>
                      <a:lnTo>
                        <a:pt x="1805" y="1204"/>
                      </a:lnTo>
                      <a:lnTo>
                        <a:pt x="1816" y="1234"/>
                      </a:lnTo>
                      <a:lnTo>
                        <a:pt x="1826" y="1253"/>
                      </a:lnTo>
                      <a:lnTo>
                        <a:pt x="1838" y="1285"/>
                      </a:lnTo>
                      <a:lnTo>
                        <a:pt x="1829" y="1345"/>
                      </a:lnTo>
                      <a:lnTo>
                        <a:pt x="1827" y="1500"/>
                      </a:lnTo>
                      <a:lnTo>
                        <a:pt x="1823" y="1514"/>
                      </a:lnTo>
                      <a:lnTo>
                        <a:pt x="1810" y="1528"/>
                      </a:lnTo>
                      <a:lnTo>
                        <a:pt x="1799" y="1534"/>
                      </a:lnTo>
                      <a:lnTo>
                        <a:pt x="1800" y="1549"/>
                      </a:lnTo>
                      <a:lnTo>
                        <a:pt x="1805" y="1559"/>
                      </a:lnTo>
                      <a:lnTo>
                        <a:pt x="1884" y="1637"/>
                      </a:lnTo>
                      <a:lnTo>
                        <a:pt x="1924" y="1715"/>
                      </a:lnTo>
                      <a:lnTo>
                        <a:pt x="1924" y="1732"/>
                      </a:lnTo>
                      <a:lnTo>
                        <a:pt x="1922" y="1753"/>
                      </a:lnTo>
                      <a:lnTo>
                        <a:pt x="1914" y="1777"/>
                      </a:lnTo>
                      <a:lnTo>
                        <a:pt x="1906" y="1787"/>
                      </a:lnTo>
                      <a:lnTo>
                        <a:pt x="1893" y="1790"/>
                      </a:lnTo>
                      <a:lnTo>
                        <a:pt x="1856" y="1794"/>
                      </a:lnTo>
                      <a:lnTo>
                        <a:pt x="1798" y="1788"/>
                      </a:lnTo>
                      <a:lnTo>
                        <a:pt x="1764" y="1793"/>
                      </a:lnTo>
                      <a:lnTo>
                        <a:pt x="1750" y="1787"/>
                      </a:lnTo>
                      <a:lnTo>
                        <a:pt x="1739" y="1774"/>
                      </a:lnTo>
                      <a:lnTo>
                        <a:pt x="1728" y="1772"/>
                      </a:lnTo>
                      <a:lnTo>
                        <a:pt x="1711" y="1775"/>
                      </a:lnTo>
                      <a:lnTo>
                        <a:pt x="1635" y="1824"/>
                      </a:lnTo>
                      <a:lnTo>
                        <a:pt x="1629" y="1832"/>
                      </a:lnTo>
                      <a:lnTo>
                        <a:pt x="1626" y="1842"/>
                      </a:lnTo>
                      <a:lnTo>
                        <a:pt x="1626" y="1880"/>
                      </a:lnTo>
                      <a:lnTo>
                        <a:pt x="1616" y="1900"/>
                      </a:lnTo>
                      <a:lnTo>
                        <a:pt x="1564" y="1779"/>
                      </a:lnTo>
                      <a:lnTo>
                        <a:pt x="1555" y="1727"/>
                      </a:lnTo>
                      <a:lnTo>
                        <a:pt x="1534" y="1692"/>
                      </a:lnTo>
                      <a:lnTo>
                        <a:pt x="1502" y="1667"/>
                      </a:lnTo>
                      <a:lnTo>
                        <a:pt x="1373" y="1597"/>
                      </a:lnTo>
                      <a:lnTo>
                        <a:pt x="1144" y="1419"/>
                      </a:lnTo>
                      <a:lnTo>
                        <a:pt x="1037" y="1275"/>
                      </a:lnTo>
                      <a:lnTo>
                        <a:pt x="1006" y="1259"/>
                      </a:lnTo>
                      <a:lnTo>
                        <a:pt x="971" y="1222"/>
                      </a:lnTo>
                      <a:lnTo>
                        <a:pt x="955" y="1180"/>
                      </a:lnTo>
                      <a:lnTo>
                        <a:pt x="984" y="1153"/>
                      </a:lnTo>
                      <a:lnTo>
                        <a:pt x="960" y="1128"/>
                      </a:lnTo>
                      <a:lnTo>
                        <a:pt x="883" y="1070"/>
                      </a:lnTo>
                      <a:lnTo>
                        <a:pt x="921" y="1115"/>
                      </a:lnTo>
                      <a:lnTo>
                        <a:pt x="928" y="1120"/>
                      </a:lnTo>
                      <a:lnTo>
                        <a:pt x="920" y="1144"/>
                      </a:lnTo>
                      <a:lnTo>
                        <a:pt x="901" y="1157"/>
                      </a:lnTo>
                      <a:lnTo>
                        <a:pt x="880" y="1157"/>
                      </a:lnTo>
                      <a:lnTo>
                        <a:pt x="862" y="1143"/>
                      </a:lnTo>
                      <a:lnTo>
                        <a:pt x="833" y="1109"/>
                      </a:lnTo>
                      <a:lnTo>
                        <a:pt x="604" y="993"/>
                      </a:lnTo>
                      <a:lnTo>
                        <a:pt x="523" y="974"/>
                      </a:lnTo>
                      <a:lnTo>
                        <a:pt x="485" y="953"/>
                      </a:lnTo>
                      <a:lnTo>
                        <a:pt x="451" y="947"/>
                      </a:lnTo>
                      <a:lnTo>
                        <a:pt x="413" y="977"/>
                      </a:lnTo>
                      <a:lnTo>
                        <a:pt x="369" y="1047"/>
                      </a:lnTo>
                      <a:lnTo>
                        <a:pt x="329" y="1138"/>
                      </a:lnTo>
                      <a:lnTo>
                        <a:pt x="300" y="1242"/>
                      </a:lnTo>
                      <a:lnTo>
                        <a:pt x="278" y="1449"/>
                      </a:lnTo>
                      <a:lnTo>
                        <a:pt x="250" y="1545"/>
                      </a:lnTo>
                      <a:lnTo>
                        <a:pt x="200" y="1524"/>
                      </a:lnTo>
                      <a:lnTo>
                        <a:pt x="191" y="1513"/>
                      </a:lnTo>
                      <a:lnTo>
                        <a:pt x="183" y="1494"/>
                      </a:lnTo>
                      <a:lnTo>
                        <a:pt x="180" y="1474"/>
                      </a:lnTo>
                      <a:lnTo>
                        <a:pt x="180" y="1448"/>
                      </a:lnTo>
                      <a:lnTo>
                        <a:pt x="184" y="1420"/>
                      </a:lnTo>
                      <a:lnTo>
                        <a:pt x="181" y="1350"/>
                      </a:lnTo>
                      <a:lnTo>
                        <a:pt x="165" y="1184"/>
                      </a:lnTo>
                      <a:lnTo>
                        <a:pt x="164" y="1133"/>
                      </a:lnTo>
                      <a:lnTo>
                        <a:pt x="166" y="1114"/>
                      </a:lnTo>
                      <a:lnTo>
                        <a:pt x="171" y="1097"/>
                      </a:lnTo>
                      <a:lnTo>
                        <a:pt x="190" y="1057"/>
                      </a:lnTo>
                      <a:lnTo>
                        <a:pt x="199" y="1025"/>
                      </a:lnTo>
                      <a:lnTo>
                        <a:pt x="200" y="1003"/>
                      </a:lnTo>
                      <a:lnTo>
                        <a:pt x="195" y="972"/>
                      </a:lnTo>
                      <a:lnTo>
                        <a:pt x="175" y="882"/>
                      </a:lnTo>
                      <a:lnTo>
                        <a:pt x="171" y="852"/>
                      </a:lnTo>
                      <a:lnTo>
                        <a:pt x="173" y="828"/>
                      </a:lnTo>
                      <a:lnTo>
                        <a:pt x="184" y="797"/>
                      </a:lnTo>
                      <a:lnTo>
                        <a:pt x="179" y="785"/>
                      </a:lnTo>
                      <a:lnTo>
                        <a:pt x="160" y="770"/>
                      </a:lnTo>
                      <a:lnTo>
                        <a:pt x="48" y="705"/>
                      </a:lnTo>
                      <a:lnTo>
                        <a:pt x="29" y="685"/>
                      </a:lnTo>
                      <a:lnTo>
                        <a:pt x="10" y="654"/>
                      </a:lnTo>
                      <a:lnTo>
                        <a:pt x="3" y="630"/>
                      </a:lnTo>
                      <a:lnTo>
                        <a:pt x="0" y="615"/>
                      </a:lnTo>
                      <a:lnTo>
                        <a:pt x="3" y="588"/>
                      </a:lnTo>
                      <a:lnTo>
                        <a:pt x="8" y="589"/>
                      </a:lnTo>
                      <a:lnTo>
                        <a:pt x="61" y="578"/>
                      </a:lnTo>
                      <a:lnTo>
                        <a:pt x="163" y="532"/>
                      </a:lnTo>
                      <a:lnTo>
                        <a:pt x="216" y="515"/>
                      </a:lnTo>
                      <a:lnTo>
                        <a:pt x="263" y="527"/>
                      </a:lnTo>
                      <a:lnTo>
                        <a:pt x="346" y="564"/>
                      </a:lnTo>
                      <a:lnTo>
                        <a:pt x="445" y="583"/>
                      </a:lnTo>
                      <a:lnTo>
                        <a:pt x="541" y="574"/>
                      </a:lnTo>
                      <a:lnTo>
                        <a:pt x="623" y="528"/>
                      </a:lnTo>
                      <a:lnTo>
                        <a:pt x="661" y="490"/>
                      </a:lnTo>
                      <a:lnTo>
                        <a:pt x="745" y="429"/>
                      </a:lnTo>
                      <a:lnTo>
                        <a:pt x="773" y="379"/>
                      </a:lnTo>
                      <a:lnTo>
                        <a:pt x="784" y="337"/>
                      </a:lnTo>
                      <a:lnTo>
                        <a:pt x="794" y="255"/>
                      </a:lnTo>
                      <a:lnTo>
                        <a:pt x="808" y="217"/>
                      </a:lnTo>
                      <a:lnTo>
                        <a:pt x="828" y="188"/>
                      </a:lnTo>
                      <a:lnTo>
                        <a:pt x="880" y="128"/>
                      </a:lnTo>
                      <a:lnTo>
                        <a:pt x="903" y="95"/>
                      </a:lnTo>
                      <a:lnTo>
                        <a:pt x="929" y="34"/>
                      </a:lnTo>
                      <a:lnTo>
                        <a:pt x="945" y="15"/>
                      </a:lnTo>
                      <a:lnTo>
                        <a:pt x="981" y="0"/>
                      </a:lnTo>
                      <a:lnTo>
                        <a:pt x="1005" y="14"/>
                      </a:lnTo>
                      <a:lnTo>
                        <a:pt x="1009" y="60"/>
                      </a:lnTo>
                      <a:lnTo>
                        <a:pt x="1006" y="115"/>
                      </a:lnTo>
                      <a:lnTo>
                        <a:pt x="1009" y="157"/>
                      </a:lnTo>
                      <a:lnTo>
                        <a:pt x="1028" y="194"/>
                      </a:lnTo>
                      <a:lnTo>
                        <a:pt x="1055" y="223"/>
                      </a:lnTo>
                      <a:lnTo>
                        <a:pt x="1128" y="282"/>
                      </a:lnTo>
                      <a:lnTo>
                        <a:pt x="1143" y="288"/>
                      </a:lnTo>
                      <a:lnTo>
                        <a:pt x="1156" y="295"/>
                      </a:lnTo>
                      <a:lnTo>
                        <a:pt x="1169" y="312"/>
                      </a:lnTo>
                      <a:lnTo>
                        <a:pt x="1173" y="335"/>
                      </a:lnTo>
                      <a:lnTo>
                        <a:pt x="1165" y="389"/>
                      </a:lnTo>
                      <a:lnTo>
                        <a:pt x="1166" y="404"/>
                      </a:lnTo>
                      <a:lnTo>
                        <a:pt x="1208" y="440"/>
                      </a:lnTo>
                      <a:lnTo>
                        <a:pt x="1404" y="527"/>
                      </a:lnTo>
                      <a:lnTo>
                        <a:pt x="1438" y="612"/>
                      </a:lnTo>
                      <a:lnTo>
                        <a:pt x="1526" y="630"/>
                      </a:lnTo>
                      <a:lnTo>
                        <a:pt x="1616" y="598"/>
                      </a:lnTo>
                      <a:lnTo>
                        <a:pt x="1656" y="528"/>
                      </a:lnTo>
                      <a:lnTo>
                        <a:pt x="1665" y="463"/>
                      </a:lnTo>
                      <a:lnTo>
                        <a:pt x="1703" y="462"/>
                      </a:lnTo>
                      <a:lnTo>
                        <a:pt x="1751" y="493"/>
                      </a:lnTo>
                      <a:lnTo>
                        <a:pt x="1788" y="528"/>
                      </a:lnTo>
                      <a:lnTo>
                        <a:pt x="1838" y="534"/>
                      </a:lnTo>
                      <a:lnTo>
                        <a:pt x="1861" y="545"/>
                      </a:lnTo>
                      <a:lnTo>
                        <a:pt x="1883" y="564"/>
                      </a:lnTo>
                      <a:lnTo>
                        <a:pt x="1985" y="568"/>
                      </a:lnTo>
                      <a:lnTo>
                        <a:pt x="2160" y="718"/>
                      </a:lnTo>
                      <a:lnTo>
                        <a:pt x="2255" y="730"/>
                      </a:lnTo>
                      <a:lnTo>
                        <a:pt x="2344" y="698"/>
                      </a:lnTo>
                      <a:close/>
                    </a:path>
                  </a:pathLst>
                </a:custGeom>
                <a:solidFill>
                  <a:srgbClr val="D34817"/>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3" name="Sisacko-Moslavacka" descr="{&quot;Key&quot;:&quot;sisacko-moslavacka&quot;,&quot;Name&quot;:&quot;Sisacko-Moslavacka&quot;,&quot;Value&quot;:1.0,&quot;Formula&quot;:&quot;&quot;,&quot;Text&quot;:&quot;&quot;,&quot;OfficeApplication&quot;:1,&quot;HasValue&quot;:true}">
                  <a:extLst>
                    <a:ext uri="{FF2B5EF4-FFF2-40B4-BE49-F238E27FC236}">
                      <a16:creationId xmlns:a16="http://schemas.microsoft.com/office/drawing/2014/main" id="{161C2716-01A7-4C52-A83C-C4517D95BDDD}"/>
                    </a:ext>
                  </a:extLst>
                </p:cNvPr>
                <p:cNvSpPr>
                  <a:spLocks/>
                </p:cNvSpPr>
                <p:nvPr/>
              </p:nvSpPr>
              <p:spPr bwMode="auto">
                <a:xfrm>
                  <a:off x="5343525" y="2452688"/>
                  <a:ext cx="1423988" cy="1063625"/>
                </a:xfrm>
                <a:custGeom>
                  <a:avLst/>
                  <a:gdLst>
                    <a:gd name="T0" fmla="*/ 1837 w 3314"/>
                    <a:gd name="T1" fmla="*/ 305 h 2471"/>
                    <a:gd name="T2" fmla="*/ 1922 w 3314"/>
                    <a:gd name="T3" fmla="*/ 362 h 2471"/>
                    <a:gd name="T4" fmla="*/ 2082 w 3314"/>
                    <a:gd name="T5" fmla="*/ 483 h 2471"/>
                    <a:gd name="T6" fmla="*/ 2357 w 3314"/>
                    <a:gd name="T7" fmla="*/ 611 h 2471"/>
                    <a:gd name="T8" fmla="*/ 2488 w 3314"/>
                    <a:gd name="T9" fmla="*/ 745 h 2471"/>
                    <a:gd name="T10" fmla="*/ 2600 w 3314"/>
                    <a:gd name="T11" fmla="*/ 877 h 2471"/>
                    <a:gd name="T12" fmla="*/ 2534 w 3314"/>
                    <a:gd name="T13" fmla="*/ 943 h 2471"/>
                    <a:gd name="T14" fmla="*/ 2593 w 3314"/>
                    <a:gd name="T15" fmla="*/ 1027 h 2471"/>
                    <a:gd name="T16" fmla="*/ 2694 w 3314"/>
                    <a:gd name="T17" fmla="*/ 1072 h 2471"/>
                    <a:gd name="T18" fmla="*/ 2939 w 3314"/>
                    <a:gd name="T19" fmla="*/ 1220 h 2471"/>
                    <a:gd name="T20" fmla="*/ 3023 w 3314"/>
                    <a:gd name="T21" fmla="*/ 1225 h 2471"/>
                    <a:gd name="T22" fmla="*/ 2999 w 3314"/>
                    <a:gd name="T23" fmla="*/ 1322 h 2471"/>
                    <a:gd name="T24" fmla="*/ 3288 w 3314"/>
                    <a:gd name="T25" fmla="*/ 1506 h 2471"/>
                    <a:gd name="T26" fmla="*/ 3314 w 3314"/>
                    <a:gd name="T27" fmla="*/ 1593 h 2471"/>
                    <a:gd name="T28" fmla="*/ 3201 w 3314"/>
                    <a:gd name="T29" fmla="*/ 1643 h 2471"/>
                    <a:gd name="T30" fmla="*/ 3063 w 3314"/>
                    <a:gd name="T31" fmla="*/ 1828 h 2471"/>
                    <a:gd name="T32" fmla="*/ 3099 w 3314"/>
                    <a:gd name="T33" fmla="*/ 1943 h 2471"/>
                    <a:gd name="T34" fmla="*/ 2918 w 3314"/>
                    <a:gd name="T35" fmla="*/ 1803 h 2471"/>
                    <a:gd name="T36" fmla="*/ 2840 w 3314"/>
                    <a:gd name="T37" fmla="*/ 1735 h 2471"/>
                    <a:gd name="T38" fmla="*/ 2769 w 3314"/>
                    <a:gd name="T39" fmla="*/ 1727 h 2471"/>
                    <a:gd name="T40" fmla="*/ 2650 w 3314"/>
                    <a:gd name="T41" fmla="*/ 1711 h 2471"/>
                    <a:gd name="T42" fmla="*/ 2533 w 3314"/>
                    <a:gd name="T43" fmla="*/ 1826 h 2471"/>
                    <a:gd name="T44" fmla="*/ 2019 w 3314"/>
                    <a:gd name="T45" fmla="*/ 1815 h 2471"/>
                    <a:gd name="T46" fmla="*/ 1620 w 3314"/>
                    <a:gd name="T47" fmla="*/ 2112 h 2471"/>
                    <a:gd name="T48" fmla="*/ 1575 w 3314"/>
                    <a:gd name="T49" fmla="*/ 2250 h 2471"/>
                    <a:gd name="T50" fmla="*/ 1229 w 3314"/>
                    <a:gd name="T51" fmla="*/ 2381 h 2471"/>
                    <a:gd name="T52" fmla="*/ 849 w 3314"/>
                    <a:gd name="T53" fmla="*/ 1937 h 2471"/>
                    <a:gd name="T54" fmla="*/ 797 w 3314"/>
                    <a:gd name="T55" fmla="*/ 1822 h 2471"/>
                    <a:gd name="T56" fmla="*/ 324 w 3314"/>
                    <a:gd name="T57" fmla="*/ 1861 h 2471"/>
                    <a:gd name="T58" fmla="*/ 244 w 3314"/>
                    <a:gd name="T59" fmla="*/ 1857 h 2471"/>
                    <a:gd name="T60" fmla="*/ 16 w 3314"/>
                    <a:gd name="T61" fmla="*/ 1845 h 2471"/>
                    <a:gd name="T62" fmla="*/ 9 w 3314"/>
                    <a:gd name="T63" fmla="*/ 1747 h 2471"/>
                    <a:gd name="T64" fmla="*/ 53 w 3314"/>
                    <a:gd name="T65" fmla="*/ 1621 h 2471"/>
                    <a:gd name="T66" fmla="*/ 64 w 3314"/>
                    <a:gd name="T67" fmla="*/ 1471 h 2471"/>
                    <a:gd name="T68" fmla="*/ 71 w 3314"/>
                    <a:gd name="T69" fmla="*/ 1347 h 2471"/>
                    <a:gd name="T70" fmla="*/ 54 w 3314"/>
                    <a:gd name="T71" fmla="*/ 1229 h 2471"/>
                    <a:gd name="T72" fmla="*/ 189 w 3314"/>
                    <a:gd name="T73" fmla="*/ 1221 h 2471"/>
                    <a:gd name="T74" fmla="*/ 285 w 3314"/>
                    <a:gd name="T75" fmla="*/ 1266 h 2471"/>
                    <a:gd name="T76" fmla="*/ 408 w 3314"/>
                    <a:gd name="T77" fmla="*/ 1254 h 2471"/>
                    <a:gd name="T78" fmla="*/ 444 w 3314"/>
                    <a:gd name="T79" fmla="*/ 1092 h 2471"/>
                    <a:gd name="T80" fmla="*/ 440 w 3314"/>
                    <a:gd name="T81" fmla="*/ 836 h 2471"/>
                    <a:gd name="T82" fmla="*/ 514 w 3314"/>
                    <a:gd name="T83" fmla="*/ 881 h 2471"/>
                    <a:gd name="T84" fmla="*/ 732 w 3314"/>
                    <a:gd name="T85" fmla="*/ 1057 h 2471"/>
                    <a:gd name="T86" fmla="*/ 848 w 3314"/>
                    <a:gd name="T87" fmla="*/ 1023 h 2471"/>
                    <a:gd name="T88" fmla="*/ 1003 w 3314"/>
                    <a:gd name="T89" fmla="*/ 963 h 2471"/>
                    <a:gd name="T90" fmla="*/ 989 w 3314"/>
                    <a:gd name="T91" fmla="*/ 858 h 2471"/>
                    <a:gd name="T92" fmla="*/ 924 w 3314"/>
                    <a:gd name="T93" fmla="*/ 761 h 2471"/>
                    <a:gd name="T94" fmla="*/ 875 w 3314"/>
                    <a:gd name="T95" fmla="*/ 706 h 2471"/>
                    <a:gd name="T96" fmla="*/ 975 w 3314"/>
                    <a:gd name="T97" fmla="*/ 671 h 2471"/>
                    <a:gd name="T98" fmla="*/ 1119 w 3314"/>
                    <a:gd name="T99" fmla="*/ 573 h 2471"/>
                    <a:gd name="T100" fmla="*/ 1210 w 3314"/>
                    <a:gd name="T101" fmla="*/ 638 h 2471"/>
                    <a:gd name="T102" fmla="*/ 1367 w 3314"/>
                    <a:gd name="T103" fmla="*/ 633 h 2471"/>
                    <a:gd name="T104" fmla="*/ 1399 w 3314"/>
                    <a:gd name="T105" fmla="*/ 287 h 2471"/>
                    <a:gd name="T106" fmla="*/ 1553 w 3314"/>
                    <a:gd name="T107" fmla="*/ 240 h 2471"/>
                    <a:gd name="T108" fmla="*/ 1590 w 3314"/>
                    <a:gd name="T109" fmla="*/ 55 h 2471"/>
                    <a:gd name="T110" fmla="*/ 1702 w 3314"/>
                    <a:gd name="T111" fmla="*/ 0 h 2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14" h="2471">
                      <a:moveTo>
                        <a:pt x="1828" y="175"/>
                      </a:moveTo>
                      <a:lnTo>
                        <a:pt x="1859" y="207"/>
                      </a:lnTo>
                      <a:lnTo>
                        <a:pt x="1859" y="227"/>
                      </a:lnTo>
                      <a:lnTo>
                        <a:pt x="1850" y="245"/>
                      </a:lnTo>
                      <a:lnTo>
                        <a:pt x="1844" y="267"/>
                      </a:lnTo>
                      <a:lnTo>
                        <a:pt x="1837" y="305"/>
                      </a:lnTo>
                      <a:lnTo>
                        <a:pt x="1838" y="318"/>
                      </a:lnTo>
                      <a:lnTo>
                        <a:pt x="1845" y="325"/>
                      </a:lnTo>
                      <a:lnTo>
                        <a:pt x="1862" y="327"/>
                      </a:lnTo>
                      <a:lnTo>
                        <a:pt x="1879" y="333"/>
                      </a:lnTo>
                      <a:lnTo>
                        <a:pt x="1903" y="352"/>
                      </a:lnTo>
                      <a:lnTo>
                        <a:pt x="1922" y="362"/>
                      </a:lnTo>
                      <a:lnTo>
                        <a:pt x="1944" y="368"/>
                      </a:lnTo>
                      <a:lnTo>
                        <a:pt x="1972" y="380"/>
                      </a:lnTo>
                      <a:lnTo>
                        <a:pt x="2019" y="416"/>
                      </a:lnTo>
                      <a:lnTo>
                        <a:pt x="2052" y="458"/>
                      </a:lnTo>
                      <a:lnTo>
                        <a:pt x="2070" y="477"/>
                      </a:lnTo>
                      <a:lnTo>
                        <a:pt x="2082" y="483"/>
                      </a:lnTo>
                      <a:lnTo>
                        <a:pt x="2120" y="483"/>
                      </a:lnTo>
                      <a:lnTo>
                        <a:pt x="2164" y="493"/>
                      </a:lnTo>
                      <a:lnTo>
                        <a:pt x="2308" y="561"/>
                      </a:lnTo>
                      <a:lnTo>
                        <a:pt x="2319" y="571"/>
                      </a:lnTo>
                      <a:lnTo>
                        <a:pt x="2341" y="601"/>
                      </a:lnTo>
                      <a:lnTo>
                        <a:pt x="2357" y="611"/>
                      </a:lnTo>
                      <a:lnTo>
                        <a:pt x="2377" y="617"/>
                      </a:lnTo>
                      <a:lnTo>
                        <a:pt x="2428" y="625"/>
                      </a:lnTo>
                      <a:lnTo>
                        <a:pt x="2440" y="633"/>
                      </a:lnTo>
                      <a:lnTo>
                        <a:pt x="2449" y="646"/>
                      </a:lnTo>
                      <a:lnTo>
                        <a:pt x="2479" y="726"/>
                      </a:lnTo>
                      <a:lnTo>
                        <a:pt x="2488" y="745"/>
                      </a:lnTo>
                      <a:lnTo>
                        <a:pt x="2505" y="773"/>
                      </a:lnTo>
                      <a:lnTo>
                        <a:pt x="2518" y="785"/>
                      </a:lnTo>
                      <a:lnTo>
                        <a:pt x="2537" y="792"/>
                      </a:lnTo>
                      <a:lnTo>
                        <a:pt x="2549" y="802"/>
                      </a:lnTo>
                      <a:lnTo>
                        <a:pt x="2569" y="836"/>
                      </a:lnTo>
                      <a:lnTo>
                        <a:pt x="2600" y="877"/>
                      </a:lnTo>
                      <a:lnTo>
                        <a:pt x="2610" y="895"/>
                      </a:lnTo>
                      <a:lnTo>
                        <a:pt x="2614" y="906"/>
                      </a:lnTo>
                      <a:lnTo>
                        <a:pt x="2577" y="945"/>
                      </a:lnTo>
                      <a:lnTo>
                        <a:pt x="2559" y="945"/>
                      </a:lnTo>
                      <a:lnTo>
                        <a:pt x="2547" y="942"/>
                      </a:lnTo>
                      <a:lnTo>
                        <a:pt x="2534" y="943"/>
                      </a:lnTo>
                      <a:lnTo>
                        <a:pt x="2530" y="951"/>
                      </a:lnTo>
                      <a:lnTo>
                        <a:pt x="2532" y="963"/>
                      </a:lnTo>
                      <a:lnTo>
                        <a:pt x="2544" y="992"/>
                      </a:lnTo>
                      <a:lnTo>
                        <a:pt x="2560" y="1008"/>
                      </a:lnTo>
                      <a:lnTo>
                        <a:pt x="2577" y="1021"/>
                      </a:lnTo>
                      <a:lnTo>
                        <a:pt x="2593" y="1027"/>
                      </a:lnTo>
                      <a:lnTo>
                        <a:pt x="2611" y="1030"/>
                      </a:lnTo>
                      <a:lnTo>
                        <a:pt x="2654" y="1027"/>
                      </a:lnTo>
                      <a:lnTo>
                        <a:pt x="2669" y="1035"/>
                      </a:lnTo>
                      <a:lnTo>
                        <a:pt x="2677" y="1046"/>
                      </a:lnTo>
                      <a:lnTo>
                        <a:pt x="2688" y="1067"/>
                      </a:lnTo>
                      <a:lnTo>
                        <a:pt x="2694" y="1072"/>
                      </a:lnTo>
                      <a:lnTo>
                        <a:pt x="2705" y="1070"/>
                      </a:lnTo>
                      <a:lnTo>
                        <a:pt x="2741" y="1047"/>
                      </a:lnTo>
                      <a:lnTo>
                        <a:pt x="2816" y="1110"/>
                      </a:lnTo>
                      <a:lnTo>
                        <a:pt x="2888" y="1145"/>
                      </a:lnTo>
                      <a:lnTo>
                        <a:pt x="2904" y="1162"/>
                      </a:lnTo>
                      <a:lnTo>
                        <a:pt x="2939" y="1220"/>
                      </a:lnTo>
                      <a:lnTo>
                        <a:pt x="2965" y="1215"/>
                      </a:lnTo>
                      <a:lnTo>
                        <a:pt x="2994" y="1201"/>
                      </a:lnTo>
                      <a:lnTo>
                        <a:pt x="3004" y="1198"/>
                      </a:lnTo>
                      <a:lnTo>
                        <a:pt x="3013" y="1200"/>
                      </a:lnTo>
                      <a:lnTo>
                        <a:pt x="3019" y="1207"/>
                      </a:lnTo>
                      <a:lnTo>
                        <a:pt x="3023" y="1225"/>
                      </a:lnTo>
                      <a:lnTo>
                        <a:pt x="3020" y="1241"/>
                      </a:lnTo>
                      <a:lnTo>
                        <a:pt x="3016" y="1252"/>
                      </a:lnTo>
                      <a:lnTo>
                        <a:pt x="3006" y="1268"/>
                      </a:lnTo>
                      <a:lnTo>
                        <a:pt x="2996" y="1288"/>
                      </a:lnTo>
                      <a:lnTo>
                        <a:pt x="2995" y="1312"/>
                      </a:lnTo>
                      <a:lnTo>
                        <a:pt x="2999" y="1322"/>
                      </a:lnTo>
                      <a:lnTo>
                        <a:pt x="3021" y="1342"/>
                      </a:lnTo>
                      <a:lnTo>
                        <a:pt x="3194" y="1451"/>
                      </a:lnTo>
                      <a:lnTo>
                        <a:pt x="3274" y="1432"/>
                      </a:lnTo>
                      <a:lnTo>
                        <a:pt x="3291" y="1483"/>
                      </a:lnTo>
                      <a:lnTo>
                        <a:pt x="3293" y="1496"/>
                      </a:lnTo>
                      <a:lnTo>
                        <a:pt x="3288" y="1506"/>
                      </a:lnTo>
                      <a:lnTo>
                        <a:pt x="3270" y="1523"/>
                      </a:lnTo>
                      <a:lnTo>
                        <a:pt x="3266" y="1535"/>
                      </a:lnTo>
                      <a:lnTo>
                        <a:pt x="3276" y="1550"/>
                      </a:lnTo>
                      <a:lnTo>
                        <a:pt x="3306" y="1576"/>
                      </a:lnTo>
                      <a:lnTo>
                        <a:pt x="3313" y="1583"/>
                      </a:lnTo>
                      <a:lnTo>
                        <a:pt x="3314" y="1593"/>
                      </a:lnTo>
                      <a:lnTo>
                        <a:pt x="3311" y="1600"/>
                      </a:lnTo>
                      <a:lnTo>
                        <a:pt x="3298" y="1611"/>
                      </a:lnTo>
                      <a:lnTo>
                        <a:pt x="3271" y="1616"/>
                      </a:lnTo>
                      <a:lnTo>
                        <a:pt x="3240" y="1618"/>
                      </a:lnTo>
                      <a:lnTo>
                        <a:pt x="3209" y="1633"/>
                      </a:lnTo>
                      <a:lnTo>
                        <a:pt x="3201" y="1643"/>
                      </a:lnTo>
                      <a:lnTo>
                        <a:pt x="3176" y="1687"/>
                      </a:lnTo>
                      <a:lnTo>
                        <a:pt x="3144" y="1717"/>
                      </a:lnTo>
                      <a:lnTo>
                        <a:pt x="3133" y="1726"/>
                      </a:lnTo>
                      <a:lnTo>
                        <a:pt x="3078" y="1781"/>
                      </a:lnTo>
                      <a:lnTo>
                        <a:pt x="3069" y="1800"/>
                      </a:lnTo>
                      <a:lnTo>
                        <a:pt x="3063" y="1828"/>
                      </a:lnTo>
                      <a:lnTo>
                        <a:pt x="3066" y="1841"/>
                      </a:lnTo>
                      <a:lnTo>
                        <a:pt x="3075" y="1853"/>
                      </a:lnTo>
                      <a:lnTo>
                        <a:pt x="3096" y="1867"/>
                      </a:lnTo>
                      <a:lnTo>
                        <a:pt x="3124" y="1898"/>
                      </a:lnTo>
                      <a:lnTo>
                        <a:pt x="3154" y="1970"/>
                      </a:lnTo>
                      <a:lnTo>
                        <a:pt x="3099" y="1943"/>
                      </a:lnTo>
                      <a:lnTo>
                        <a:pt x="3009" y="1876"/>
                      </a:lnTo>
                      <a:lnTo>
                        <a:pt x="2968" y="1786"/>
                      </a:lnTo>
                      <a:lnTo>
                        <a:pt x="2955" y="1796"/>
                      </a:lnTo>
                      <a:lnTo>
                        <a:pt x="2921" y="1817"/>
                      </a:lnTo>
                      <a:lnTo>
                        <a:pt x="2908" y="1828"/>
                      </a:lnTo>
                      <a:lnTo>
                        <a:pt x="2918" y="1803"/>
                      </a:lnTo>
                      <a:lnTo>
                        <a:pt x="2919" y="1785"/>
                      </a:lnTo>
                      <a:lnTo>
                        <a:pt x="2916" y="1767"/>
                      </a:lnTo>
                      <a:lnTo>
                        <a:pt x="2908" y="1745"/>
                      </a:lnTo>
                      <a:lnTo>
                        <a:pt x="2888" y="1782"/>
                      </a:lnTo>
                      <a:lnTo>
                        <a:pt x="2865" y="1767"/>
                      </a:lnTo>
                      <a:lnTo>
                        <a:pt x="2840" y="1735"/>
                      </a:lnTo>
                      <a:lnTo>
                        <a:pt x="2809" y="1723"/>
                      </a:lnTo>
                      <a:lnTo>
                        <a:pt x="2818" y="1745"/>
                      </a:lnTo>
                      <a:lnTo>
                        <a:pt x="2823" y="1765"/>
                      </a:lnTo>
                      <a:lnTo>
                        <a:pt x="2779" y="1770"/>
                      </a:lnTo>
                      <a:lnTo>
                        <a:pt x="2768" y="1753"/>
                      </a:lnTo>
                      <a:lnTo>
                        <a:pt x="2769" y="1727"/>
                      </a:lnTo>
                      <a:lnTo>
                        <a:pt x="2765" y="1703"/>
                      </a:lnTo>
                      <a:lnTo>
                        <a:pt x="2749" y="1641"/>
                      </a:lnTo>
                      <a:lnTo>
                        <a:pt x="2731" y="1623"/>
                      </a:lnTo>
                      <a:lnTo>
                        <a:pt x="2673" y="1672"/>
                      </a:lnTo>
                      <a:lnTo>
                        <a:pt x="2666" y="1686"/>
                      </a:lnTo>
                      <a:lnTo>
                        <a:pt x="2650" y="1711"/>
                      </a:lnTo>
                      <a:lnTo>
                        <a:pt x="2628" y="1736"/>
                      </a:lnTo>
                      <a:lnTo>
                        <a:pt x="2610" y="1747"/>
                      </a:lnTo>
                      <a:lnTo>
                        <a:pt x="2599" y="1780"/>
                      </a:lnTo>
                      <a:lnTo>
                        <a:pt x="2578" y="1795"/>
                      </a:lnTo>
                      <a:lnTo>
                        <a:pt x="2554" y="1805"/>
                      </a:lnTo>
                      <a:lnTo>
                        <a:pt x="2533" y="1826"/>
                      </a:lnTo>
                      <a:lnTo>
                        <a:pt x="2521" y="1862"/>
                      </a:lnTo>
                      <a:lnTo>
                        <a:pt x="2523" y="1887"/>
                      </a:lnTo>
                      <a:lnTo>
                        <a:pt x="2519" y="1910"/>
                      </a:lnTo>
                      <a:lnTo>
                        <a:pt x="2493" y="1933"/>
                      </a:lnTo>
                      <a:lnTo>
                        <a:pt x="2439" y="1940"/>
                      </a:lnTo>
                      <a:lnTo>
                        <a:pt x="2019" y="1815"/>
                      </a:lnTo>
                      <a:lnTo>
                        <a:pt x="1896" y="1810"/>
                      </a:lnTo>
                      <a:lnTo>
                        <a:pt x="1796" y="1878"/>
                      </a:lnTo>
                      <a:lnTo>
                        <a:pt x="1728" y="2032"/>
                      </a:lnTo>
                      <a:lnTo>
                        <a:pt x="1699" y="2078"/>
                      </a:lnTo>
                      <a:lnTo>
                        <a:pt x="1675" y="2095"/>
                      </a:lnTo>
                      <a:lnTo>
                        <a:pt x="1620" y="2112"/>
                      </a:lnTo>
                      <a:lnTo>
                        <a:pt x="1600" y="2126"/>
                      </a:lnTo>
                      <a:lnTo>
                        <a:pt x="1585" y="2153"/>
                      </a:lnTo>
                      <a:lnTo>
                        <a:pt x="1585" y="2171"/>
                      </a:lnTo>
                      <a:lnTo>
                        <a:pt x="1590" y="2190"/>
                      </a:lnTo>
                      <a:lnTo>
                        <a:pt x="1585" y="2225"/>
                      </a:lnTo>
                      <a:lnTo>
                        <a:pt x="1575" y="2250"/>
                      </a:lnTo>
                      <a:lnTo>
                        <a:pt x="1533" y="2330"/>
                      </a:lnTo>
                      <a:lnTo>
                        <a:pt x="1498" y="2457"/>
                      </a:lnTo>
                      <a:lnTo>
                        <a:pt x="1446" y="2471"/>
                      </a:lnTo>
                      <a:lnTo>
                        <a:pt x="1369" y="2453"/>
                      </a:lnTo>
                      <a:lnTo>
                        <a:pt x="1288" y="2418"/>
                      </a:lnTo>
                      <a:lnTo>
                        <a:pt x="1229" y="2381"/>
                      </a:lnTo>
                      <a:lnTo>
                        <a:pt x="1035" y="2187"/>
                      </a:lnTo>
                      <a:lnTo>
                        <a:pt x="999" y="2138"/>
                      </a:lnTo>
                      <a:lnTo>
                        <a:pt x="954" y="2022"/>
                      </a:lnTo>
                      <a:lnTo>
                        <a:pt x="921" y="1968"/>
                      </a:lnTo>
                      <a:lnTo>
                        <a:pt x="895" y="1947"/>
                      </a:lnTo>
                      <a:lnTo>
                        <a:pt x="849" y="1937"/>
                      </a:lnTo>
                      <a:lnTo>
                        <a:pt x="830" y="1923"/>
                      </a:lnTo>
                      <a:lnTo>
                        <a:pt x="831" y="1910"/>
                      </a:lnTo>
                      <a:lnTo>
                        <a:pt x="839" y="1888"/>
                      </a:lnTo>
                      <a:lnTo>
                        <a:pt x="840" y="1862"/>
                      </a:lnTo>
                      <a:lnTo>
                        <a:pt x="822" y="1835"/>
                      </a:lnTo>
                      <a:lnTo>
                        <a:pt x="797" y="1822"/>
                      </a:lnTo>
                      <a:lnTo>
                        <a:pt x="774" y="1821"/>
                      </a:lnTo>
                      <a:lnTo>
                        <a:pt x="725" y="1831"/>
                      </a:lnTo>
                      <a:lnTo>
                        <a:pt x="523" y="1825"/>
                      </a:lnTo>
                      <a:lnTo>
                        <a:pt x="409" y="1843"/>
                      </a:lnTo>
                      <a:lnTo>
                        <a:pt x="361" y="1887"/>
                      </a:lnTo>
                      <a:lnTo>
                        <a:pt x="324" y="1861"/>
                      </a:lnTo>
                      <a:lnTo>
                        <a:pt x="316" y="1857"/>
                      </a:lnTo>
                      <a:lnTo>
                        <a:pt x="291" y="1855"/>
                      </a:lnTo>
                      <a:lnTo>
                        <a:pt x="280" y="1848"/>
                      </a:lnTo>
                      <a:lnTo>
                        <a:pt x="270" y="1847"/>
                      </a:lnTo>
                      <a:lnTo>
                        <a:pt x="251" y="1857"/>
                      </a:lnTo>
                      <a:lnTo>
                        <a:pt x="244" y="1857"/>
                      </a:lnTo>
                      <a:lnTo>
                        <a:pt x="223" y="1851"/>
                      </a:lnTo>
                      <a:lnTo>
                        <a:pt x="191" y="1852"/>
                      </a:lnTo>
                      <a:lnTo>
                        <a:pt x="178" y="1858"/>
                      </a:lnTo>
                      <a:lnTo>
                        <a:pt x="166" y="1871"/>
                      </a:lnTo>
                      <a:lnTo>
                        <a:pt x="155" y="1875"/>
                      </a:lnTo>
                      <a:lnTo>
                        <a:pt x="16" y="1845"/>
                      </a:lnTo>
                      <a:lnTo>
                        <a:pt x="10" y="1838"/>
                      </a:lnTo>
                      <a:lnTo>
                        <a:pt x="5" y="1825"/>
                      </a:lnTo>
                      <a:lnTo>
                        <a:pt x="4" y="1800"/>
                      </a:lnTo>
                      <a:lnTo>
                        <a:pt x="0" y="1783"/>
                      </a:lnTo>
                      <a:lnTo>
                        <a:pt x="0" y="1758"/>
                      </a:lnTo>
                      <a:lnTo>
                        <a:pt x="9" y="1747"/>
                      </a:lnTo>
                      <a:lnTo>
                        <a:pt x="24" y="1725"/>
                      </a:lnTo>
                      <a:lnTo>
                        <a:pt x="31" y="1705"/>
                      </a:lnTo>
                      <a:lnTo>
                        <a:pt x="60" y="1680"/>
                      </a:lnTo>
                      <a:lnTo>
                        <a:pt x="64" y="1672"/>
                      </a:lnTo>
                      <a:lnTo>
                        <a:pt x="54" y="1636"/>
                      </a:lnTo>
                      <a:lnTo>
                        <a:pt x="53" y="1621"/>
                      </a:lnTo>
                      <a:lnTo>
                        <a:pt x="55" y="1606"/>
                      </a:lnTo>
                      <a:lnTo>
                        <a:pt x="65" y="1571"/>
                      </a:lnTo>
                      <a:lnTo>
                        <a:pt x="71" y="1535"/>
                      </a:lnTo>
                      <a:lnTo>
                        <a:pt x="71" y="1516"/>
                      </a:lnTo>
                      <a:lnTo>
                        <a:pt x="65" y="1485"/>
                      </a:lnTo>
                      <a:lnTo>
                        <a:pt x="64" y="1471"/>
                      </a:lnTo>
                      <a:lnTo>
                        <a:pt x="69" y="1458"/>
                      </a:lnTo>
                      <a:lnTo>
                        <a:pt x="101" y="1430"/>
                      </a:lnTo>
                      <a:lnTo>
                        <a:pt x="104" y="1417"/>
                      </a:lnTo>
                      <a:lnTo>
                        <a:pt x="98" y="1400"/>
                      </a:lnTo>
                      <a:lnTo>
                        <a:pt x="78" y="1367"/>
                      </a:lnTo>
                      <a:lnTo>
                        <a:pt x="71" y="1347"/>
                      </a:lnTo>
                      <a:lnTo>
                        <a:pt x="73" y="1331"/>
                      </a:lnTo>
                      <a:lnTo>
                        <a:pt x="86" y="1281"/>
                      </a:lnTo>
                      <a:lnTo>
                        <a:pt x="86" y="1269"/>
                      </a:lnTo>
                      <a:lnTo>
                        <a:pt x="81" y="1259"/>
                      </a:lnTo>
                      <a:lnTo>
                        <a:pt x="61" y="1239"/>
                      </a:lnTo>
                      <a:lnTo>
                        <a:pt x="54" y="1229"/>
                      </a:lnTo>
                      <a:lnTo>
                        <a:pt x="55" y="1219"/>
                      </a:lnTo>
                      <a:lnTo>
                        <a:pt x="66" y="1208"/>
                      </a:lnTo>
                      <a:lnTo>
                        <a:pt x="95" y="1199"/>
                      </a:lnTo>
                      <a:lnTo>
                        <a:pt x="151" y="1214"/>
                      </a:lnTo>
                      <a:lnTo>
                        <a:pt x="179" y="1213"/>
                      </a:lnTo>
                      <a:lnTo>
                        <a:pt x="189" y="1221"/>
                      </a:lnTo>
                      <a:lnTo>
                        <a:pt x="203" y="1241"/>
                      </a:lnTo>
                      <a:lnTo>
                        <a:pt x="213" y="1244"/>
                      </a:lnTo>
                      <a:lnTo>
                        <a:pt x="234" y="1241"/>
                      </a:lnTo>
                      <a:lnTo>
                        <a:pt x="249" y="1242"/>
                      </a:lnTo>
                      <a:lnTo>
                        <a:pt x="266" y="1251"/>
                      </a:lnTo>
                      <a:lnTo>
                        <a:pt x="285" y="1266"/>
                      </a:lnTo>
                      <a:lnTo>
                        <a:pt x="314" y="1291"/>
                      </a:lnTo>
                      <a:lnTo>
                        <a:pt x="328" y="1296"/>
                      </a:lnTo>
                      <a:lnTo>
                        <a:pt x="344" y="1294"/>
                      </a:lnTo>
                      <a:lnTo>
                        <a:pt x="386" y="1279"/>
                      </a:lnTo>
                      <a:lnTo>
                        <a:pt x="400" y="1269"/>
                      </a:lnTo>
                      <a:lnTo>
                        <a:pt x="408" y="1254"/>
                      </a:lnTo>
                      <a:lnTo>
                        <a:pt x="408" y="1226"/>
                      </a:lnTo>
                      <a:lnTo>
                        <a:pt x="429" y="1182"/>
                      </a:lnTo>
                      <a:lnTo>
                        <a:pt x="435" y="1167"/>
                      </a:lnTo>
                      <a:lnTo>
                        <a:pt x="429" y="1142"/>
                      </a:lnTo>
                      <a:lnTo>
                        <a:pt x="436" y="1108"/>
                      </a:lnTo>
                      <a:lnTo>
                        <a:pt x="444" y="1092"/>
                      </a:lnTo>
                      <a:lnTo>
                        <a:pt x="447" y="1077"/>
                      </a:lnTo>
                      <a:lnTo>
                        <a:pt x="435" y="1061"/>
                      </a:lnTo>
                      <a:lnTo>
                        <a:pt x="425" y="1039"/>
                      </a:lnTo>
                      <a:lnTo>
                        <a:pt x="414" y="1022"/>
                      </a:lnTo>
                      <a:lnTo>
                        <a:pt x="384" y="904"/>
                      </a:lnTo>
                      <a:lnTo>
                        <a:pt x="440" y="836"/>
                      </a:lnTo>
                      <a:lnTo>
                        <a:pt x="472" y="824"/>
                      </a:lnTo>
                      <a:lnTo>
                        <a:pt x="493" y="832"/>
                      </a:lnTo>
                      <a:lnTo>
                        <a:pt x="499" y="839"/>
                      </a:lnTo>
                      <a:lnTo>
                        <a:pt x="502" y="849"/>
                      </a:lnTo>
                      <a:lnTo>
                        <a:pt x="500" y="869"/>
                      </a:lnTo>
                      <a:lnTo>
                        <a:pt x="514" y="881"/>
                      </a:lnTo>
                      <a:lnTo>
                        <a:pt x="573" y="891"/>
                      </a:lnTo>
                      <a:lnTo>
                        <a:pt x="615" y="941"/>
                      </a:lnTo>
                      <a:lnTo>
                        <a:pt x="628" y="966"/>
                      </a:lnTo>
                      <a:lnTo>
                        <a:pt x="626" y="1022"/>
                      </a:lnTo>
                      <a:lnTo>
                        <a:pt x="643" y="1051"/>
                      </a:lnTo>
                      <a:lnTo>
                        <a:pt x="732" y="1057"/>
                      </a:lnTo>
                      <a:lnTo>
                        <a:pt x="761" y="1049"/>
                      </a:lnTo>
                      <a:lnTo>
                        <a:pt x="779" y="1032"/>
                      </a:lnTo>
                      <a:lnTo>
                        <a:pt x="794" y="1019"/>
                      </a:lnTo>
                      <a:lnTo>
                        <a:pt x="810" y="1017"/>
                      </a:lnTo>
                      <a:lnTo>
                        <a:pt x="833" y="1018"/>
                      </a:lnTo>
                      <a:lnTo>
                        <a:pt x="848" y="1023"/>
                      </a:lnTo>
                      <a:lnTo>
                        <a:pt x="858" y="1030"/>
                      </a:lnTo>
                      <a:lnTo>
                        <a:pt x="876" y="1047"/>
                      </a:lnTo>
                      <a:lnTo>
                        <a:pt x="936" y="976"/>
                      </a:lnTo>
                      <a:lnTo>
                        <a:pt x="950" y="967"/>
                      </a:lnTo>
                      <a:lnTo>
                        <a:pt x="977" y="961"/>
                      </a:lnTo>
                      <a:lnTo>
                        <a:pt x="1003" y="963"/>
                      </a:lnTo>
                      <a:lnTo>
                        <a:pt x="1013" y="956"/>
                      </a:lnTo>
                      <a:lnTo>
                        <a:pt x="1009" y="947"/>
                      </a:lnTo>
                      <a:lnTo>
                        <a:pt x="997" y="931"/>
                      </a:lnTo>
                      <a:lnTo>
                        <a:pt x="994" y="919"/>
                      </a:lnTo>
                      <a:lnTo>
                        <a:pt x="994" y="875"/>
                      </a:lnTo>
                      <a:lnTo>
                        <a:pt x="989" y="858"/>
                      </a:lnTo>
                      <a:lnTo>
                        <a:pt x="977" y="842"/>
                      </a:lnTo>
                      <a:lnTo>
                        <a:pt x="940" y="813"/>
                      </a:lnTo>
                      <a:lnTo>
                        <a:pt x="933" y="804"/>
                      </a:lnTo>
                      <a:lnTo>
                        <a:pt x="928" y="794"/>
                      </a:lnTo>
                      <a:lnTo>
                        <a:pt x="925" y="782"/>
                      </a:lnTo>
                      <a:lnTo>
                        <a:pt x="924" y="761"/>
                      </a:lnTo>
                      <a:lnTo>
                        <a:pt x="920" y="749"/>
                      </a:lnTo>
                      <a:lnTo>
                        <a:pt x="910" y="742"/>
                      </a:lnTo>
                      <a:lnTo>
                        <a:pt x="892" y="736"/>
                      </a:lnTo>
                      <a:lnTo>
                        <a:pt x="883" y="731"/>
                      </a:lnTo>
                      <a:lnTo>
                        <a:pt x="878" y="722"/>
                      </a:lnTo>
                      <a:lnTo>
                        <a:pt x="875" y="706"/>
                      </a:lnTo>
                      <a:lnTo>
                        <a:pt x="877" y="691"/>
                      </a:lnTo>
                      <a:lnTo>
                        <a:pt x="883" y="681"/>
                      </a:lnTo>
                      <a:lnTo>
                        <a:pt x="894" y="676"/>
                      </a:lnTo>
                      <a:lnTo>
                        <a:pt x="939" y="681"/>
                      </a:lnTo>
                      <a:lnTo>
                        <a:pt x="959" y="678"/>
                      </a:lnTo>
                      <a:lnTo>
                        <a:pt x="975" y="671"/>
                      </a:lnTo>
                      <a:lnTo>
                        <a:pt x="1035" y="622"/>
                      </a:lnTo>
                      <a:lnTo>
                        <a:pt x="1070" y="583"/>
                      </a:lnTo>
                      <a:lnTo>
                        <a:pt x="1078" y="576"/>
                      </a:lnTo>
                      <a:lnTo>
                        <a:pt x="1092" y="569"/>
                      </a:lnTo>
                      <a:lnTo>
                        <a:pt x="1103" y="569"/>
                      </a:lnTo>
                      <a:lnTo>
                        <a:pt x="1119" y="573"/>
                      </a:lnTo>
                      <a:lnTo>
                        <a:pt x="1142" y="586"/>
                      </a:lnTo>
                      <a:lnTo>
                        <a:pt x="1158" y="616"/>
                      </a:lnTo>
                      <a:lnTo>
                        <a:pt x="1165" y="626"/>
                      </a:lnTo>
                      <a:lnTo>
                        <a:pt x="1174" y="630"/>
                      </a:lnTo>
                      <a:lnTo>
                        <a:pt x="1197" y="633"/>
                      </a:lnTo>
                      <a:lnTo>
                        <a:pt x="1210" y="638"/>
                      </a:lnTo>
                      <a:lnTo>
                        <a:pt x="1227" y="650"/>
                      </a:lnTo>
                      <a:lnTo>
                        <a:pt x="1240" y="665"/>
                      </a:lnTo>
                      <a:lnTo>
                        <a:pt x="1258" y="678"/>
                      </a:lnTo>
                      <a:lnTo>
                        <a:pt x="1282" y="683"/>
                      </a:lnTo>
                      <a:lnTo>
                        <a:pt x="1338" y="660"/>
                      </a:lnTo>
                      <a:lnTo>
                        <a:pt x="1367" y="633"/>
                      </a:lnTo>
                      <a:lnTo>
                        <a:pt x="1407" y="546"/>
                      </a:lnTo>
                      <a:lnTo>
                        <a:pt x="1395" y="457"/>
                      </a:lnTo>
                      <a:lnTo>
                        <a:pt x="1404" y="417"/>
                      </a:lnTo>
                      <a:lnTo>
                        <a:pt x="1390" y="337"/>
                      </a:lnTo>
                      <a:lnTo>
                        <a:pt x="1394" y="308"/>
                      </a:lnTo>
                      <a:lnTo>
                        <a:pt x="1399" y="287"/>
                      </a:lnTo>
                      <a:lnTo>
                        <a:pt x="1433" y="236"/>
                      </a:lnTo>
                      <a:lnTo>
                        <a:pt x="1444" y="226"/>
                      </a:lnTo>
                      <a:lnTo>
                        <a:pt x="1454" y="225"/>
                      </a:lnTo>
                      <a:lnTo>
                        <a:pt x="1490" y="247"/>
                      </a:lnTo>
                      <a:lnTo>
                        <a:pt x="1512" y="252"/>
                      </a:lnTo>
                      <a:lnTo>
                        <a:pt x="1553" y="240"/>
                      </a:lnTo>
                      <a:lnTo>
                        <a:pt x="1560" y="235"/>
                      </a:lnTo>
                      <a:lnTo>
                        <a:pt x="1567" y="222"/>
                      </a:lnTo>
                      <a:lnTo>
                        <a:pt x="1575" y="162"/>
                      </a:lnTo>
                      <a:lnTo>
                        <a:pt x="1590" y="101"/>
                      </a:lnTo>
                      <a:lnTo>
                        <a:pt x="1593" y="82"/>
                      </a:lnTo>
                      <a:lnTo>
                        <a:pt x="1590" y="55"/>
                      </a:lnTo>
                      <a:lnTo>
                        <a:pt x="1584" y="32"/>
                      </a:lnTo>
                      <a:lnTo>
                        <a:pt x="1670" y="32"/>
                      </a:lnTo>
                      <a:lnTo>
                        <a:pt x="1674" y="28"/>
                      </a:lnTo>
                      <a:lnTo>
                        <a:pt x="1683" y="7"/>
                      </a:lnTo>
                      <a:lnTo>
                        <a:pt x="1689" y="0"/>
                      </a:lnTo>
                      <a:lnTo>
                        <a:pt x="1702" y="0"/>
                      </a:lnTo>
                      <a:lnTo>
                        <a:pt x="1708" y="6"/>
                      </a:lnTo>
                      <a:lnTo>
                        <a:pt x="1713" y="25"/>
                      </a:lnTo>
                      <a:lnTo>
                        <a:pt x="1738" y="66"/>
                      </a:lnTo>
                      <a:lnTo>
                        <a:pt x="1828" y="175"/>
                      </a:lnTo>
                      <a:close/>
                    </a:path>
                  </a:pathLst>
                </a:custGeom>
                <a:solidFill>
                  <a:srgbClr val="D34817"/>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4" name="Zagrebacka" descr="{&quot;Key&quot;:&quot;zagrebacka&quot;,&quot;Name&quot;:&quot;Zagrebacka&quot;,&quot;Value&quot;:1.0,&quot;Formula&quot;:&quot;&quot;,&quot;Text&quot;:&quot;&quot;,&quot;OfficeApplication&quot;:1,&quot;HasValue&quot;:true}">
                  <a:extLst>
                    <a:ext uri="{FF2B5EF4-FFF2-40B4-BE49-F238E27FC236}">
                      <a16:creationId xmlns:a16="http://schemas.microsoft.com/office/drawing/2014/main" id="{8C3887A4-CD9F-4178-945B-0364C7EDBB4B}"/>
                    </a:ext>
                  </a:extLst>
                </p:cNvPr>
                <p:cNvSpPr>
                  <a:spLocks/>
                </p:cNvSpPr>
                <p:nvPr/>
              </p:nvSpPr>
              <p:spPr bwMode="auto">
                <a:xfrm>
                  <a:off x="4995863" y="2138363"/>
                  <a:ext cx="1314450" cy="769938"/>
                </a:xfrm>
                <a:custGeom>
                  <a:avLst/>
                  <a:gdLst>
                    <a:gd name="T0" fmla="*/ 2206 w 3056"/>
                    <a:gd name="T1" fmla="*/ 155 h 1790"/>
                    <a:gd name="T2" fmla="*/ 2522 w 3056"/>
                    <a:gd name="T3" fmla="*/ 181 h 1790"/>
                    <a:gd name="T4" fmla="*/ 2577 w 3056"/>
                    <a:gd name="T5" fmla="*/ 319 h 1790"/>
                    <a:gd name="T6" fmla="*/ 2671 w 3056"/>
                    <a:gd name="T7" fmla="*/ 263 h 1790"/>
                    <a:gd name="T8" fmla="*/ 2852 w 3056"/>
                    <a:gd name="T9" fmla="*/ 406 h 1790"/>
                    <a:gd name="T10" fmla="*/ 2926 w 3056"/>
                    <a:gd name="T11" fmla="*/ 434 h 1790"/>
                    <a:gd name="T12" fmla="*/ 3047 w 3056"/>
                    <a:gd name="T13" fmla="*/ 485 h 1790"/>
                    <a:gd name="T14" fmla="*/ 2994 w 3056"/>
                    <a:gd name="T15" fmla="*/ 734 h 1790"/>
                    <a:gd name="T16" fmla="*/ 2931 w 3056"/>
                    <a:gd name="T17" fmla="*/ 693 h 1790"/>
                    <a:gd name="T18" fmla="*/ 2849 w 3056"/>
                    <a:gd name="T19" fmla="*/ 770 h 1790"/>
                    <a:gd name="T20" fmla="*/ 2709 w 3056"/>
                    <a:gd name="T21" fmla="*/ 836 h 1790"/>
                    <a:gd name="T22" fmla="*/ 2515 w 3056"/>
                    <a:gd name="T23" fmla="*/ 739 h 1790"/>
                    <a:gd name="T24" fmla="*/ 2391 w 3056"/>
                    <a:gd name="T25" fmla="*/ 765 h 1790"/>
                    <a:gd name="T26" fmla="*/ 2367 w 3056"/>
                    <a:gd name="T27" fmla="*/ 968 h 1790"/>
                    <a:gd name="T28" fmla="*/ 2240 w 3056"/>
                    <a:gd name="T29" fmla="*/ 969 h 1790"/>
                    <a:gd name="T30" fmla="*/ 2214 w 3056"/>
                    <a:gd name="T31" fmla="*/ 1279 h 1790"/>
                    <a:gd name="T32" fmla="*/ 2034 w 3056"/>
                    <a:gd name="T33" fmla="*/ 1383 h 1790"/>
                    <a:gd name="T34" fmla="*/ 1949 w 3056"/>
                    <a:gd name="T35" fmla="*/ 1319 h 1790"/>
                    <a:gd name="T36" fmla="*/ 1842 w 3056"/>
                    <a:gd name="T37" fmla="*/ 1355 h 1790"/>
                    <a:gd name="T38" fmla="*/ 1684 w 3056"/>
                    <a:gd name="T39" fmla="*/ 1424 h 1790"/>
                    <a:gd name="T40" fmla="*/ 1727 w 3056"/>
                    <a:gd name="T41" fmla="*/ 1482 h 1790"/>
                    <a:gd name="T42" fmla="*/ 1784 w 3056"/>
                    <a:gd name="T43" fmla="*/ 1575 h 1790"/>
                    <a:gd name="T44" fmla="*/ 1820 w 3056"/>
                    <a:gd name="T45" fmla="*/ 1689 h 1790"/>
                    <a:gd name="T46" fmla="*/ 1665 w 3056"/>
                    <a:gd name="T47" fmla="*/ 1763 h 1790"/>
                    <a:gd name="T48" fmla="*/ 1568 w 3056"/>
                    <a:gd name="T49" fmla="*/ 1782 h 1790"/>
                    <a:gd name="T50" fmla="*/ 1380 w 3056"/>
                    <a:gd name="T51" fmla="*/ 1624 h 1790"/>
                    <a:gd name="T52" fmla="*/ 1279 w 3056"/>
                    <a:gd name="T53" fmla="*/ 1557 h 1790"/>
                    <a:gd name="T54" fmla="*/ 1121 w 3056"/>
                    <a:gd name="T55" fmla="*/ 1640 h 1790"/>
                    <a:gd name="T56" fmla="*/ 1054 w 3056"/>
                    <a:gd name="T57" fmla="*/ 1506 h 1790"/>
                    <a:gd name="T58" fmla="*/ 1019 w 3056"/>
                    <a:gd name="T59" fmla="*/ 1440 h 1790"/>
                    <a:gd name="T60" fmla="*/ 875 w 3056"/>
                    <a:gd name="T61" fmla="*/ 1391 h 1790"/>
                    <a:gd name="T62" fmla="*/ 710 w 3056"/>
                    <a:gd name="T63" fmla="*/ 1364 h 1790"/>
                    <a:gd name="T64" fmla="*/ 554 w 3056"/>
                    <a:gd name="T65" fmla="*/ 1290 h 1790"/>
                    <a:gd name="T66" fmla="*/ 420 w 3056"/>
                    <a:gd name="T67" fmla="*/ 1168 h 1790"/>
                    <a:gd name="T68" fmla="*/ 244 w 3056"/>
                    <a:gd name="T69" fmla="*/ 1178 h 1790"/>
                    <a:gd name="T70" fmla="*/ 130 w 3056"/>
                    <a:gd name="T71" fmla="*/ 1170 h 1790"/>
                    <a:gd name="T72" fmla="*/ 40 w 3056"/>
                    <a:gd name="T73" fmla="*/ 1109 h 1790"/>
                    <a:gd name="T74" fmla="*/ 115 w 3056"/>
                    <a:gd name="T75" fmla="*/ 964 h 1790"/>
                    <a:gd name="T76" fmla="*/ 427 w 3056"/>
                    <a:gd name="T77" fmla="*/ 755 h 1790"/>
                    <a:gd name="T78" fmla="*/ 580 w 3056"/>
                    <a:gd name="T79" fmla="*/ 720 h 1790"/>
                    <a:gd name="T80" fmla="*/ 900 w 3056"/>
                    <a:gd name="T81" fmla="*/ 631 h 1790"/>
                    <a:gd name="T82" fmla="*/ 903 w 3056"/>
                    <a:gd name="T83" fmla="*/ 371 h 1790"/>
                    <a:gd name="T84" fmla="*/ 1193 w 3056"/>
                    <a:gd name="T85" fmla="*/ 249 h 1790"/>
                    <a:gd name="T86" fmla="*/ 1428 w 3056"/>
                    <a:gd name="T87" fmla="*/ 338 h 1790"/>
                    <a:gd name="T88" fmla="*/ 1223 w 3056"/>
                    <a:gd name="T89" fmla="*/ 451 h 1790"/>
                    <a:gd name="T90" fmla="*/ 1193 w 3056"/>
                    <a:gd name="T91" fmla="*/ 565 h 1790"/>
                    <a:gd name="T92" fmla="*/ 1108 w 3056"/>
                    <a:gd name="T93" fmla="*/ 678 h 1790"/>
                    <a:gd name="T94" fmla="*/ 1235 w 3056"/>
                    <a:gd name="T95" fmla="*/ 936 h 1790"/>
                    <a:gd name="T96" fmla="*/ 1101 w 3056"/>
                    <a:gd name="T97" fmla="*/ 1088 h 1790"/>
                    <a:gd name="T98" fmla="*/ 1347 w 3056"/>
                    <a:gd name="T99" fmla="*/ 1253 h 1790"/>
                    <a:gd name="T100" fmla="*/ 1472 w 3056"/>
                    <a:gd name="T101" fmla="*/ 1123 h 1790"/>
                    <a:gd name="T102" fmla="*/ 1981 w 3056"/>
                    <a:gd name="T103" fmla="*/ 831 h 1790"/>
                    <a:gd name="T104" fmla="*/ 2027 w 3056"/>
                    <a:gd name="T105" fmla="*/ 695 h 1790"/>
                    <a:gd name="T106" fmla="*/ 1958 w 3056"/>
                    <a:gd name="T107" fmla="*/ 479 h 1790"/>
                    <a:gd name="T108" fmla="*/ 1928 w 3056"/>
                    <a:gd name="T109" fmla="*/ 213 h 1790"/>
                    <a:gd name="T110" fmla="*/ 1991 w 3056"/>
                    <a:gd name="T111" fmla="*/ 193 h 1790"/>
                    <a:gd name="T112" fmla="*/ 1978 w 3056"/>
                    <a:gd name="T113" fmla="*/ 128 h 1790"/>
                    <a:gd name="T114" fmla="*/ 2006 w 3056"/>
                    <a:gd name="T115" fmla="*/ 65 h 1790"/>
                    <a:gd name="T116" fmla="*/ 2005 w 3056"/>
                    <a:gd name="T117" fmla="*/ 13 h 1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56" h="1790">
                      <a:moveTo>
                        <a:pt x="2126" y="9"/>
                      </a:moveTo>
                      <a:lnTo>
                        <a:pt x="2159" y="63"/>
                      </a:lnTo>
                      <a:lnTo>
                        <a:pt x="2165" y="75"/>
                      </a:lnTo>
                      <a:lnTo>
                        <a:pt x="2175" y="114"/>
                      </a:lnTo>
                      <a:lnTo>
                        <a:pt x="2189" y="138"/>
                      </a:lnTo>
                      <a:lnTo>
                        <a:pt x="2206" y="155"/>
                      </a:lnTo>
                      <a:lnTo>
                        <a:pt x="2220" y="156"/>
                      </a:lnTo>
                      <a:lnTo>
                        <a:pt x="2245" y="153"/>
                      </a:lnTo>
                      <a:lnTo>
                        <a:pt x="2280" y="133"/>
                      </a:lnTo>
                      <a:lnTo>
                        <a:pt x="2345" y="119"/>
                      </a:lnTo>
                      <a:lnTo>
                        <a:pt x="2500" y="170"/>
                      </a:lnTo>
                      <a:lnTo>
                        <a:pt x="2522" y="181"/>
                      </a:lnTo>
                      <a:lnTo>
                        <a:pt x="2557" y="233"/>
                      </a:lnTo>
                      <a:lnTo>
                        <a:pt x="2574" y="253"/>
                      </a:lnTo>
                      <a:lnTo>
                        <a:pt x="2582" y="266"/>
                      </a:lnTo>
                      <a:lnTo>
                        <a:pt x="2582" y="273"/>
                      </a:lnTo>
                      <a:lnTo>
                        <a:pt x="2572" y="314"/>
                      </a:lnTo>
                      <a:lnTo>
                        <a:pt x="2577" y="319"/>
                      </a:lnTo>
                      <a:lnTo>
                        <a:pt x="2590" y="321"/>
                      </a:lnTo>
                      <a:lnTo>
                        <a:pt x="2619" y="314"/>
                      </a:lnTo>
                      <a:lnTo>
                        <a:pt x="2641" y="296"/>
                      </a:lnTo>
                      <a:lnTo>
                        <a:pt x="2652" y="275"/>
                      </a:lnTo>
                      <a:lnTo>
                        <a:pt x="2664" y="263"/>
                      </a:lnTo>
                      <a:lnTo>
                        <a:pt x="2671" y="263"/>
                      </a:lnTo>
                      <a:lnTo>
                        <a:pt x="2684" y="269"/>
                      </a:lnTo>
                      <a:lnTo>
                        <a:pt x="2737" y="325"/>
                      </a:lnTo>
                      <a:lnTo>
                        <a:pt x="2750" y="335"/>
                      </a:lnTo>
                      <a:lnTo>
                        <a:pt x="2831" y="383"/>
                      </a:lnTo>
                      <a:lnTo>
                        <a:pt x="2843" y="395"/>
                      </a:lnTo>
                      <a:lnTo>
                        <a:pt x="2852" y="406"/>
                      </a:lnTo>
                      <a:lnTo>
                        <a:pt x="2856" y="416"/>
                      </a:lnTo>
                      <a:lnTo>
                        <a:pt x="2870" y="421"/>
                      </a:lnTo>
                      <a:lnTo>
                        <a:pt x="2887" y="415"/>
                      </a:lnTo>
                      <a:lnTo>
                        <a:pt x="2900" y="415"/>
                      </a:lnTo>
                      <a:lnTo>
                        <a:pt x="2917" y="426"/>
                      </a:lnTo>
                      <a:lnTo>
                        <a:pt x="2926" y="434"/>
                      </a:lnTo>
                      <a:lnTo>
                        <a:pt x="2940" y="439"/>
                      </a:lnTo>
                      <a:lnTo>
                        <a:pt x="2955" y="436"/>
                      </a:lnTo>
                      <a:lnTo>
                        <a:pt x="3019" y="410"/>
                      </a:lnTo>
                      <a:lnTo>
                        <a:pt x="3049" y="425"/>
                      </a:lnTo>
                      <a:lnTo>
                        <a:pt x="3046" y="456"/>
                      </a:lnTo>
                      <a:lnTo>
                        <a:pt x="3047" y="485"/>
                      </a:lnTo>
                      <a:lnTo>
                        <a:pt x="3056" y="581"/>
                      </a:lnTo>
                      <a:lnTo>
                        <a:pt x="3055" y="600"/>
                      </a:lnTo>
                      <a:lnTo>
                        <a:pt x="3051" y="639"/>
                      </a:lnTo>
                      <a:lnTo>
                        <a:pt x="3040" y="683"/>
                      </a:lnTo>
                      <a:lnTo>
                        <a:pt x="3010" y="723"/>
                      </a:lnTo>
                      <a:lnTo>
                        <a:pt x="2994" y="734"/>
                      </a:lnTo>
                      <a:lnTo>
                        <a:pt x="2975" y="740"/>
                      </a:lnTo>
                      <a:lnTo>
                        <a:pt x="2947" y="740"/>
                      </a:lnTo>
                      <a:lnTo>
                        <a:pt x="2932" y="733"/>
                      </a:lnTo>
                      <a:lnTo>
                        <a:pt x="2925" y="721"/>
                      </a:lnTo>
                      <a:lnTo>
                        <a:pt x="2926" y="708"/>
                      </a:lnTo>
                      <a:lnTo>
                        <a:pt x="2931" y="693"/>
                      </a:lnTo>
                      <a:lnTo>
                        <a:pt x="2931" y="678"/>
                      </a:lnTo>
                      <a:lnTo>
                        <a:pt x="2925" y="666"/>
                      </a:lnTo>
                      <a:lnTo>
                        <a:pt x="2914" y="665"/>
                      </a:lnTo>
                      <a:lnTo>
                        <a:pt x="2900" y="674"/>
                      </a:lnTo>
                      <a:lnTo>
                        <a:pt x="2854" y="749"/>
                      </a:lnTo>
                      <a:lnTo>
                        <a:pt x="2849" y="770"/>
                      </a:lnTo>
                      <a:lnTo>
                        <a:pt x="2850" y="795"/>
                      </a:lnTo>
                      <a:lnTo>
                        <a:pt x="2857" y="841"/>
                      </a:lnTo>
                      <a:lnTo>
                        <a:pt x="2851" y="856"/>
                      </a:lnTo>
                      <a:lnTo>
                        <a:pt x="2839" y="863"/>
                      </a:lnTo>
                      <a:lnTo>
                        <a:pt x="2770" y="835"/>
                      </a:lnTo>
                      <a:lnTo>
                        <a:pt x="2709" y="836"/>
                      </a:lnTo>
                      <a:lnTo>
                        <a:pt x="2691" y="845"/>
                      </a:lnTo>
                      <a:lnTo>
                        <a:pt x="2669" y="885"/>
                      </a:lnTo>
                      <a:lnTo>
                        <a:pt x="2635" y="908"/>
                      </a:lnTo>
                      <a:lnTo>
                        <a:pt x="2545" y="799"/>
                      </a:lnTo>
                      <a:lnTo>
                        <a:pt x="2520" y="758"/>
                      </a:lnTo>
                      <a:lnTo>
                        <a:pt x="2515" y="739"/>
                      </a:lnTo>
                      <a:lnTo>
                        <a:pt x="2509" y="733"/>
                      </a:lnTo>
                      <a:lnTo>
                        <a:pt x="2496" y="733"/>
                      </a:lnTo>
                      <a:lnTo>
                        <a:pt x="2490" y="740"/>
                      </a:lnTo>
                      <a:lnTo>
                        <a:pt x="2481" y="761"/>
                      </a:lnTo>
                      <a:lnTo>
                        <a:pt x="2477" y="765"/>
                      </a:lnTo>
                      <a:lnTo>
                        <a:pt x="2391" y="765"/>
                      </a:lnTo>
                      <a:lnTo>
                        <a:pt x="2397" y="788"/>
                      </a:lnTo>
                      <a:lnTo>
                        <a:pt x="2400" y="815"/>
                      </a:lnTo>
                      <a:lnTo>
                        <a:pt x="2397" y="834"/>
                      </a:lnTo>
                      <a:lnTo>
                        <a:pt x="2382" y="895"/>
                      </a:lnTo>
                      <a:lnTo>
                        <a:pt x="2374" y="955"/>
                      </a:lnTo>
                      <a:lnTo>
                        <a:pt x="2367" y="968"/>
                      </a:lnTo>
                      <a:lnTo>
                        <a:pt x="2360" y="973"/>
                      </a:lnTo>
                      <a:lnTo>
                        <a:pt x="2319" y="985"/>
                      </a:lnTo>
                      <a:lnTo>
                        <a:pt x="2297" y="980"/>
                      </a:lnTo>
                      <a:lnTo>
                        <a:pt x="2261" y="958"/>
                      </a:lnTo>
                      <a:lnTo>
                        <a:pt x="2251" y="959"/>
                      </a:lnTo>
                      <a:lnTo>
                        <a:pt x="2240" y="969"/>
                      </a:lnTo>
                      <a:lnTo>
                        <a:pt x="2206" y="1020"/>
                      </a:lnTo>
                      <a:lnTo>
                        <a:pt x="2201" y="1041"/>
                      </a:lnTo>
                      <a:lnTo>
                        <a:pt x="2197" y="1070"/>
                      </a:lnTo>
                      <a:lnTo>
                        <a:pt x="2211" y="1150"/>
                      </a:lnTo>
                      <a:lnTo>
                        <a:pt x="2202" y="1190"/>
                      </a:lnTo>
                      <a:lnTo>
                        <a:pt x="2214" y="1279"/>
                      </a:lnTo>
                      <a:lnTo>
                        <a:pt x="2174" y="1366"/>
                      </a:lnTo>
                      <a:lnTo>
                        <a:pt x="2145" y="1393"/>
                      </a:lnTo>
                      <a:lnTo>
                        <a:pt x="2089" y="1416"/>
                      </a:lnTo>
                      <a:lnTo>
                        <a:pt x="2065" y="1411"/>
                      </a:lnTo>
                      <a:lnTo>
                        <a:pt x="2047" y="1398"/>
                      </a:lnTo>
                      <a:lnTo>
                        <a:pt x="2034" y="1383"/>
                      </a:lnTo>
                      <a:lnTo>
                        <a:pt x="2017" y="1371"/>
                      </a:lnTo>
                      <a:lnTo>
                        <a:pt x="2004" y="1366"/>
                      </a:lnTo>
                      <a:lnTo>
                        <a:pt x="1981" y="1363"/>
                      </a:lnTo>
                      <a:lnTo>
                        <a:pt x="1972" y="1359"/>
                      </a:lnTo>
                      <a:lnTo>
                        <a:pt x="1965" y="1349"/>
                      </a:lnTo>
                      <a:lnTo>
                        <a:pt x="1949" y="1319"/>
                      </a:lnTo>
                      <a:lnTo>
                        <a:pt x="1926" y="1306"/>
                      </a:lnTo>
                      <a:lnTo>
                        <a:pt x="1910" y="1302"/>
                      </a:lnTo>
                      <a:lnTo>
                        <a:pt x="1899" y="1302"/>
                      </a:lnTo>
                      <a:lnTo>
                        <a:pt x="1885" y="1309"/>
                      </a:lnTo>
                      <a:lnTo>
                        <a:pt x="1877" y="1316"/>
                      </a:lnTo>
                      <a:lnTo>
                        <a:pt x="1842" y="1355"/>
                      </a:lnTo>
                      <a:lnTo>
                        <a:pt x="1782" y="1404"/>
                      </a:lnTo>
                      <a:lnTo>
                        <a:pt x="1766" y="1411"/>
                      </a:lnTo>
                      <a:lnTo>
                        <a:pt x="1746" y="1414"/>
                      </a:lnTo>
                      <a:lnTo>
                        <a:pt x="1701" y="1409"/>
                      </a:lnTo>
                      <a:lnTo>
                        <a:pt x="1690" y="1414"/>
                      </a:lnTo>
                      <a:lnTo>
                        <a:pt x="1684" y="1424"/>
                      </a:lnTo>
                      <a:lnTo>
                        <a:pt x="1682" y="1439"/>
                      </a:lnTo>
                      <a:lnTo>
                        <a:pt x="1685" y="1455"/>
                      </a:lnTo>
                      <a:lnTo>
                        <a:pt x="1690" y="1464"/>
                      </a:lnTo>
                      <a:lnTo>
                        <a:pt x="1699" y="1469"/>
                      </a:lnTo>
                      <a:lnTo>
                        <a:pt x="1717" y="1475"/>
                      </a:lnTo>
                      <a:lnTo>
                        <a:pt x="1727" y="1482"/>
                      </a:lnTo>
                      <a:lnTo>
                        <a:pt x="1731" y="1494"/>
                      </a:lnTo>
                      <a:lnTo>
                        <a:pt x="1732" y="1515"/>
                      </a:lnTo>
                      <a:lnTo>
                        <a:pt x="1735" y="1527"/>
                      </a:lnTo>
                      <a:lnTo>
                        <a:pt x="1740" y="1537"/>
                      </a:lnTo>
                      <a:lnTo>
                        <a:pt x="1747" y="1546"/>
                      </a:lnTo>
                      <a:lnTo>
                        <a:pt x="1784" y="1575"/>
                      </a:lnTo>
                      <a:lnTo>
                        <a:pt x="1796" y="1591"/>
                      </a:lnTo>
                      <a:lnTo>
                        <a:pt x="1801" y="1608"/>
                      </a:lnTo>
                      <a:lnTo>
                        <a:pt x="1801" y="1652"/>
                      </a:lnTo>
                      <a:lnTo>
                        <a:pt x="1804" y="1664"/>
                      </a:lnTo>
                      <a:lnTo>
                        <a:pt x="1816" y="1680"/>
                      </a:lnTo>
                      <a:lnTo>
                        <a:pt x="1820" y="1689"/>
                      </a:lnTo>
                      <a:lnTo>
                        <a:pt x="1810" y="1696"/>
                      </a:lnTo>
                      <a:lnTo>
                        <a:pt x="1784" y="1694"/>
                      </a:lnTo>
                      <a:lnTo>
                        <a:pt x="1757" y="1700"/>
                      </a:lnTo>
                      <a:lnTo>
                        <a:pt x="1743" y="1709"/>
                      </a:lnTo>
                      <a:lnTo>
                        <a:pt x="1683" y="1780"/>
                      </a:lnTo>
                      <a:lnTo>
                        <a:pt x="1665" y="1763"/>
                      </a:lnTo>
                      <a:lnTo>
                        <a:pt x="1655" y="1756"/>
                      </a:lnTo>
                      <a:lnTo>
                        <a:pt x="1640" y="1751"/>
                      </a:lnTo>
                      <a:lnTo>
                        <a:pt x="1617" y="1750"/>
                      </a:lnTo>
                      <a:lnTo>
                        <a:pt x="1601" y="1752"/>
                      </a:lnTo>
                      <a:lnTo>
                        <a:pt x="1586" y="1765"/>
                      </a:lnTo>
                      <a:lnTo>
                        <a:pt x="1568" y="1782"/>
                      </a:lnTo>
                      <a:lnTo>
                        <a:pt x="1539" y="1790"/>
                      </a:lnTo>
                      <a:lnTo>
                        <a:pt x="1450" y="1784"/>
                      </a:lnTo>
                      <a:lnTo>
                        <a:pt x="1433" y="1755"/>
                      </a:lnTo>
                      <a:lnTo>
                        <a:pt x="1435" y="1699"/>
                      </a:lnTo>
                      <a:lnTo>
                        <a:pt x="1422" y="1674"/>
                      </a:lnTo>
                      <a:lnTo>
                        <a:pt x="1380" y="1624"/>
                      </a:lnTo>
                      <a:lnTo>
                        <a:pt x="1321" y="1614"/>
                      </a:lnTo>
                      <a:lnTo>
                        <a:pt x="1307" y="1602"/>
                      </a:lnTo>
                      <a:lnTo>
                        <a:pt x="1309" y="1582"/>
                      </a:lnTo>
                      <a:lnTo>
                        <a:pt x="1306" y="1572"/>
                      </a:lnTo>
                      <a:lnTo>
                        <a:pt x="1300" y="1565"/>
                      </a:lnTo>
                      <a:lnTo>
                        <a:pt x="1279" y="1557"/>
                      </a:lnTo>
                      <a:lnTo>
                        <a:pt x="1247" y="1569"/>
                      </a:lnTo>
                      <a:lnTo>
                        <a:pt x="1191" y="1637"/>
                      </a:lnTo>
                      <a:lnTo>
                        <a:pt x="1164" y="1645"/>
                      </a:lnTo>
                      <a:lnTo>
                        <a:pt x="1141" y="1647"/>
                      </a:lnTo>
                      <a:lnTo>
                        <a:pt x="1130" y="1645"/>
                      </a:lnTo>
                      <a:lnTo>
                        <a:pt x="1121" y="1640"/>
                      </a:lnTo>
                      <a:lnTo>
                        <a:pt x="1081" y="1585"/>
                      </a:lnTo>
                      <a:lnTo>
                        <a:pt x="1069" y="1571"/>
                      </a:lnTo>
                      <a:lnTo>
                        <a:pt x="1039" y="1544"/>
                      </a:lnTo>
                      <a:lnTo>
                        <a:pt x="1035" y="1530"/>
                      </a:lnTo>
                      <a:lnTo>
                        <a:pt x="1042" y="1517"/>
                      </a:lnTo>
                      <a:lnTo>
                        <a:pt x="1054" y="1506"/>
                      </a:lnTo>
                      <a:lnTo>
                        <a:pt x="1061" y="1492"/>
                      </a:lnTo>
                      <a:lnTo>
                        <a:pt x="1062" y="1477"/>
                      </a:lnTo>
                      <a:lnTo>
                        <a:pt x="1052" y="1420"/>
                      </a:lnTo>
                      <a:lnTo>
                        <a:pt x="1045" y="1414"/>
                      </a:lnTo>
                      <a:lnTo>
                        <a:pt x="1025" y="1436"/>
                      </a:lnTo>
                      <a:lnTo>
                        <a:pt x="1019" y="1440"/>
                      </a:lnTo>
                      <a:lnTo>
                        <a:pt x="1009" y="1440"/>
                      </a:lnTo>
                      <a:lnTo>
                        <a:pt x="996" y="1435"/>
                      </a:lnTo>
                      <a:lnTo>
                        <a:pt x="971" y="1419"/>
                      </a:lnTo>
                      <a:lnTo>
                        <a:pt x="951" y="1410"/>
                      </a:lnTo>
                      <a:lnTo>
                        <a:pt x="930" y="1403"/>
                      </a:lnTo>
                      <a:lnTo>
                        <a:pt x="875" y="1391"/>
                      </a:lnTo>
                      <a:lnTo>
                        <a:pt x="796" y="1341"/>
                      </a:lnTo>
                      <a:lnTo>
                        <a:pt x="784" y="1336"/>
                      </a:lnTo>
                      <a:lnTo>
                        <a:pt x="767" y="1334"/>
                      </a:lnTo>
                      <a:lnTo>
                        <a:pt x="742" y="1336"/>
                      </a:lnTo>
                      <a:lnTo>
                        <a:pt x="727" y="1344"/>
                      </a:lnTo>
                      <a:lnTo>
                        <a:pt x="710" y="1364"/>
                      </a:lnTo>
                      <a:lnTo>
                        <a:pt x="690" y="1399"/>
                      </a:lnTo>
                      <a:lnTo>
                        <a:pt x="674" y="1400"/>
                      </a:lnTo>
                      <a:lnTo>
                        <a:pt x="651" y="1390"/>
                      </a:lnTo>
                      <a:lnTo>
                        <a:pt x="595" y="1347"/>
                      </a:lnTo>
                      <a:lnTo>
                        <a:pt x="559" y="1309"/>
                      </a:lnTo>
                      <a:lnTo>
                        <a:pt x="554" y="1290"/>
                      </a:lnTo>
                      <a:lnTo>
                        <a:pt x="559" y="1270"/>
                      </a:lnTo>
                      <a:lnTo>
                        <a:pt x="557" y="1264"/>
                      </a:lnTo>
                      <a:lnTo>
                        <a:pt x="546" y="1256"/>
                      </a:lnTo>
                      <a:lnTo>
                        <a:pt x="475" y="1220"/>
                      </a:lnTo>
                      <a:lnTo>
                        <a:pt x="452" y="1200"/>
                      </a:lnTo>
                      <a:lnTo>
                        <a:pt x="420" y="1168"/>
                      </a:lnTo>
                      <a:lnTo>
                        <a:pt x="405" y="1140"/>
                      </a:lnTo>
                      <a:lnTo>
                        <a:pt x="394" y="1129"/>
                      </a:lnTo>
                      <a:lnTo>
                        <a:pt x="382" y="1121"/>
                      </a:lnTo>
                      <a:lnTo>
                        <a:pt x="362" y="1119"/>
                      </a:lnTo>
                      <a:lnTo>
                        <a:pt x="282" y="1133"/>
                      </a:lnTo>
                      <a:lnTo>
                        <a:pt x="244" y="1178"/>
                      </a:lnTo>
                      <a:lnTo>
                        <a:pt x="214" y="1196"/>
                      </a:lnTo>
                      <a:lnTo>
                        <a:pt x="179" y="1156"/>
                      </a:lnTo>
                      <a:lnTo>
                        <a:pt x="172" y="1151"/>
                      </a:lnTo>
                      <a:lnTo>
                        <a:pt x="165" y="1155"/>
                      </a:lnTo>
                      <a:lnTo>
                        <a:pt x="139" y="1161"/>
                      </a:lnTo>
                      <a:lnTo>
                        <a:pt x="130" y="1170"/>
                      </a:lnTo>
                      <a:lnTo>
                        <a:pt x="126" y="1183"/>
                      </a:lnTo>
                      <a:lnTo>
                        <a:pt x="117" y="1189"/>
                      </a:lnTo>
                      <a:lnTo>
                        <a:pt x="90" y="1178"/>
                      </a:lnTo>
                      <a:lnTo>
                        <a:pt x="71" y="1164"/>
                      </a:lnTo>
                      <a:lnTo>
                        <a:pt x="60" y="1149"/>
                      </a:lnTo>
                      <a:lnTo>
                        <a:pt x="40" y="1109"/>
                      </a:lnTo>
                      <a:lnTo>
                        <a:pt x="19" y="1089"/>
                      </a:lnTo>
                      <a:lnTo>
                        <a:pt x="4" y="1081"/>
                      </a:lnTo>
                      <a:lnTo>
                        <a:pt x="0" y="1069"/>
                      </a:lnTo>
                      <a:lnTo>
                        <a:pt x="12" y="1033"/>
                      </a:lnTo>
                      <a:lnTo>
                        <a:pt x="30" y="1013"/>
                      </a:lnTo>
                      <a:lnTo>
                        <a:pt x="115" y="964"/>
                      </a:lnTo>
                      <a:lnTo>
                        <a:pt x="380" y="876"/>
                      </a:lnTo>
                      <a:lnTo>
                        <a:pt x="405" y="855"/>
                      </a:lnTo>
                      <a:lnTo>
                        <a:pt x="402" y="826"/>
                      </a:lnTo>
                      <a:lnTo>
                        <a:pt x="394" y="795"/>
                      </a:lnTo>
                      <a:lnTo>
                        <a:pt x="404" y="766"/>
                      </a:lnTo>
                      <a:lnTo>
                        <a:pt x="427" y="755"/>
                      </a:lnTo>
                      <a:lnTo>
                        <a:pt x="451" y="759"/>
                      </a:lnTo>
                      <a:lnTo>
                        <a:pt x="475" y="766"/>
                      </a:lnTo>
                      <a:lnTo>
                        <a:pt x="499" y="770"/>
                      </a:lnTo>
                      <a:lnTo>
                        <a:pt x="520" y="763"/>
                      </a:lnTo>
                      <a:lnTo>
                        <a:pt x="559" y="730"/>
                      </a:lnTo>
                      <a:lnTo>
                        <a:pt x="580" y="720"/>
                      </a:lnTo>
                      <a:lnTo>
                        <a:pt x="714" y="743"/>
                      </a:lnTo>
                      <a:lnTo>
                        <a:pt x="796" y="740"/>
                      </a:lnTo>
                      <a:lnTo>
                        <a:pt x="837" y="728"/>
                      </a:lnTo>
                      <a:lnTo>
                        <a:pt x="880" y="705"/>
                      </a:lnTo>
                      <a:lnTo>
                        <a:pt x="901" y="675"/>
                      </a:lnTo>
                      <a:lnTo>
                        <a:pt x="900" y="631"/>
                      </a:lnTo>
                      <a:lnTo>
                        <a:pt x="875" y="570"/>
                      </a:lnTo>
                      <a:lnTo>
                        <a:pt x="866" y="531"/>
                      </a:lnTo>
                      <a:lnTo>
                        <a:pt x="875" y="495"/>
                      </a:lnTo>
                      <a:lnTo>
                        <a:pt x="890" y="460"/>
                      </a:lnTo>
                      <a:lnTo>
                        <a:pt x="901" y="421"/>
                      </a:lnTo>
                      <a:lnTo>
                        <a:pt x="903" y="371"/>
                      </a:lnTo>
                      <a:lnTo>
                        <a:pt x="900" y="278"/>
                      </a:lnTo>
                      <a:lnTo>
                        <a:pt x="937" y="279"/>
                      </a:lnTo>
                      <a:lnTo>
                        <a:pt x="1086" y="290"/>
                      </a:lnTo>
                      <a:lnTo>
                        <a:pt x="1130" y="283"/>
                      </a:lnTo>
                      <a:lnTo>
                        <a:pt x="1157" y="263"/>
                      </a:lnTo>
                      <a:lnTo>
                        <a:pt x="1193" y="249"/>
                      </a:lnTo>
                      <a:lnTo>
                        <a:pt x="1211" y="249"/>
                      </a:lnTo>
                      <a:lnTo>
                        <a:pt x="1240" y="265"/>
                      </a:lnTo>
                      <a:lnTo>
                        <a:pt x="1267" y="276"/>
                      </a:lnTo>
                      <a:lnTo>
                        <a:pt x="1400" y="315"/>
                      </a:lnTo>
                      <a:lnTo>
                        <a:pt x="1416" y="325"/>
                      </a:lnTo>
                      <a:lnTo>
                        <a:pt x="1428" y="338"/>
                      </a:lnTo>
                      <a:lnTo>
                        <a:pt x="1448" y="374"/>
                      </a:lnTo>
                      <a:lnTo>
                        <a:pt x="1457" y="395"/>
                      </a:lnTo>
                      <a:lnTo>
                        <a:pt x="1403" y="426"/>
                      </a:lnTo>
                      <a:lnTo>
                        <a:pt x="1293" y="451"/>
                      </a:lnTo>
                      <a:lnTo>
                        <a:pt x="1262" y="453"/>
                      </a:lnTo>
                      <a:lnTo>
                        <a:pt x="1223" y="451"/>
                      </a:lnTo>
                      <a:lnTo>
                        <a:pt x="1207" y="456"/>
                      </a:lnTo>
                      <a:lnTo>
                        <a:pt x="1198" y="468"/>
                      </a:lnTo>
                      <a:lnTo>
                        <a:pt x="1205" y="501"/>
                      </a:lnTo>
                      <a:lnTo>
                        <a:pt x="1206" y="523"/>
                      </a:lnTo>
                      <a:lnTo>
                        <a:pt x="1205" y="543"/>
                      </a:lnTo>
                      <a:lnTo>
                        <a:pt x="1193" y="565"/>
                      </a:lnTo>
                      <a:lnTo>
                        <a:pt x="1177" y="574"/>
                      </a:lnTo>
                      <a:lnTo>
                        <a:pt x="1123" y="584"/>
                      </a:lnTo>
                      <a:lnTo>
                        <a:pt x="1103" y="596"/>
                      </a:lnTo>
                      <a:lnTo>
                        <a:pt x="1101" y="616"/>
                      </a:lnTo>
                      <a:lnTo>
                        <a:pt x="1091" y="661"/>
                      </a:lnTo>
                      <a:lnTo>
                        <a:pt x="1108" y="678"/>
                      </a:lnTo>
                      <a:lnTo>
                        <a:pt x="1185" y="678"/>
                      </a:lnTo>
                      <a:lnTo>
                        <a:pt x="1211" y="701"/>
                      </a:lnTo>
                      <a:lnTo>
                        <a:pt x="1262" y="773"/>
                      </a:lnTo>
                      <a:lnTo>
                        <a:pt x="1240" y="808"/>
                      </a:lnTo>
                      <a:lnTo>
                        <a:pt x="1191" y="875"/>
                      </a:lnTo>
                      <a:lnTo>
                        <a:pt x="1235" y="936"/>
                      </a:lnTo>
                      <a:lnTo>
                        <a:pt x="1191" y="1030"/>
                      </a:lnTo>
                      <a:lnTo>
                        <a:pt x="1126" y="989"/>
                      </a:lnTo>
                      <a:lnTo>
                        <a:pt x="1108" y="1026"/>
                      </a:lnTo>
                      <a:lnTo>
                        <a:pt x="1101" y="1056"/>
                      </a:lnTo>
                      <a:lnTo>
                        <a:pt x="1100" y="1074"/>
                      </a:lnTo>
                      <a:lnTo>
                        <a:pt x="1101" y="1088"/>
                      </a:lnTo>
                      <a:lnTo>
                        <a:pt x="1106" y="1103"/>
                      </a:lnTo>
                      <a:lnTo>
                        <a:pt x="1116" y="1114"/>
                      </a:lnTo>
                      <a:lnTo>
                        <a:pt x="1131" y="1130"/>
                      </a:lnTo>
                      <a:lnTo>
                        <a:pt x="1190" y="1174"/>
                      </a:lnTo>
                      <a:lnTo>
                        <a:pt x="1321" y="1234"/>
                      </a:lnTo>
                      <a:lnTo>
                        <a:pt x="1347" y="1253"/>
                      </a:lnTo>
                      <a:lnTo>
                        <a:pt x="1357" y="1265"/>
                      </a:lnTo>
                      <a:lnTo>
                        <a:pt x="1373" y="1305"/>
                      </a:lnTo>
                      <a:lnTo>
                        <a:pt x="1383" y="1315"/>
                      </a:lnTo>
                      <a:lnTo>
                        <a:pt x="1420" y="1339"/>
                      </a:lnTo>
                      <a:lnTo>
                        <a:pt x="1456" y="1278"/>
                      </a:lnTo>
                      <a:lnTo>
                        <a:pt x="1472" y="1123"/>
                      </a:lnTo>
                      <a:lnTo>
                        <a:pt x="1515" y="1053"/>
                      </a:lnTo>
                      <a:lnTo>
                        <a:pt x="1775" y="883"/>
                      </a:lnTo>
                      <a:lnTo>
                        <a:pt x="1877" y="776"/>
                      </a:lnTo>
                      <a:lnTo>
                        <a:pt x="1885" y="778"/>
                      </a:lnTo>
                      <a:lnTo>
                        <a:pt x="1945" y="816"/>
                      </a:lnTo>
                      <a:lnTo>
                        <a:pt x="1981" y="831"/>
                      </a:lnTo>
                      <a:lnTo>
                        <a:pt x="1991" y="820"/>
                      </a:lnTo>
                      <a:lnTo>
                        <a:pt x="1997" y="794"/>
                      </a:lnTo>
                      <a:lnTo>
                        <a:pt x="2012" y="763"/>
                      </a:lnTo>
                      <a:lnTo>
                        <a:pt x="2018" y="739"/>
                      </a:lnTo>
                      <a:lnTo>
                        <a:pt x="2022" y="710"/>
                      </a:lnTo>
                      <a:lnTo>
                        <a:pt x="2027" y="695"/>
                      </a:lnTo>
                      <a:lnTo>
                        <a:pt x="2060" y="659"/>
                      </a:lnTo>
                      <a:lnTo>
                        <a:pt x="2065" y="651"/>
                      </a:lnTo>
                      <a:lnTo>
                        <a:pt x="2060" y="634"/>
                      </a:lnTo>
                      <a:lnTo>
                        <a:pt x="2047" y="608"/>
                      </a:lnTo>
                      <a:lnTo>
                        <a:pt x="1971" y="501"/>
                      </a:lnTo>
                      <a:lnTo>
                        <a:pt x="1958" y="479"/>
                      </a:lnTo>
                      <a:lnTo>
                        <a:pt x="1931" y="396"/>
                      </a:lnTo>
                      <a:lnTo>
                        <a:pt x="1873" y="284"/>
                      </a:lnTo>
                      <a:lnTo>
                        <a:pt x="1936" y="260"/>
                      </a:lnTo>
                      <a:lnTo>
                        <a:pt x="1950" y="246"/>
                      </a:lnTo>
                      <a:lnTo>
                        <a:pt x="1933" y="229"/>
                      </a:lnTo>
                      <a:lnTo>
                        <a:pt x="1928" y="213"/>
                      </a:lnTo>
                      <a:lnTo>
                        <a:pt x="1930" y="194"/>
                      </a:lnTo>
                      <a:lnTo>
                        <a:pt x="1935" y="183"/>
                      </a:lnTo>
                      <a:lnTo>
                        <a:pt x="1945" y="183"/>
                      </a:lnTo>
                      <a:lnTo>
                        <a:pt x="1962" y="186"/>
                      </a:lnTo>
                      <a:lnTo>
                        <a:pt x="1975" y="193"/>
                      </a:lnTo>
                      <a:lnTo>
                        <a:pt x="1991" y="193"/>
                      </a:lnTo>
                      <a:lnTo>
                        <a:pt x="2012" y="188"/>
                      </a:lnTo>
                      <a:lnTo>
                        <a:pt x="2018" y="181"/>
                      </a:lnTo>
                      <a:lnTo>
                        <a:pt x="2018" y="174"/>
                      </a:lnTo>
                      <a:lnTo>
                        <a:pt x="2006" y="159"/>
                      </a:lnTo>
                      <a:lnTo>
                        <a:pt x="1986" y="145"/>
                      </a:lnTo>
                      <a:lnTo>
                        <a:pt x="1978" y="128"/>
                      </a:lnTo>
                      <a:lnTo>
                        <a:pt x="1986" y="120"/>
                      </a:lnTo>
                      <a:lnTo>
                        <a:pt x="2018" y="103"/>
                      </a:lnTo>
                      <a:lnTo>
                        <a:pt x="2025" y="93"/>
                      </a:lnTo>
                      <a:lnTo>
                        <a:pt x="2026" y="84"/>
                      </a:lnTo>
                      <a:lnTo>
                        <a:pt x="2020" y="76"/>
                      </a:lnTo>
                      <a:lnTo>
                        <a:pt x="2006" y="65"/>
                      </a:lnTo>
                      <a:lnTo>
                        <a:pt x="1993" y="60"/>
                      </a:lnTo>
                      <a:lnTo>
                        <a:pt x="1983" y="44"/>
                      </a:lnTo>
                      <a:lnTo>
                        <a:pt x="1982" y="26"/>
                      </a:lnTo>
                      <a:lnTo>
                        <a:pt x="1988" y="16"/>
                      </a:lnTo>
                      <a:lnTo>
                        <a:pt x="1996" y="11"/>
                      </a:lnTo>
                      <a:lnTo>
                        <a:pt x="2005" y="13"/>
                      </a:lnTo>
                      <a:lnTo>
                        <a:pt x="2036" y="21"/>
                      </a:lnTo>
                      <a:lnTo>
                        <a:pt x="2052" y="20"/>
                      </a:lnTo>
                      <a:lnTo>
                        <a:pt x="2081" y="4"/>
                      </a:lnTo>
                      <a:lnTo>
                        <a:pt x="2096" y="0"/>
                      </a:lnTo>
                      <a:lnTo>
                        <a:pt x="2126" y="9"/>
                      </a:lnTo>
                      <a:close/>
                    </a:path>
                  </a:pathLst>
                </a:custGeom>
                <a:solidFill>
                  <a:srgbClr val="D34817"/>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5" name="Grad Zagreb" descr="{&quot;Key&quot;:&quot;grad zagreb&quot;,&quot;Name&quot;:&quot;Grad Zagreb&quot;,&quot;Value&quot;:1.0,&quot;Formula&quot;:&quot;&quot;,&quot;Text&quot;:&quot;&quot;,&quot;OfficeApplication&quot;:1,&quot;HasValue&quot;:true}">
                  <a:extLst>
                    <a:ext uri="{FF2B5EF4-FFF2-40B4-BE49-F238E27FC236}">
                      <a16:creationId xmlns:a16="http://schemas.microsoft.com/office/drawing/2014/main" id="{8A8FA2FA-D4A5-4BBB-AF61-425E9D0D744D}"/>
                    </a:ext>
                  </a:extLst>
                </p:cNvPr>
                <p:cNvSpPr>
                  <a:spLocks/>
                </p:cNvSpPr>
                <p:nvPr/>
              </p:nvSpPr>
              <p:spPr bwMode="auto">
                <a:xfrm>
                  <a:off x="5465763" y="2260601"/>
                  <a:ext cx="419100" cy="454025"/>
                </a:xfrm>
                <a:custGeom>
                  <a:avLst/>
                  <a:gdLst>
                    <a:gd name="T0" fmla="*/ 390 w 974"/>
                    <a:gd name="T1" fmla="*/ 132 h 1055"/>
                    <a:gd name="T2" fmla="*/ 394 w 974"/>
                    <a:gd name="T3" fmla="*/ 157 h 1055"/>
                    <a:gd name="T4" fmla="*/ 423 w 974"/>
                    <a:gd name="T5" fmla="*/ 181 h 1055"/>
                    <a:gd name="T6" fmla="*/ 726 w 974"/>
                    <a:gd name="T7" fmla="*/ 26 h 1055"/>
                    <a:gd name="T8" fmla="*/ 783 w 974"/>
                    <a:gd name="T9" fmla="*/ 0 h 1055"/>
                    <a:gd name="T10" fmla="*/ 868 w 974"/>
                    <a:gd name="T11" fmla="*/ 195 h 1055"/>
                    <a:gd name="T12" fmla="*/ 956 w 974"/>
                    <a:gd name="T13" fmla="*/ 324 h 1055"/>
                    <a:gd name="T14" fmla="*/ 974 w 974"/>
                    <a:gd name="T15" fmla="*/ 367 h 1055"/>
                    <a:gd name="T16" fmla="*/ 936 w 974"/>
                    <a:gd name="T17" fmla="*/ 411 h 1055"/>
                    <a:gd name="T18" fmla="*/ 928 w 974"/>
                    <a:gd name="T19" fmla="*/ 455 h 1055"/>
                    <a:gd name="T20" fmla="*/ 906 w 974"/>
                    <a:gd name="T21" fmla="*/ 510 h 1055"/>
                    <a:gd name="T22" fmla="*/ 890 w 974"/>
                    <a:gd name="T23" fmla="*/ 547 h 1055"/>
                    <a:gd name="T24" fmla="*/ 794 w 974"/>
                    <a:gd name="T25" fmla="*/ 494 h 1055"/>
                    <a:gd name="T26" fmla="*/ 684 w 974"/>
                    <a:gd name="T27" fmla="*/ 599 h 1055"/>
                    <a:gd name="T28" fmla="*/ 381 w 974"/>
                    <a:gd name="T29" fmla="*/ 839 h 1055"/>
                    <a:gd name="T30" fmla="*/ 329 w 974"/>
                    <a:gd name="T31" fmla="*/ 1055 h 1055"/>
                    <a:gd name="T32" fmla="*/ 283 w 974"/>
                    <a:gd name="T33" fmla="*/ 1021 h 1055"/>
                    <a:gd name="T34" fmla="*/ 256 w 974"/>
                    <a:gd name="T35" fmla="*/ 969 h 1055"/>
                    <a:gd name="T36" fmla="*/ 99 w 974"/>
                    <a:gd name="T37" fmla="*/ 890 h 1055"/>
                    <a:gd name="T38" fmla="*/ 25 w 974"/>
                    <a:gd name="T39" fmla="*/ 830 h 1055"/>
                    <a:gd name="T40" fmla="*/ 10 w 974"/>
                    <a:gd name="T41" fmla="*/ 804 h 1055"/>
                    <a:gd name="T42" fmla="*/ 10 w 974"/>
                    <a:gd name="T43" fmla="*/ 772 h 1055"/>
                    <a:gd name="T44" fmla="*/ 35 w 974"/>
                    <a:gd name="T45" fmla="*/ 705 h 1055"/>
                    <a:gd name="T46" fmla="*/ 144 w 974"/>
                    <a:gd name="T47" fmla="*/ 652 h 1055"/>
                    <a:gd name="T48" fmla="*/ 149 w 974"/>
                    <a:gd name="T49" fmla="*/ 524 h 1055"/>
                    <a:gd name="T50" fmla="*/ 120 w 974"/>
                    <a:gd name="T51" fmla="*/ 417 h 1055"/>
                    <a:gd name="T52" fmla="*/ 17 w 974"/>
                    <a:gd name="T53" fmla="*/ 393 h 1055"/>
                    <a:gd name="T54" fmla="*/ 10 w 974"/>
                    <a:gd name="T55" fmla="*/ 332 h 1055"/>
                    <a:gd name="T56" fmla="*/ 33 w 974"/>
                    <a:gd name="T57" fmla="*/ 300 h 1055"/>
                    <a:gd name="T58" fmla="*/ 103 w 974"/>
                    <a:gd name="T59" fmla="*/ 281 h 1055"/>
                    <a:gd name="T60" fmla="*/ 115 w 974"/>
                    <a:gd name="T61" fmla="*/ 238 h 1055"/>
                    <a:gd name="T62" fmla="*/ 108 w 974"/>
                    <a:gd name="T63" fmla="*/ 184 h 1055"/>
                    <a:gd name="T64" fmla="*/ 133 w 974"/>
                    <a:gd name="T65" fmla="*/ 167 h 1055"/>
                    <a:gd name="T66" fmla="*/ 203 w 974"/>
                    <a:gd name="T67" fmla="*/ 167 h 1055"/>
                    <a:gd name="T68" fmla="*/ 366 w 974"/>
                    <a:gd name="T69" fmla="*/ 111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74" h="1055">
                      <a:moveTo>
                        <a:pt x="366" y="111"/>
                      </a:moveTo>
                      <a:lnTo>
                        <a:pt x="390" y="132"/>
                      </a:lnTo>
                      <a:lnTo>
                        <a:pt x="394" y="141"/>
                      </a:lnTo>
                      <a:lnTo>
                        <a:pt x="394" y="157"/>
                      </a:lnTo>
                      <a:lnTo>
                        <a:pt x="401" y="171"/>
                      </a:lnTo>
                      <a:lnTo>
                        <a:pt x="423" y="181"/>
                      </a:lnTo>
                      <a:lnTo>
                        <a:pt x="688" y="37"/>
                      </a:lnTo>
                      <a:lnTo>
                        <a:pt x="726" y="26"/>
                      </a:lnTo>
                      <a:lnTo>
                        <a:pt x="751" y="3"/>
                      </a:lnTo>
                      <a:lnTo>
                        <a:pt x="783" y="0"/>
                      </a:lnTo>
                      <a:lnTo>
                        <a:pt x="840" y="112"/>
                      </a:lnTo>
                      <a:lnTo>
                        <a:pt x="868" y="195"/>
                      </a:lnTo>
                      <a:lnTo>
                        <a:pt x="880" y="217"/>
                      </a:lnTo>
                      <a:lnTo>
                        <a:pt x="956" y="324"/>
                      </a:lnTo>
                      <a:lnTo>
                        <a:pt x="969" y="350"/>
                      </a:lnTo>
                      <a:lnTo>
                        <a:pt x="974" y="367"/>
                      </a:lnTo>
                      <a:lnTo>
                        <a:pt x="969" y="375"/>
                      </a:lnTo>
                      <a:lnTo>
                        <a:pt x="936" y="411"/>
                      </a:lnTo>
                      <a:lnTo>
                        <a:pt x="931" y="426"/>
                      </a:lnTo>
                      <a:lnTo>
                        <a:pt x="928" y="455"/>
                      </a:lnTo>
                      <a:lnTo>
                        <a:pt x="921" y="479"/>
                      </a:lnTo>
                      <a:lnTo>
                        <a:pt x="906" y="510"/>
                      </a:lnTo>
                      <a:lnTo>
                        <a:pt x="900" y="536"/>
                      </a:lnTo>
                      <a:lnTo>
                        <a:pt x="890" y="547"/>
                      </a:lnTo>
                      <a:lnTo>
                        <a:pt x="854" y="532"/>
                      </a:lnTo>
                      <a:lnTo>
                        <a:pt x="794" y="494"/>
                      </a:lnTo>
                      <a:lnTo>
                        <a:pt x="786" y="492"/>
                      </a:lnTo>
                      <a:lnTo>
                        <a:pt x="684" y="599"/>
                      </a:lnTo>
                      <a:lnTo>
                        <a:pt x="424" y="769"/>
                      </a:lnTo>
                      <a:lnTo>
                        <a:pt x="381" y="839"/>
                      </a:lnTo>
                      <a:lnTo>
                        <a:pt x="365" y="994"/>
                      </a:lnTo>
                      <a:lnTo>
                        <a:pt x="329" y="1055"/>
                      </a:lnTo>
                      <a:lnTo>
                        <a:pt x="293" y="1031"/>
                      </a:lnTo>
                      <a:lnTo>
                        <a:pt x="283" y="1021"/>
                      </a:lnTo>
                      <a:lnTo>
                        <a:pt x="266" y="981"/>
                      </a:lnTo>
                      <a:lnTo>
                        <a:pt x="256" y="969"/>
                      </a:lnTo>
                      <a:lnTo>
                        <a:pt x="230" y="950"/>
                      </a:lnTo>
                      <a:lnTo>
                        <a:pt x="99" y="890"/>
                      </a:lnTo>
                      <a:lnTo>
                        <a:pt x="40" y="846"/>
                      </a:lnTo>
                      <a:lnTo>
                        <a:pt x="25" y="830"/>
                      </a:lnTo>
                      <a:lnTo>
                        <a:pt x="15" y="818"/>
                      </a:lnTo>
                      <a:lnTo>
                        <a:pt x="10" y="804"/>
                      </a:lnTo>
                      <a:lnTo>
                        <a:pt x="9" y="790"/>
                      </a:lnTo>
                      <a:lnTo>
                        <a:pt x="10" y="772"/>
                      </a:lnTo>
                      <a:lnTo>
                        <a:pt x="18" y="742"/>
                      </a:lnTo>
                      <a:lnTo>
                        <a:pt x="35" y="705"/>
                      </a:lnTo>
                      <a:lnTo>
                        <a:pt x="100" y="746"/>
                      </a:lnTo>
                      <a:lnTo>
                        <a:pt x="144" y="652"/>
                      </a:lnTo>
                      <a:lnTo>
                        <a:pt x="100" y="591"/>
                      </a:lnTo>
                      <a:lnTo>
                        <a:pt x="149" y="524"/>
                      </a:lnTo>
                      <a:lnTo>
                        <a:pt x="171" y="488"/>
                      </a:lnTo>
                      <a:lnTo>
                        <a:pt x="120" y="417"/>
                      </a:lnTo>
                      <a:lnTo>
                        <a:pt x="94" y="393"/>
                      </a:lnTo>
                      <a:lnTo>
                        <a:pt x="17" y="393"/>
                      </a:lnTo>
                      <a:lnTo>
                        <a:pt x="0" y="377"/>
                      </a:lnTo>
                      <a:lnTo>
                        <a:pt x="10" y="332"/>
                      </a:lnTo>
                      <a:lnTo>
                        <a:pt x="13" y="312"/>
                      </a:lnTo>
                      <a:lnTo>
                        <a:pt x="33" y="300"/>
                      </a:lnTo>
                      <a:lnTo>
                        <a:pt x="86" y="290"/>
                      </a:lnTo>
                      <a:lnTo>
                        <a:pt x="103" y="281"/>
                      </a:lnTo>
                      <a:lnTo>
                        <a:pt x="114" y="258"/>
                      </a:lnTo>
                      <a:lnTo>
                        <a:pt x="115" y="238"/>
                      </a:lnTo>
                      <a:lnTo>
                        <a:pt x="114" y="217"/>
                      </a:lnTo>
                      <a:lnTo>
                        <a:pt x="108" y="184"/>
                      </a:lnTo>
                      <a:lnTo>
                        <a:pt x="116" y="172"/>
                      </a:lnTo>
                      <a:lnTo>
                        <a:pt x="133" y="167"/>
                      </a:lnTo>
                      <a:lnTo>
                        <a:pt x="171" y="168"/>
                      </a:lnTo>
                      <a:lnTo>
                        <a:pt x="203" y="167"/>
                      </a:lnTo>
                      <a:lnTo>
                        <a:pt x="313" y="142"/>
                      </a:lnTo>
                      <a:lnTo>
                        <a:pt x="366" y="111"/>
                      </a:lnTo>
                      <a:close/>
                    </a:path>
                  </a:pathLst>
                </a:custGeom>
                <a:solidFill>
                  <a:srgbClr val="D34817"/>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6" name="Istarska" descr="{&quot;Key&quot;:&quot;istarska&quot;,&quot;Name&quot;:&quot;Istarska&quot;,&quot;Value&quot;:1.0,&quot;Formula&quot;:&quot;&quot;,&quot;Text&quot;:&quot;&quot;,&quot;OfficeApplication&quot;:1,&quot;HasValue&quot;:true}">
                  <a:extLst>
                    <a:ext uri="{FF2B5EF4-FFF2-40B4-BE49-F238E27FC236}">
                      <a16:creationId xmlns:a16="http://schemas.microsoft.com/office/drawing/2014/main" id="{DBCCA283-A23F-459F-8200-D96950D5E904}"/>
                    </a:ext>
                  </a:extLst>
                </p:cNvPr>
                <p:cNvSpPr>
                  <a:spLocks/>
                </p:cNvSpPr>
                <p:nvPr/>
              </p:nvSpPr>
              <p:spPr bwMode="auto">
                <a:xfrm>
                  <a:off x="3408363" y="2854326"/>
                  <a:ext cx="666750" cy="955675"/>
                </a:xfrm>
                <a:custGeom>
                  <a:avLst/>
                  <a:gdLst>
                    <a:gd name="T0" fmla="*/ 1309 w 1549"/>
                    <a:gd name="T1" fmla="*/ 190 h 2221"/>
                    <a:gd name="T2" fmla="*/ 1478 w 1549"/>
                    <a:gd name="T3" fmla="*/ 321 h 2221"/>
                    <a:gd name="T4" fmla="*/ 1474 w 1549"/>
                    <a:gd name="T5" fmla="*/ 417 h 2221"/>
                    <a:gd name="T6" fmla="*/ 1489 w 1549"/>
                    <a:gd name="T7" fmla="*/ 592 h 2221"/>
                    <a:gd name="T8" fmla="*/ 1464 w 1549"/>
                    <a:gd name="T9" fmla="*/ 720 h 2221"/>
                    <a:gd name="T10" fmla="*/ 1479 w 1549"/>
                    <a:gd name="T11" fmla="*/ 1010 h 2221"/>
                    <a:gd name="T12" fmla="*/ 1549 w 1549"/>
                    <a:gd name="T13" fmla="*/ 1081 h 2221"/>
                    <a:gd name="T14" fmla="*/ 1465 w 1549"/>
                    <a:gd name="T15" fmla="*/ 1182 h 2221"/>
                    <a:gd name="T16" fmla="*/ 1388 w 1549"/>
                    <a:gd name="T17" fmla="*/ 1282 h 2221"/>
                    <a:gd name="T18" fmla="*/ 1365 w 1549"/>
                    <a:gd name="T19" fmla="*/ 1371 h 2221"/>
                    <a:gd name="T20" fmla="*/ 1404 w 1549"/>
                    <a:gd name="T21" fmla="*/ 1486 h 2221"/>
                    <a:gd name="T22" fmla="*/ 1332 w 1549"/>
                    <a:gd name="T23" fmla="*/ 1626 h 2221"/>
                    <a:gd name="T24" fmla="*/ 1243 w 1549"/>
                    <a:gd name="T25" fmla="*/ 1643 h 2221"/>
                    <a:gd name="T26" fmla="*/ 1204 w 1549"/>
                    <a:gd name="T27" fmla="*/ 1635 h 2221"/>
                    <a:gd name="T28" fmla="*/ 1169 w 1549"/>
                    <a:gd name="T29" fmla="*/ 1488 h 2221"/>
                    <a:gd name="T30" fmla="*/ 1138 w 1549"/>
                    <a:gd name="T31" fmla="*/ 1426 h 2221"/>
                    <a:gd name="T32" fmla="*/ 1169 w 1549"/>
                    <a:gd name="T33" fmla="*/ 1554 h 2221"/>
                    <a:gd name="T34" fmla="*/ 1191 w 1549"/>
                    <a:gd name="T35" fmla="*/ 1614 h 2221"/>
                    <a:gd name="T36" fmla="*/ 1127 w 1549"/>
                    <a:gd name="T37" fmla="*/ 1674 h 2221"/>
                    <a:gd name="T38" fmla="*/ 1127 w 1549"/>
                    <a:gd name="T39" fmla="*/ 1775 h 2221"/>
                    <a:gd name="T40" fmla="*/ 1112 w 1549"/>
                    <a:gd name="T41" fmla="*/ 1795 h 2221"/>
                    <a:gd name="T42" fmla="*/ 1075 w 1549"/>
                    <a:gd name="T43" fmla="*/ 1826 h 2221"/>
                    <a:gd name="T44" fmla="*/ 1023 w 1549"/>
                    <a:gd name="T45" fmla="*/ 1865 h 2221"/>
                    <a:gd name="T46" fmla="*/ 1039 w 1549"/>
                    <a:gd name="T47" fmla="*/ 1916 h 2221"/>
                    <a:gd name="T48" fmla="*/ 995 w 1549"/>
                    <a:gd name="T49" fmla="*/ 1999 h 2221"/>
                    <a:gd name="T50" fmla="*/ 1032 w 1549"/>
                    <a:gd name="T51" fmla="*/ 2065 h 2221"/>
                    <a:gd name="T52" fmla="*/ 940 w 1549"/>
                    <a:gd name="T53" fmla="*/ 2099 h 2221"/>
                    <a:gd name="T54" fmla="*/ 882 w 1549"/>
                    <a:gd name="T55" fmla="*/ 2053 h 2221"/>
                    <a:gd name="T56" fmla="*/ 807 w 1549"/>
                    <a:gd name="T57" fmla="*/ 2060 h 2221"/>
                    <a:gd name="T58" fmla="*/ 852 w 1549"/>
                    <a:gd name="T59" fmla="*/ 2144 h 2221"/>
                    <a:gd name="T60" fmla="*/ 840 w 1549"/>
                    <a:gd name="T61" fmla="*/ 2194 h 2221"/>
                    <a:gd name="T62" fmla="*/ 758 w 1549"/>
                    <a:gd name="T63" fmla="*/ 2063 h 2221"/>
                    <a:gd name="T64" fmla="*/ 749 w 1549"/>
                    <a:gd name="T65" fmla="*/ 2020 h 2221"/>
                    <a:gd name="T66" fmla="*/ 720 w 1549"/>
                    <a:gd name="T67" fmla="*/ 1976 h 2221"/>
                    <a:gd name="T68" fmla="*/ 604 w 1549"/>
                    <a:gd name="T69" fmla="*/ 1916 h 2221"/>
                    <a:gd name="T70" fmla="*/ 702 w 1549"/>
                    <a:gd name="T71" fmla="*/ 1921 h 2221"/>
                    <a:gd name="T72" fmla="*/ 619 w 1549"/>
                    <a:gd name="T73" fmla="*/ 1856 h 2221"/>
                    <a:gd name="T74" fmla="*/ 648 w 1549"/>
                    <a:gd name="T75" fmla="*/ 1795 h 2221"/>
                    <a:gd name="T76" fmla="*/ 380 w 1549"/>
                    <a:gd name="T77" fmla="*/ 1405 h 2221"/>
                    <a:gd name="T78" fmla="*/ 258 w 1549"/>
                    <a:gd name="T79" fmla="*/ 1325 h 2221"/>
                    <a:gd name="T80" fmla="*/ 235 w 1549"/>
                    <a:gd name="T81" fmla="*/ 1190 h 2221"/>
                    <a:gd name="T82" fmla="*/ 385 w 1549"/>
                    <a:gd name="T83" fmla="*/ 1114 h 2221"/>
                    <a:gd name="T84" fmla="*/ 200 w 1549"/>
                    <a:gd name="T85" fmla="*/ 1108 h 2221"/>
                    <a:gd name="T86" fmla="*/ 185 w 1549"/>
                    <a:gd name="T87" fmla="*/ 1018 h 2221"/>
                    <a:gd name="T88" fmla="*/ 172 w 1549"/>
                    <a:gd name="T89" fmla="*/ 955 h 2221"/>
                    <a:gd name="T90" fmla="*/ 197 w 1549"/>
                    <a:gd name="T91" fmla="*/ 883 h 2221"/>
                    <a:gd name="T92" fmla="*/ 184 w 1549"/>
                    <a:gd name="T93" fmla="*/ 766 h 2221"/>
                    <a:gd name="T94" fmla="*/ 192 w 1549"/>
                    <a:gd name="T95" fmla="*/ 708 h 2221"/>
                    <a:gd name="T96" fmla="*/ 177 w 1549"/>
                    <a:gd name="T97" fmla="*/ 665 h 2221"/>
                    <a:gd name="T98" fmla="*/ 197 w 1549"/>
                    <a:gd name="T99" fmla="*/ 611 h 2221"/>
                    <a:gd name="T100" fmla="*/ 128 w 1549"/>
                    <a:gd name="T101" fmla="*/ 565 h 2221"/>
                    <a:gd name="T102" fmla="*/ 113 w 1549"/>
                    <a:gd name="T103" fmla="*/ 461 h 2221"/>
                    <a:gd name="T104" fmla="*/ 42 w 1549"/>
                    <a:gd name="T105" fmla="*/ 215 h 2221"/>
                    <a:gd name="T106" fmla="*/ 7 w 1549"/>
                    <a:gd name="T107" fmla="*/ 91 h 2221"/>
                    <a:gd name="T108" fmla="*/ 47 w 1549"/>
                    <a:gd name="T109" fmla="*/ 24 h 2221"/>
                    <a:gd name="T110" fmla="*/ 545 w 1549"/>
                    <a:gd name="T111" fmla="*/ 154 h 2221"/>
                    <a:gd name="T112" fmla="*/ 819 w 1549"/>
                    <a:gd name="T113" fmla="*/ 273 h 2221"/>
                    <a:gd name="T114" fmla="*/ 989 w 1549"/>
                    <a:gd name="T115" fmla="*/ 154 h 2221"/>
                    <a:gd name="T116" fmla="*/ 979 w 1549"/>
                    <a:gd name="T117" fmla="*/ 10 h 2221"/>
                    <a:gd name="T118" fmla="*/ 1142 w 1549"/>
                    <a:gd name="T119" fmla="*/ 64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49" h="2221">
                      <a:moveTo>
                        <a:pt x="1302" y="124"/>
                      </a:moveTo>
                      <a:lnTo>
                        <a:pt x="1299" y="151"/>
                      </a:lnTo>
                      <a:lnTo>
                        <a:pt x="1302" y="166"/>
                      </a:lnTo>
                      <a:lnTo>
                        <a:pt x="1309" y="190"/>
                      </a:lnTo>
                      <a:lnTo>
                        <a:pt x="1328" y="221"/>
                      </a:lnTo>
                      <a:lnTo>
                        <a:pt x="1347" y="241"/>
                      </a:lnTo>
                      <a:lnTo>
                        <a:pt x="1459" y="306"/>
                      </a:lnTo>
                      <a:lnTo>
                        <a:pt x="1478" y="321"/>
                      </a:lnTo>
                      <a:lnTo>
                        <a:pt x="1483" y="332"/>
                      </a:lnTo>
                      <a:lnTo>
                        <a:pt x="1472" y="364"/>
                      </a:lnTo>
                      <a:lnTo>
                        <a:pt x="1471" y="387"/>
                      </a:lnTo>
                      <a:lnTo>
                        <a:pt x="1474" y="417"/>
                      </a:lnTo>
                      <a:lnTo>
                        <a:pt x="1494" y="507"/>
                      </a:lnTo>
                      <a:lnTo>
                        <a:pt x="1499" y="539"/>
                      </a:lnTo>
                      <a:lnTo>
                        <a:pt x="1498" y="561"/>
                      </a:lnTo>
                      <a:lnTo>
                        <a:pt x="1489" y="592"/>
                      </a:lnTo>
                      <a:lnTo>
                        <a:pt x="1471" y="632"/>
                      </a:lnTo>
                      <a:lnTo>
                        <a:pt x="1465" y="650"/>
                      </a:lnTo>
                      <a:lnTo>
                        <a:pt x="1463" y="669"/>
                      </a:lnTo>
                      <a:lnTo>
                        <a:pt x="1464" y="720"/>
                      </a:lnTo>
                      <a:lnTo>
                        <a:pt x="1480" y="886"/>
                      </a:lnTo>
                      <a:lnTo>
                        <a:pt x="1483" y="956"/>
                      </a:lnTo>
                      <a:lnTo>
                        <a:pt x="1479" y="984"/>
                      </a:lnTo>
                      <a:lnTo>
                        <a:pt x="1479" y="1010"/>
                      </a:lnTo>
                      <a:lnTo>
                        <a:pt x="1482" y="1030"/>
                      </a:lnTo>
                      <a:lnTo>
                        <a:pt x="1490" y="1049"/>
                      </a:lnTo>
                      <a:lnTo>
                        <a:pt x="1499" y="1060"/>
                      </a:lnTo>
                      <a:lnTo>
                        <a:pt x="1549" y="1081"/>
                      </a:lnTo>
                      <a:lnTo>
                        <a:pt x="1544" y="1096"/>
                      </a:lnTo>
                      <a:lnTo>
                        <a:pt x="1495" y="1165"/>
                      </a:lnTo>
                      <a:lnTo>
                        <a:pt x="1432" y="1141"/>
                      </a:lnTo>
                      <a:lnTo>
                        <a:pt x="1465" y="1182"/>
                      </a:lnTo>
                      <a:lnTo>
                        <a:pt x="1462" y="1228"/>
                      </a:lnTo>
                      <a:lnTo>
                        <a:pt x="1434" y="1270"/>
                      </a:lnTo>
                      <a:lnTo>
                        <a:pt x="1400" y="1304"/>
                      </a:lnTo>
                      <a:lnTo>
                        <a:pt x="1388" y="1282"/>
                      </a:lnTo>
                      <a:lnTo>
                        <a:pt x="1379" y="1307"/>
                      </a:lnTo>
                      <a:lnTo>
                        <a:pt x="1379" y="1328"/>
                      </a:lnTo>
                      <a:lnTo>
                        <a:pt x="1388" y="1384"/>
                      </a:lnTo>
                      <a:lnTo>
                        <a:pt x="1365" y="1371"/>
                      </a:lnTo>
                      <a:lnTo>
                        <a:pt x="1357" y="1365"/>
                      </a:lnTo>
                      <a:lnTo>
                        <a:pt x="1357" y="1384"/>
                      </a:lnTo>
                      <a:lnTo>
                        <a:pt x="1390" y="1423"/>
                      </a:lnTo>
                      <a:lnTo>
                        <a:pt x="1404" y="1486"/>
                      </a:lnTo>
                      <a:lnTo>
                        <a:pt x="1399" y="1556"/>
                      </a:lnTo>
                      <a:lnTo>
                        <a:pt x="1373" y="1610"/>
                      </a:lnTo>
                      <a:lnTo>
                        <a:pt x="1349" y="1629"/>
                      </a:lnTo>
                      <a:lnTo>
                        <a:pt x="1332" y="1626"/>
                      </a:lnTo>
                      <a:lnTo>
                        <a:pt x="1315" y="1616"/>
                      </a:lnTo>
                      <a:lnTo>
                        <a:pt x="1293" y="1610"/>
                      </a:lnTo>
                      <a:lnTo>
                        <a:pt x="1268" y="1620"/>
                      </a:lnTo>
                      <a:lnTo>
                        <a:pt x="1243" y="1643"/>
                      </a:lnTo>
                      <a:lnTo>
                        <a:pt x="1223" y="1671"/>
                      </a:lnTo>
                      <a:lnTo>
                        <a:pt x="1213" y="1694"/>
                      </a:lnTo>
                      <a:lnTo>
                        <a:pt x="1199" y="1694"/>
                      </a:lnTo>
                      <a:lnTo>
                        <a:pt x="1204" y="1635"/>
                      </a:lnTo>
                      <a:lnTo>
                        <a:pt x="1222" y="1609"/>
                      </a:lnTo>
                      <a:lnTo>
                        <a:pt x="1231" y="1584"/>
                      </a:lnTo>
                      <a:lnTo>
                        <a:pt x="1213" y="1529"/>
                      </a:lnTo>
                      <a:lnTo>
                        <a:pt x="1169" y="1488"/>
                      </a:lnTo>
                      <a:lnTo>
                        <a:pt x="1162" y="1465"/>
                      </a:lnTo>
                      <a:lnTo>
                        <a:pt x="1166" y="1444"/>
                      </a:lnTo>
                      <a:lnTo>
                        <a:pt x="1163" y="1430"/>
                      </a:lnTo>
                      <a:lnTo>
                        <a:pt x="1138" y="1426"/>
                      </a:lnTo>
                      <a:lnTo>
                        <a:pt x="1147" y="1461"/>
                      </a:lnTo>
                      <a:lnTo>
                        <a:pt x="1138" y="1515"/>
                      </a:lnTo>
                      <a:lnTo>
                        <a:pt x="1147" y="1539"/>
                      </a:lnTo>
                      <a:lnTo>
                        <a:pt x="1169" y="1554"/>
                      </a:lnTo>
                      <a:lnTo>
                        <a:pt x="1189" y="1556"/>
                      </a:lnTo>
                      <a:lnTo>
                        <a:pt x="1204" y="1563"/>
                      </a:lnTo>
                      <a:lnTo>
                        <a:pt x="1213" y="1591"/>
                      </a:lnTo>
                      <a:lnTo>
                        <a:pt x="1191" y="1614"/>
                      </a:lnTo>
                      <a:lnTo>
                        <a:pt x="1161" y="1673"/>
                      </a:lnTo>
                      <a:lnTo>
                        <a:pt x="1147" y="1689"/>
                      </a:lnTo>
                      <a:lnTo>
                        <a:pt x="1138" y="1674"/>
                      </a:lnTo>
                      <a:lnTo>
                        <a:pt x="1127" y="1674"/>
                      </a:lnTo>
                      <a:lnTo>
                        <a:pt x="1136" y="1694"/>
                      </a:lnTo>
                      <a:lnTo>
                        <a:pt x="1138" y="1719"/>
                      </a:lnTo>
                      <a:lnTo>
                        <a:pt x="1136" y="1746"/>
                      </a:lnTo>
                      <a:lnTo>
                        <a:pt x="1127" y="1775"/>
                      </a:lnTo>
                      <a:lnTo>
                        <a:pt x="1109" y="1770"/>
                      </a:lnTo>
                      <a:lnTo>
                        <a:pt x="1100" y="1771"/>
                      </a:lnTo>
                      <a:lnTo>
                        <a:pt x="1102" y="1780"/>
                      </a:lnTo>
                      <a:lnTo>
                        <a:pt x="1112" y="1795"/>
                      </a:lnTo>
                      <a:lnTo>
                        <a:pt x="1112" y="1816"/>
                      </a:lnTo>
                      <a:lnTo>
                        <a:pt x="1102" y="1816"/>
                      </a:lnTo>
                      <a:lnTo>
                        <a:pt x="1097" y="1839"/>
                      </a:lnTo>
                      <a:lnTo>
                        <a:pt x="1075" y="1826"/>
                      </a:lnTo>
                      <a:lnTo>
                        <a:pt x="1029" y="1839"/>
                      </a:lnTo>
                      <a:lnTo>
                        <a:pt x="995" y="1839"/>
                      </a:lnTo>
                      <a:lnTo>
                        <a:pt x="1013" y="1851"/>
                      </a:lnTo>
                      <a:lnTo>
                        <a:pt x="1023" y="1865"/>
                      </a:lnTo>
                      <a:lnTo>
                        <a:pt x="1039" y="1898"/>
                      </a:lnTo>
                      <a:lnTo>
                        <a:pt x="1024" y="1898"/>
                      </a:lnTo>
                      <a:lnTo>
                        <a:pt x="1024" y="1916"/>
                      </a:lnTo>
                      <a:lnTo>
                        <a:pt x="1039" y="1916"/>
                      </a:lnTo>
                      <a:lnTo>
                        <a:pt x="1039" y="1938"/>
                      </a:lnTo>
                      <a:lnTo>
                        <a:pt x="1023" y="1949"/>
                      </a:lnTo>
                      <a:lnTo>
                        <a:pt x="1014" y="1961"/>
                      </a:lnTo>
                      <a:lnTo>
                        <a:pt x="995" y="1999"/>
                      </a:lnTo>
                      <a:lnTo>
                        <a:pt x="1003" y="2035"/>
                      </a:lnTo>
                      <a:lnTo>
                        <a:pt x="995" y="2060"/>
                      </a:lnTo>
                      <a:lnTo>
                        <a:pt x="1018" y="2059"/>
                      </a:lnTo>
                      <a:lnTo>
                        <a:pt x="1032" y="2065"/>
                      </a:lnTo>
                      <a:lnTo>
                        <a:pt x="1040" y="2079"/>
                      </a:lnTo>
                      <a:lnTo>
                        <a:pt x="1053" y="2100"/>
                      </a:lnTo>
                      <a:lnTo>
                        <a:pt x="977" y="2104"/>
                      </a:lnTo>
                      <a:lnTo>
                        <a:pt x="940" y="2099"/>
                      </a:lnTo>
                      <a:lnTo>
                        <a:pt x="909" y="2079"/>
                      </a:lnTo>
                      <a:lnTo>
                        <a:pt x="904" y="2094"/>
                      </a:lnTo>
                      <a:lnTo>
                        <a:pt x="894" y="2100"/>
                      </a:lnTo>
                      <a:lnTo>
                        <a:pt x="882" y="2053"/>
                      </a:lnTo>
                      <a:lnTo>
                        <a:pt x="863" y="2048"/>
                      </a:lnTo>
                      <a:lnTo>
                        <a:pt x="842" y="2053"/>
                      </a:lnTo>
                      <a:lnTo>
                        <a:pt x="822" y="2040"/>
                      </a:lnTo>
                      <a:lnTo>
                        <a:pt x="807" y="2060"/>
                      </a:lnTo>
                      <a:lnTo>
                        <a:pt x="829" y="2070"/>
                      </a:lnTo>
                      <a:lnTo>
                        <a:pt x="852" y="2088"/>
                      </a:lnTo>
                      <a:lnTo>
                        <a:pt x="862" y="2113"/>
                      </a:lnTo>
                      <a:lnTo>
                        <a:pt x="852" y="2144"/>
                      </a:lnTo>
                      <a:lnTo>
                        <a:pt x="870" y="2191"/>
                      </a:lnTo>
                      <a:lnTo>
                        <a:pt x="880" y="2204"/>
                      </a:lnTo>
                      <a:lnTo>
                        <a:pt x="849" y="2221"/>
                      </a:lnTo>
                      <a:lnTo>
                        <a:pt x="840" y="2194"/>
                      </a:lnTo>
                      <a:lnTo>
                        <a:pt x="842" y="2145"/>
                      </a:lnTo>
                      <a:lnTo>
                        <a:pt x="835" y="2100"/>
                      </a:lnTo>
                      <a:lnTo>
                        <a:pt x="820" y="2089"/>
                      </a:lnTo>
                      <a:lnTo>
                        <a:pt x="758" y="2063"/>
                      </a:lnTo>
                      <a:lnTo>
                        <a:pt x="734" y="2060"/>
                      </a:lnTo>
                      <a:lnTo>
                        <a:pt x="739" y="2050"/>
                      </a:lnTo>
                      <a:lnTo>
                        <a:pt x="744" y="2029"/>
                      </a:lnTo>
                      <a:lnTo>
                        <a:pt x="749" y="2020"/>
                      </a:lnTo>
                      <a:lnTo>
                        <a:pt x="743" y="2018"/>
                      </a:lnTo>
                      <a:lnTo>
                        <a:pt x="720" y="2020"/>
                      </a:lnTo>
                      <a:lnTo>
                        <a:pt x="734" y="1999"/>
                      </a:lnTo>
                      <a:lnTo>
                        <a:pt x="720" y="1976"/>
                      </a:lnTo>
                      <a:lnTo>
                        <a:pt x="697" y="1983"/>
                      </a:lnTo>
                      <a:lnTo>
                        <a:pt x="664" y="1971"/>
                      </a:lnTo>
                      <a:lnTo>
                        <a:pt x="629" y="1948"/>
                      </a:lnTo>
                      <a:lnTo>
                        <a:pt x="604" y="1916"/>
                      </a:lnTo>
                      <a:lnTo>
                        <a:pt x="619" y="1898"/>
                      </a:lnTo>
                      <a:lnTo>
                        <a:pt x="642" y="1929"/>
                      </a:lnTo>
                      <a:lnTo>
                        <a:pt x="673" y="1938"/>
                      </a:lnTo>
                      <a:lnTo>
                        <a:pt x="702" y="1921"/>
                      </a:lnTo>
                      <a:lnTo>
                        <a:pt x="720" y="1878"/>
                      </a:lnTo>
                      <a:lnTo>
                        <a:pt x="663" y="1891"/>
                      </a:lnTo>
                      <a:lnTo>
                        <a:pt x="642" y="1885"/>
                      </a:lnTo>
                      <a:lnTo>
                        <a:pt x="619" y="1856"/>
                      </a:lnTo>
                      <a:lnTo>
                        <a:pt x="619" y="1839"/>
                      </a:lnTo>
                      <a:lnTo>
                        <a:pt x="628" y="1830"/>
                      </a:lnTo>
                      <a:lnTo>
                        <a:pt x="638" y="1810"/>
                      </a:lnTo>
                      <a:lnTo>
                        <a:pt x="648" y="1795"/>
                      </a:lnTo>
                      <a:lnTo>
                        <a:pt x="624" y="1768"/>
                      </a:lnTo>
                      <a:lnTo>
                        <a:pt x="577" y="1651"/>
                      </a:lnTo>
                      <a:lnTo>
                        <a:pt x="489" y="1559"/>
                      </a:lnTo>
                      <a:lnTo>
                        <a:pt x="380" y="1405"/>
                      </a:lnTo>
                      <a:lnTo>
                        <a:pt x="363" y="1390"/>
                      </a:lnTo>
                      <a:lnTo>
                        <a:pt x="337" y="1360"/>
                      </a:lnTo>
                      <a:lnTo>
                        <a:pt x="302" y="1333"/>
                      </a:lnTo>
                      <a:lnTo>
                        <a:pt x="258" y="1325"/>
                      </a:lnTo>
                      <a:lnTo>
                        <a:pt x="267" y="1306"/>
                      </a:lnTo>
                      <a:lnTo>
                        <a:pt x="278" y="1276"/>
                      </a:lnTo>
                      <a:lnTo>
                        <a:pt x="287" y="1264"/>
                      </a:lnTo>
                      <a:lnTo>
                        <a:pt x="235" y="1190"/>
                      </a:lnTo>
                      <a:lnTo>
                        <a:pt x="290" y="1154"/>
                      </a:lnTo>
                      <a:lnTo>
                        <a:pt x="475" y="1141"/>
                      </a:lnTo>
                      <a:lnTo>
                        <a:pt x="434" y="1121"/>
                      </a:lnTo>
                      <a:lnTo>
                        <a:pt x="385" y="1114"/>
                      </a:lnTo>
                      <a:lnTo>
                        <a:pt x="287" y="1119"/>
                      </a:lnTo>
                      <a:lnTo>
                        <a:pt x="234" y="1134"/>
                      </a:lnTo>
                      <a:lnTo>
                        <a:pt x="209" y="1133"/>
                      </a:lnTo>
                      <a:lnTo>
                        <a:pt x="200" y="1108"/>
                      </a:lnTo>
                      <a:lnTo>
                        <a:pt x="204" y="1076"/>
                      </a:lnTo>
                      <a:lnTo>
                        <a:pt x="209" y="1050"/>
                      </a:lnTo>
                      <a:lnTo>
                        <a:pt x="207" y="1030"/>
                      </a:lnTo>
                      <a:lnTo>
                        <a:pt x="185" y="1018"/>
                      </a:lnTo>
                      <a:lnTo>
                        <a:pt x="195" y="998"/>
                      </a:lnTo>
                      <a:lnTo>
                        <a:pt x="197" y="983"/>
                      </a:lnTo>
                      <a:lnTo>
                        <a:pt x="189" y="969"/>
                      </a:lnTo>
                      <a:lnTo>
                        <a:pt x="172" y="955"/>
                      </a:lnTo>
                      <a:lnTo>
                        <a:pt x="172" y="936"/>
                      </a:lnTo>
                      <a:lnTo>
                        <a:pt x="188" y="925"/>
                      </a:lnTo>
                      <a:lnTo>
                        <a:pt x="197" y="906"/>
                      </a:lnTo>
                      <a:lnTo>
                        <a:pt x="197" y="883"/>
                      </a:lnTo>
                      <a:lnTo>
                        <a:pt x="185" y="853"/>
                      </a:lnTo>
                      <a:lnTo>
                        <a:pt x="199" y="823"/>
                      </a:lnTo>
                      <a:lnTo>
                        <a:pt x="198" y="793"/>
                      </a:lnTo>
                      <a:lnTo>
                        <a:pt x="184" y="766"/>
                      </a:lnTo>
                      <a:lnTo>
                        <a:pt x="157" y="750"/>
                      </a:lnTo>
                      <a:lnTo>
                        <a:pt x="164" y="731"/>
                      </a:lnTo>
                      <a:lnTo>
                        <a:pt x="175" y="716"/>
                      </a:lnTo>
                      <a:lnTo>
                        <a:pt x="192" y="708"/>
                      </a:lnTo>
                      <a:lnTo>
                        <a:pt x="214" y="708"/>
                      </a:lnTo>
                      <a:lnTo>
                        <a:pt x="214" y="689"/>
                      </a:lnTo>
                      <a:lnTo>
                        <a:pt x="193" y="678"/>
                      </a:lnTo>
                      <a:lnTo>
                        <a:pt x="177" y="665"/>
                      </a:lnTo>
                      <a:lnTo>
                        <a:pt x="164" y="648"/>
                      </a:lnTo>
                      <a:lnTo>
                        <a:pt x="157" y="625"/>
                      </a:lnTo>
                      <a:lnTo>
                        <a:pt x="178" y="621"/>
                      </a:lnTo>
                      <a:lnTo>
                        <a:pt x="197" y="611"/>
                      </a:lnTo>
                      <a:lnTo>
                        <a:pt x="229" y="584"/>
                      </a:lnTo>
                      <a:lnTo>
                        <a:pt x="204" y="571"/>
                      </a:lnTo>
                      <a:lnTo>
                        <a:pt x="148" y="569"/>
                      </a:lnTo>
                      <a:lnTo>
                        <a:pt x="128" y="565"/>
                      </a:lnTo>
                      <a:lnTo>
                        <a:pt x="104" y="541"/>
                      </a:lnTo>
                      <a:lnTo>
                        <a:pt x="84" y="506"/>
                      </a:lnTo>
                      <a:lnTo>
                        <a:pt x="83" y="474"/>
                      </a:lnTo>
                      <a:lnTo>
                        <a:pt x="113" y="461"/>
                      </a:lnTo>
                      <a:lnTo>
                        <a:pt x="113" y="443"/>
                      </a:lnTo>
                      <a:lnTo>
                        <a:pt x="88" y="415"/>
                      </a:lnTo>
                      <a:lnTo>
                        <a:pt x="25" y="235"/>
                      </a:lnTo>
                      <a:lnTo>
                        <a:pt x="42" y="215"/>
                      </a:lnTo>
                      <a:lnTo>
                        <a:pt x="30" y="201"/>
                      </a:lnTo>
                      <a:lnTo>
                        <a:pt x="35" y="194"/>
                      </a:lnTo>
                      <a:lnTo>
                        <a:pt x="42" y="171"/>
                      </a:lnTo>
                      <a:lnTo>
                        <a:pt x="7" y="91"/>
                      </a:lnTo>
                      <a:lnTo>
                        <a:pt x="0" y="48"/>
                      </a:lnTo>
                      <a:lnTo>
                        <a:pt x="12" y="8"/>
                      </a:lnTo>
                      <a:lnTo>
                        <a:pt x="25" y="8"/>
                      </a:lnTo>
                      <a:lnTo>
                        <a:pt x="47" y="24"/>
                      </a:lnTo>
                      <a:lnTo>
                        <a:pt x="142" y="70"/>
                      </a:lnTo>
                      <a:lnTo>
                        <a:pt x="187" y="76"/>
                      </a:lnTo>
                      <a:lnTo>
                        <a:pt x="270" y="166"/>
                      </a:lnTo>
                      <a:lnTo>
                        <a:pt x="545" y="154"/>
                      </a:lnTo>
                      <a:lnTo>
                        <a:pt x="644" y="218"/>
                      </a:lnTo>
                      <a:lnTo>
                        <a:pt x="673" y="246"/>
                      </a:lnTo>
                      <a:lnTo>
                        <a:pt x="707" y="256"/>
                      </a:lnTo>
                      <a:lnTo>
                        <a:pt x="819" y="273"/>
                      </a:lnTo>
                      <a:lnTo>
                        <a:pt x="842" y="256"/>
                      </a:lnTo>
                      <a:lnTo>
                        <a:pt x="860" y="228"/>
                      </a:lnTo>
                      <a:lnTo>
                        <a:pt x="890" y="196"/>
                      </a:lnTo>
                      <a:lnTo>
                        <a:pt x="989" y="154"/>
                      </a:lnTo>
                      <a:lnTo>
                        <a:pt x="1017" y="118"/>
                      </a:lnTo>
                      <a:lnTo>
                        <a:pt x="972" y="64"/>
                      </a:lnTo>
                      <a:lnTo>
                        <a:pt x="972" y="31"/>
                      </a:lnTo>
                      <a:lnTo>
                        <a:pt x="979" y="10"/>
                      </a:lnTo>
                      <a:lnTo>
                        <a:pt x="994" y="0"/>
                      </a:lnTo>
                      <a:lnTo>
                        <a:pt x="1083" y="19"/>
                      </a:lnTo>
                      <a:lnTo>
                        <a:pt x="1113" y="35"/>
                      </a:lnTo>
                      <a:lnTo>
                        <a:pt x="1142" y="64"/>
                      </a:lnTo>
                      <a:lnTo>
                        <a:pt x="1194" y="103"/>
                      </a:lnTo>
                      <a:lnTo>
                        <a:pt x="1249" y="121"/>
                      </a:lnTo>
                      <a:lnTo>
                        <a:pt x="1302" y="124"/>
                      </a:lnTo>
                      <a:close/>
                    </a:path>
                  </a:pathLst>
                </a:custGeom>
                <a:solidFill>
                  <a:srgbClr val="D34817"/>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7" name="Brodsko-Posavska" descr="{&quot;Key&quot;:&quot;brodsko-posavska&quot;,&quot;Name&quot;:&quot;Brodsko-Posavska&quot;,&quot;Value&quot;:1.0,&quot;Formula&quot;:&quot;&quot;,&quot;Text&quot;:&quot;&quot;,&quot;OfficeApplication&quot;:1,&quot;HasValue&quot;:true}">
                  <a:extLst>
                    <a:ext uri="{FF2B5EF4-FFF2-40B4-BE49-F238E27FC236}">
                      <a16:creationId xmlns:a16="http://schemas.microsoft.com/office/drawing/2014/main" id="{E8E432D9-3801-4F76-AD8A-73C9F5952C62}"/>
                    </a:ext>
                  </a:extLst>
                </p:cNvPr>
                <p:cNvSpPr>
                  <a:spLocks/>
                </p:cNvSpPr>
                <p:nvPr/>
              </p:nvSpPr>
              <p:spPr bwMode="auto">
                <a:xfrm>
                  <a:off x="6659563" y="3019426"/>
                  <a:ext cx="1327150" cy="427038"/>
                </a:xfrm>
                <a:custGeom>
                  <a:avLst/>
                  <a:gdLst>
                    <a:gd name="T0" fmla="*/ 2205 w 3083"/>
                    <a:gd name="T1" fmla="*/ 422 h 995"/>
                    <a:gd name="T2" fmla="*/ 2412 w 3083"/>
                    <a:gd name="T3" fmla="*/ 492 h 995"/>
                    <a:gd name="T4" fmla="*/ 2522 w 3083"/>
                    <a:gd name="T5" fmla="*/ 462 h 995"/>
                    <a:gd name="T6" fmla="*/ 2573 w 3083"/>
                    <a:gd name="T7" fmla="*/ 430 h 995"/>
                    <a:gd name="T8" fmla="*/ 2967 w 3083"/>
                    <a:gd name="T9" fmla="*/ 527 h 995"/>
                    <a:gd name="T10" fmla="*/ 3013 w 3083"/>
                    <a:gd name="T11" fmla="*/ 659 h 995"/>
                    <a:gd name="T12" fmla="*/ 3001 w 3083"/>
                    <a:gd name="T13" fmla="*/ 720 h 995"/>
                    <a:gd name="T14" fmla="*/ 3021 w 3083"/>
                    <a:gd name="T15" fmla="*/ 820 h 995"/>
                    <a:gd name="T16" fmla="*/ 3068 w 3083"/>
                    <a:gd name="T17" fmla="*/ 916 h 995"/>
                    <a:gd name="T18" fmla="*/ 3032 w 3083"/>
                    <a:gd name="T19" fmla="*/ 993 h 995"/>
                    <a:gd name="T20" fmla="*/ 2847 w 3083"/>
                    <a:gd name="T21" fmla="*/ 855 h 995"/>
                    <a:gd name="T22" fmla="*/ 2621 w 3083"/>
                    <a:gd name="T23" fmla="*/ 792 h 995"/>
                    <a:gd name="T24" fmla="*/ 2442 w 3083"/>
                    <a:gd name="T25" fmla="*/ 690 h 995"/>
                    <a:gd name="T26" fmla="*/ 2362 w 3083"/>
                    <a:gd name="T27" fmla="*/ 767 h 995"/>
                    <a:gd name="T28" fmla="*/ 2310 w 3083"/>
                    <a:gd name="T29" fmla="*/ 858 h 995"/>
                    <a:gd name="T30" fmla="*/ 2177 w 3083"/>
                    <a:gd name="T31" fmla="*/ 859 h 995"/>
                    <a:gd name="T32" fmla="*/ 1980 w 3083"/>
                    <a:gd name="T33" fmla="*/ 713 h 995"/>
                    <a:gd name="T34" fmla="*/ 1787 w 3083"/>
                    <a:gd name="T35" fmla="*/ 884 h 995"/>
                    <a:gd name="T36" fmla="*/ 1676 w 3083"/>
                    <a:gd name="T37" fmla="*/ 938 h 995"/>
                    <a:gd name="T38" fmla="*/ 1551 w 3083"/>
                    <a:gd name="T39" fmla="*/ 951 h 995"/>
                    <a:gd name="T40" fmla="*/ 1337 w 3083"/>
                    <a:gd name="T41" fmla="*/ 706 h 995"/>
                    <a:gd name="T42" fmla="*/ 1158 w 3083"/>
                    <a:gd name="T43" fmla="*/ 689 h 995"/>
                    <a:gd name="T44" fmla="*/ 1013 w 3083"/>
                    <a:gd name="T45" fmla="*/ 803 h 995"/>
                    <a:gd name="T46" fmla="*/ 846 w 3083"/>
                    <a:gd name="T47" fmla="*/ 818 h 995"/>
                    <a:gd name="T48" fmla="*/ 826 w 3083"/>
                    <a:gd name="T49" fmla="*/ 763 h 995"/>
                    <a:gd name="T50" fmla="*/ 788 w 3083"/>
                    <a:gd name="T51" fmla="*/ 740 h 995"/>
                    <a:gd name="T52" fmla="*/ 781 w 3083"/>
                    <a:gd name="T53" fmla="*/ 686 h 995"/>
                    <a:gd name="T54" fmla="*/ 745 w 3083"/>
                    <a:gd name="T55" fmla="*/ 716 h 995"/>
                    <a:gd name="T56" fmla="*/ 606 w 3083"/>
                    <a:gd name="T57" fmla="*/ 726 h 995"/>
                    <a:gd name="T58" fmla="*/ 478 w 3083"/>
                    <a:gd name="T59" fmla="*/ 647 h 995"/>
                    <a:gd name="T60" fmla="*/ 346 w 3083"/>
                    <a:gd name="T61" fmla="*/ 696 h 995"/>
                    <a:gd name="T62" fmla="*/ 91 w 3083"/>
                    <a:gd name="T63" fmla="*/ 655 h 995"/>
                    <a:gd name="T64" fmla="*/ 12 w 3083"/>
                    <a:gd name="T65" fmla="*/ 538 h 995"/>
                    <a:gd name="T66" fmla="*/ 6 w 3083"/>
                    <a:gd name="T67" fmla="*/ 485 h 995"/>
                    <a:gd name="T68" fmla="*/ 81 w 3083"/>
                    <a:gd name="T69" fmla="*/ 402 h 995"/>
                    <a:gd name="T70" fmla="*/ 146 w 3083"/>
                    <a:gd name="T71" fmla="*/ 318 h 995"/>
                    <a:gd name="T72" fmla="*/ 235 w 3083"/>
                    <a:gd name="T73" fmla="*/ 296 h 995"/>
                    <a:gd name="T74" fmla="*/ 250 w 3083"/>
                    <a:gd name="T75" fmla="*/ 268 h 995"/>
                    <a:gd name="T76" fmla="*/ 203 w 3083"/>
                    <a:gd name="T77" fmla="*/ 220 h 995"/>
                    <a:gd name="T78" fmla="*/ 230 w 3083"/>
                    <a:gd name="T79" fmla="*/ 181 h 995"/>
                    <a:gd name="T80" fmla="*/ 303 w 3083"/>
                    <a:gd name="T81" fmla="*/ 41 h 995"/>
                    <a:gd name="T82" fmla="*/ 392 w 3083"/>
                    <a:gd name="T83" fmla="*/ 30 h 995"/>
                    <a:gd name="T84" fmla="*/ 471 w 3083"/>
                    <a:gd name="T85" fmla="*/ 48 h 995"/>
                    <a:gd name="T86" fmla="*/ 840 w 3083"/>
                    <a:gd name="T87" fmla="*/ 131 h 995"/>
                    <a:gd name="T88" fmla="*/ 991 w 3083"/>
                    <a:gd name="T89" fmla="*/ 295 h 995"/>
                    <a:gd name="T90" fmla="*/ 1141 w 3083"/>
                    <a:gd name="T91" fmla="*/ 362 h 995"/>
                    <a:gd name="T92" fmla="*/ 1281 w 3083"/>
                    <a:gd name="T93" fmla="*/ 370 h 995"/>
                    <a:gd name="T94" fmla="*/ 1317 w 3083"/>
                    <a:gd name="T95" fmla="*/ 405 h 995"/>
                    <a:gd name="T96" fmla="*/ 1318 w 3083"/>
                    <a:gd name="T97" fmla="*/ 463 h 995"/>
                    <a:gd name="T98" fmla="*/ 1330 w 3083"/>
                    <a:gd name="T99" fmla="*/ 567 h 995"/>
                    <a:gd name="T100" fmla="*/ 1366 w 3083"/>
                    <a:gd name="T101" fmla="*/ 600 h 995"/>
                    <a:gd name="T102" fmla="*/ 1455 w 3083"/>
                    <a:gd name="T103" fmla="*/ 595 h 995"/>
                    <a:gd name="T104" fmla="*/ 1477 w 3083"/>
                    <a:gd name="T105" fmla="*/ 551 h 995"/>
                    <a:gd name="T106" fmla="*/ 1498 w 3083"/>
                    <a:gd name="T107" fmla="*/ 505 h 995"/>
                    <a:gd name="T108" fmla="*/ 1611 w 3083"/>
                    <a:gd name="T109" fmla="*/ 490 h 995"/>
                    <a:gd name="T110" fmla="*/ 1673 w 3083"/>
                    <a:gd name="T111" fmla="*/ 413 h 995"/>
                    <a:gd name="T112" fmla="*/ 1711 w 3083"/>
                    <a:gd name="T113" fmla="*/ 390 h 995"/>
                    <a:gd name="T114" fmla="*/ 1695 w 3083"/>
                    <a:gd name="T115" fmla="*/ 353 h 995"/>
                    <a:gd name="T116" fmla="*/ 1721 w 3083"/>
                    <a:gd name="T117" fmla="*/ 311 h 995"/>
                    <a:gd name="T118" fmla="*/ 1768 w 3083"/>
                    <a:gd name="T119" fmla="*/ 296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83" h="995">
                      <a:moveTo>
                        <a:pt x="2112" y="347"/>
                      </a:moveTo>
                      <a:lnTo>
                        <a:pt x="2195" y="410"/>
                      </a:lnTo>
                      <a:lnTo>
                        <a:pt x="2205" y="422"/>
                      </a:lnTo>
                      <a:lnTo>
                        <a:pt x="2224" y="433"/>
                      </a:lnTo>
                      <a:lnTo>
                        <a:pt x="2365" y="486"/>
                      </a:lnTo>
                      <a:lnTo>
                        <a:pt x="2412" y="492"/>
                      </a:lnTo>
                      <a:lnTo>
                        <a:pt x="2478" y="488"/>
                      </a:lnTo>
                      <a:lnTo>
                        <a:pt x="2506" y="477"/>
                      </a:lnTo>
                      <a:lnTo>
                        <a:pt x="2522" y="462"/>
                      </a:lnTo>
                      <a:lnTo>
                        <a:pt x="2532" y="447"/>
                      </a:lnTo>
                      <a:lnTo>
                        <a:pt x="2547" y="436"/>
                      </a:lnTo>
                      <a:lnTo>
                        <a:pt x="2573" y="430"/>
                      </a:lnTo>
                      <a:lnTo>
                        <a:pt x="2630" y="422"/>
                      </a:lnTo>
                      <a:lnTo>
                        <a:pt x="2707" y="435"/>
                      </a:lnTo>
                      <a:lnTo>
                        <a:pt x="2967" y="527"/>
                      </a:lnTo>
                      <a:lnTo>
                        <a:pt x="3073" y="581"/>
                      </a:lnTo>
                      <a:lnTo>
                        <a:pt x="3022" y="642"/>
                      </a:lnTo>
                      <a:lnTo>
                        <a:pt x="3013" y="659"/>
                      </a:lnTo>
                      <a:lnTo>
                        <a:pt x="3007" y="676"/>
                      </a:lnTo>
                      <a:lnTo>
                        <a:pt x="3003" y="695"/>
                      </a:lnTo>
                      <a:lnTo>
                        <a:pt x="3001" y="720"/>
                      </a:lnTo>
                      <a:lnTo>
                        <a:pt x="3001" y="743"/>
                      </a:lnTo>
                      <a:lnTo>
                        <a:pt x="3005" y="774"/>
                      </a:lnTo>
                      <a:lnTo>
                        <a:pt x="3021" y="820"/>
                      </a:lnTo>
                      <a:lnTo>
                        <a:pt x="3067" y="895"/>
                      </a:lnTo>
                      <a:lnTo>
                        <a:pt x="3070" y="896"/>
                      </a:lnTo>
                      <a:lnTo>
                        <a:pt x="3068" y="916"/>
                      </a:lnTo>
                      <a:lnTo>
                        <a:pt x="3078" y="953"/>
                      </a:lnTo>
                      <a:lnTo>
                        <a:pt x="3083" y="995"/>
                      </a:lnTo>
                      <a:lnTo>
                        <a:pt x="3032" y="993"/>
                      </a:lnTo>
                      <a:lnTo>
                        <a:pt x="2976" y="972"/>
                      </a:lnTo>
                      <a:lnTo>
                        <a:pt x="2925" y="938"/>
                      </a:lnTo>
                      <a:lnTo>
                        <a:pt x="2847" y="855"/>
                      </a:lnTo>
                      <a:lnTo>
                        <a:pt x="2810" y="823"/>
                      </a:lnTo>
                      <a:lnTo>
                        <a:pt x="2770" y="806"/>
                      </a:lnTo>
                      <a:lnTo>
                        <a:pt x="2621" y="792"/>
                      </a:lnTo>
                      <a:lnTo>
                        <a:pt x="2590" y="778"/>
                      </a:lnTo>
                      <a:lnTo>
                        <a:pt x="2493" y="710"/>
                      </a:lnTo>
                      <a:lnTo>
                        <a:pt x="2442" y="690"/>
                      </a:lnTo>
                      <a:lnTo>
                        <a:pt x="2391" y="700"/>
                      </a:lnTo>
                      <a:lnTo>
                        <a:pt x="2367" y="730"/>
                      </a:lnTo>
                      <a:lnTo>
                        <a:pt x="2362" y="767"/>
                      </a:lnTo>
                      <a:lnTo>
                        <a:pt x="2361" y="805"/>
                      </a:lnTo>
                      <a:lnTo>
                        <a:pt x="2346" y="836"/>
                      </a:lnTo>
                      <a:lnTo>
                        <a:pt x="2310" y="858"/>
                      </a:lnTo>
                      <a:lnTo>
                        <a:pt x="2265" y="868"/>
                      </a:lnTo>
                      <a:lnTo>
                        <a:pt x="2218" y="867"/>
                      </a:lnTo>
                      <a:lnTo>
                        <a:pt x="2177" y="859"/>
                      </a:lnTo>
                      <a:lnTo>
                        <a:pt x="2131" y="837"/>
                      </a:lnTo>
                      <a:lnTo>
                        <a:pt x="2013" y="731"/>
                      </a:lnTo>
                      <a:lnTo>
                        <a:pt x="1980" y="713"/>
                      </a:lnTo>
                      <a:lnTo>
                        <a:pt x="1947" y="713"/>
                      </a:lnTo>
                      <a:lnTo>
                        <a:pt x="1916" y="730"/>
                      </a:lnTo>
                      <a:lnTo>
                        <a:pt x="1787" y="884"/>
                      </a:lnTo>
                      <a:lnTo>
                        <a:pt x="1752" y="918"/>
                      </a:lnTo>
                      <a:lnTo>
                        <a:pt x="1735" y="927"/>
                      </a:lnTo>
                      <a:lnTo>
                        <a:pt x="1676" y="938"/>
                      </a:lnTo>
                      <a:lnTo>
                        <a:pt x="1613" y="964"/>
                      </a:lnTo>
                      <a:lnTo>
                        <a:pt x="1593" y="967"/>
                      </a:lnTo>
                      <a:lnTo>
                        <a:pt x="1551" y="951"/>
                      </a:lnTo>
                      <a:lnTo>
                        <a:pt x="1512" y="914"/>
                      </a:lnTo>
                      <a:lnTo>
                        <a:pt x="1393" y="762"/>
                      </a:lnTo>
                      <a:lnTo>
                        <a:pt x="1337" y="706"/>
                      </a:lnTo>
                      <a:lnTo>
                        <a:pt x="1273" y="670"/>
                      </a:lnTo>
                      <a:lnTo>
                        <a:pt x="1203" y="666"/>
                      </a:lnTo>
                      <a:lnTo>
                        <a:pt x="1158" y="689"/>
                      </a:lnTo>
                      <a:lnTo>
                        <a:pt x="1081" y="772"/>
                      </a:lnTo>
                      <a:lnTo>
                        <a:pt x="1037" y="799"/>
                      </a:lnTo>
                      <a:lnTo>
                        <a:pt x="1013" y="803"/>
                      </a:lnTo>
                      <a:lnTo>
                        <a:pt x="967" y="798"/>
                      </a:lnTo>
                      <a:lnTo>
                        <a:pt x="861" y="812"/>
                      </a:lnTo>
                      <a:lnTo>
                        <a:pt x="846" y="818"/>
                      </a:lnTo>
                      <a:lnTo>
                        <a:pt x="856" y="798"/>
                      </a:lnTo>
                      <a:lnTo>
                        <a:pt x="876" y="736"/>
                      </a:lnTo>
                      <a:lnTo>
                        <a:pt x="826" y="763"/>
                      </a:lnTo>
                      <a:lnTo>
                        <a:pt x="800" y="767"/>
                      </a:lnTo>
                      <a:lnTo>
                        <a:pt x="773" y="758"/>
                      </a:lnTo>
                      <a:lnTo>
                        <a:pt x="788" y="740"/>
                      </a:lnTo>
                      <a:lnTo>
                        <a:pt x="795" y="723"/>
                      </a:lnTo>
                      <a:lnTo>
                        <a:pt x="793" y="706"/>
                      </a:lnTo>
                      <a:lnTo>
                        <a:pt x="781" y="686"/>
                      </a:lnTo>
                      <a:lnTo>
                        <a:pt x="765" y="676"/>
                      </a:lnTo>
                      <a:lnTo>
                        <a:pt x="755" y="687"/>
                      </a:lnTo>
                      <a:lnTo>
                        <a:pt x="745" y="716"/>
                      </a:lnTo>
                      <a:lnTo>
                        <a:pt x="675" y="738"/>
                      </a:lnTo>
                      <a:lnTo>
                        <a:pt x="636" y="742"/>
                      </a:lnTo>
                      <a:lnTo>
                        <a:pt x="606" y="726"/>
                      </a:lnTo>
                      <a:lnTo>
                        <a:pt x="587" y="709"/>
                      </a:lnTo>
                      <a:lnTo>
                        <a:pt x="517" y="663"/>
                      </a:lnTo>
                      <a:lnTo>
                        <a:pt x="478" y="647"/>
                      </a:lnTo>
                      <a:lnTo>
                        <a:pt x="396" y="593"/>
                      </a:lnTo>
                      <a:lnTo>
                        <a:pt x="355" y="682"/>
                      </a:lnTo>
                      <a:lnTo>
                        <a:pt x="346" y="696"/>
                      </a:lnTo>
                      <a:lnTo>
                        <a:pt x="246" y="702"/>
                      </a:lnTo>
                      <a:lnTo>
                        <a:pt x="223" y="716"/>
                      </a:lnTo>
                      <a:lnTo>
                        <a:pt x="91" y="655"/>
                      </a:lnTo>
                      <a:lnTo>
                        <a:pt x="61" y="583"/>
                      </a:lnTo>
                      <a:lnTo>
                        <a:pt x="33" y="552"/>
                      </a:lnTo>
                      <a:lnTo>
                        <a:pt x="12" y="538"/>
                      </a:lnTo>
                      <a:lnTo>
                        <a:pt x="3" y="526"/>
                      </a:lnTo>
                      <a:lnTo>
                        <a:pt x="0" y="513"/>
                      </a:lnTo>
                      <a:lnTo>
                        <a:pt x="6" y="485"/>
                      </a:lnTo>
                      <a:lnTo>
                        <a:pt x="15" y="466"/>
                      </a:lnTo>
                      <a:lnTo>
                        <a:pt x="70" y="411"/>
                      </a:lnTo>
                      <a:lnTo>
                        <a:pt x="81" y="402"/>
                      </a:lnTo>
                      <a:lnTo>
                        <a:pt x="113" y="372"/>
                      </a:lnTo>
                      <a:lnTo>
                        <a:pt x="138" y="328"/>
                      </a:lnTo>
                      <a:lnTo>
                        <a:pt x="146" y="318"/>
                      </a:lnTo>
                      <a:lnTo>
                        <a:pt x="177" y="303"/>
                      </a:lnTo>
                      <a:lnTo>
                        <a:pt x="208" y="301"/>
                      </a:lnTo>
                      <a:lnTo>
                        <a:pt x="235" y="296"/>
                      </a:lnTo>
                      <a:lnTo>
                        <a:pt x="248" y="285"/>
                      </a:lnTo>
                      <a:lnTo>
                        <a:pt x="251" y="278"/>
                      </a:lnTo>
                      <a:lnTo>
                        <a:pt x="250" y="268"/>
                      </a:lnTo>
                      <a:lnTo>
                        <a:pt x="243" y="261"/>
                      </a:lnTo>
                      <a:lnTo>
                        <a:pt x="213" y="235"/>
                      </a:lnTo>
                      <a:lnTo>
                        <a:pt x="203" y="220"/>
                      </a:lnTo>
                      <a:lnTo>
                        <a:pt x="207" y="208"/>
                      </a:lnTo>
                      <a:lnTo>
                        <a:pt x="225" y="191"/>
                      </a:lnTo>
                      <a:lnTo>
                        <a:pt x="230" y="181"/>
                      </a:lnTo>
                      <a:lnTo>
                        <a:pt x="228" y="168"/>
                      </a:lnTo>
                      <a:lnTo>
                        <a:pt x="211" y="117"/>
                      </a:lnTo>
                      <a:lnTo>
                        <a:pt x="303" y="41"/>
                      </a:lnTo>
                      <a:lnTo>
                        <a:pt x="328" y="25"/>
                      </a:lnTo>
                      <a:lnTo>
                        <a:pt x="357" y="20"/>
                      </a:lnTo>
                      <a:lnTo>
                        <a:pt x="392" y="30"/>
                      </a:lnTo>
                      <a:lnTo>
                        <a:pt x="415" y="45"/>
                      </a:lnTo>
                      <a:lnTo>
                        <a:pt x="441" y="52"/>
                      </a:lnTo>
                      <a:lnTo>
                        <a:pt x="471" y="48"/>
                      </a:lnTo>
                      <a:lnTo>
                        <a:pt x="577" y="1"/>
                      </a:lnTo>
                      <a:lnTo>
                        <a:pt x="655" y="0"/>
                      </a:lnTo>
                      <a:lnTo>
                        <a:pt x="840" y="131"/>
                      </a:lnTo>
                      <a:lnTo>
                        <a:pt x="875" y="168"/>
                      </a:lnTo>
                      <a:lnTo>
                        <a:pt x="952" y="263"/>
                      </a:lnTo>
                      <a:lnTo>
                        <a:pt x="991" y="295"/>
                      </a:lnTo>
                      <a:lnTo>
                        <a:pt x="1047" y="331"/>
                      </a:lnTo>
                      <a:lnTo>
                        <a:pt x="1106" y="357"/>
                      </a:lnTo>
                      <a:lnTo>
                        <a:pt x="1141" y="362"/>
                      </a:lnTo>
                      <a:lnTo>
                        <a:pt x="1205" y="356"/>
                      </a:lnTo>
                      <a:lnTo>
                        <a:pt x="1236" y="357"/>
                      </a:lnTo>
                      <a:lnTo>
                        <a:pt x="1281" y="370"/>
                      </a:lnTo>
                      <a:lnTo>
                        <a:pt x="1300" y="378"/>
                      </a:lnTo>
                      <a:lnTo>
                        <a:pt x="1310" y="386"/>
                      </a:lnTo>
                      <a:lnTo>
                        <a:pt x="1317" y="405"/>
                      </a:lnTo>
                      <a:lnTo>
                        <a:pt x="1320" y="423"/>
                      </a:lnTo>
                      <a:lnTo>
                        <a:pt x="1316" y="451"/>
                      </a:lnTo>
                      <a:lnTo>
                        <a:pt x="1318" y="463"/>
                      </a:lnTo>
                      <a:lnTo>
                        <a:pt x="1347" y="511"/>
                      </a:lnTo>
                      <a:lnTo>
                        <a:pt x="1352" y="527"/>
                      </a:lnTo>
                      <a:lnTo>
                        <a:pt x="1330" y="567"/>
                      </a:lnTo>
                      <a:lnTo>
                        <a:pt x="1325" y="581"/>
                      </a:lnTo>
                      <a:lnTo>
                        <a:pt x="1331" y="588"/>
                      </a:lnTo>
                      <a:lnTo>
                        <a:pt x="1366" y="600"/>
                      </a:lnTo>
                      <a:lnTo>
                        <a:pt x="1402" y="605"/>
                      </a:lnTo>
                      <a:lnTo>
                        <a:pt x="1431" y="602"/>
                      </a:lnTo>
                      <a:lnTo>
                        <a:pt x="1455" y="595"/>
                      </a:lnTo>
                      <a:lnTo>
                        <a:pt x="1462" y="590"/>
                      </a:lnTo>
                      <a:lnTo>
                        <a:pt x="1470" y="580"/>
                      </a:lnTo>
                      <a:lnTo>
                        <a:pt x="1477" y="551"/>
                      </a:lnTo>
                      <a:lnTo>
                        <a:pt x="1480" y="513"/>
                      </a:lnTo>
                      <a:lnTo>
                        <a:pt x="1486" y="507"/>
                      </a:lnTo>
                      <a:lnTo>
                        <a:pt x="1498" y="505"/>
                      </a:lnTo>
                      <a:lnTo>
                        <a:pt x="1550" y="510"/>
                      </a:lnTo>
                      <a:lnTo>
                        <a:pt x="1566" y="507"/>
                      </a:lnTo>
                      <a:lnTo>
                        <a:pt x="1611" y="490"/>
                      </a:lnTo>
                      <a:lnTo>
                        <a:pt x="1633" y="473"/>
                      </a:lnTo>
                      <a:lnTo>
                        <a:pt x="1656" y="448"/>
                      </a:lnTo>
                      <a:lnTo>
                        <a:pt x="1673" y="413"/>
                      </a:lnTo>
                      <a:lnTo>
                        <a:pt x="1686" y="401"/>
                      </a:lnTo>
                      <a:lnTo>
                        <a:pt x="1705" y="397"/>
                      </a:lnTo>
                      <a:lnTo>
                        <a:pt x="1711" y="390"/>
                      </a:lnTo>
                      <a:lnTo>
                        <a:pt x="1708" y="378"/>
                      </a:lnTo>
                      <a:lnTo>
                        <a:pt x="1701" y="367"/>
                      </a:lnTo>
                      <a:lnTo>
                        <a:pt x="1695" y="353"/>
                      </a:lnTo>
                      <a:lnTo>
                        <a:pt x="1693" y="346"/>
                      </a:lnTo>
                      <a:lnTo>
                        <a:pt x="1702" y="330"/>
                      </a:lnTo>
                      <a:lnTo>
                        <a:pt x="1721" y="311"/>
                      </a:lnTo>
                      <a:lnTo>
                        <a:pt x="1733" y="302"/>
                      </a:lnTo>
                      <a:lnTo>
                        <a:pt x="1748" y="298"/>
                      </a:lnTo>
                      <a:lnTo>
                        <a:pt x="1768" y="296"/>
                      </a:lnTo>
                      <a:lnTo>
                        <a:pt x="2112" y="347"/>
                      </a:lnTo>
                      <a:close/>
                    </a:path>
                  </a:pathLst>
                </a:custGeom>
                <a:solidFill>
                  <a:srgbClr val="D34817"/>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8" name="Osjecko-Baranjska" descr="{&quot;Key&quot;:&quot;osjecko-baranjska&quot;,&quot;Name&quot;:&quot;Osjecko-Baranjska&quot;,&quot;Value&quot;:1.0,&quot;Formula&quot;:&quot;&quot;,&quot;Text&quot;:&quot;&quot;,&quot;OfficeApplication&quot;:1,&quot;HasValue&quot;:true}">
                  <a:extLst>
                    <a:ext uri="{FF2B5EF4-FFF2-40B4-BE49-F238E27FC236}">
                      <a16:creationId xmlns:a16="http://schemas.microsoft.com/office/drawing/2014/main" id="{34DB70EE-0033-42A2-AB02-A226D9B424B0}"/>
                    </a:ext>
                  </a:extLst>
                </p:cNvPr>
                <p:cNvSpPr>
                  <a:spLocks/>
                </p:cNvSpPr>
                <p:nvPr/>
              </p:nvSpPr>
              <p:spPr bwMode="auto">
                <a:xfrm>
                  <a:off x="7408863" y="2311401"/>
                  <a:ext cx="1090613" cy="960438"/>
                </a:xfrm>
                <a:custGeom>
                  <a:avLst/>
                  <a:gdLst>
                    <a:gd name="T0" fmla="*/ 2192 w 2534"/>
                    <a:gd name="T1" fmla="*/ 1512 h 2233"/>
                    <a:gd name="T2" fmla="*/ 2124 w 2534"/>
                    <a:gd name="T3" fmla="*/ 1448 h 2233"/>
                    <a:gd name="T4" fmla="*/ 2043 w 2534"/>
                    <a:gd name="T5" fmla="*/ 1362 h 2233"/>
                    <a:gd name="T6" fmla="*/ 1959 w 2534"/>
                    <a:gd name="T7" fmla="*/ 1396 h 2233"/>
                    <a:gd name="T8" fmla="*/ 1864 w 2534"/>
                    <a:gd name="T9" fmla="*/ 1438 h 2233"/>
                    <a:gd name="T10" fmla="*/ 1891 w 2534"/>
                    <a:gd name="T11" fmla="*/ 1536 h 2233"/>
                    <a:gd name="T12" fmla="*/ 1616 w 2534"/>
                    <a:gd name="T13" fmla="*/ 1605 h 2233"/>
                    <a:gd name="T14" fmla="*/ 1568 w 2534"/>
                    <a:gd name="T15" fmla="*/ 1736 h 2233"/>
                    <a:gd name="T16" fmla="*/ 1538 w 2534"/>
                    <a:gd name="T17" fmla="*/ 1822 h 2233"/>
                    <a:gd name="T18" fmla="*/ 1431 w 2534"/>
                    <a:gd name="T19" fmla="*/ 1855 h 2233"/>
                    <a:gd name="T20" fmla="*/ 1294 w 2534"/>
                    <a:gd name="T21" fmla="*/ 1913 h 2233"/>
                    <a:gd name="T22" fmla="*/ 1275 w 2534"/>
                    <a:gd name="T23" fmla="*/ 2062 h 2233"/>
                    <a:gd name="T24" fmla="*/ 1395 w 2534"/>
                    <a:gd name="T25" fmla="*/ 2107 h 2233"/>
                    <a:gd name="T26" fmla="*/ 1368 w 2534"/>
                    <a:gd name="T27" fmla="*/ 2230 h 2233"/>
                    <a:gd name="T28" fmla="*/ 965 w 2534"/>
                    <a:gd name="T29" fmla="*/ 2078 h 2233"/>
                    <a:gd name="T30" fmla="*/ 780 w 2534"/>
                    <a:gd name="T31" fmla="*/ 2106 h 2233"/>
                    <a:gd name="T32" fmla="*/ 482 w 2534"/>
                    <a:gd name="T33" fmla="*/ 2077 h 2233"/>
                    <a:gd name="T34" fmla="*/ 429 w 2534"/>
                    <a:gd name="T35" fmla="*/ 1869 h 2233"/>
                    <a:gd name="T36" fmla="*/ 378 w 2534"/>
                    <a:gd name="T37" fmla="*/ 1777 h 2233"/>
                    <a:gd name="T38" fmla="*/ 397 w 2534"/>
                    <a:gd name="T39" fmla="*/ 1725 h 2233"/>
                    <a:gd name="T40" fmla="*/ 470 w 2534"/>
                    <a:gd name="T41" fmla="*/ 1638 h 2233"/>
                    <a:gd name="T42" fmla="*/ 688 w 2534"/>
                    <a:gd name="T43" fmla="*/ 1530 h 2233"/>
                    <a:gd name="T44" fmla="*/ 910 w 2534"/>
                    <a:gd name="T45" fmla="*/ 1437 h 2233"/>
                    <a:gd name="T46" fmla="*/ 1130 w 2534"/>
                    <a:gd name="T47" fmla="*/ 1383 h 2233"/>
                    <a:gd name="T48" fmla="*/ 1110 w 2534"/>
                    <a:gd name="T49" fmla="*/ 1310 h 2233"/>
                    <a:gd name="T50" fmla="*/ 1030 w 2534"/>
                    <a:gd name="T51" fmla="*/ 1235 h 2233"/>
                    <a:gd name="T52" fmla="*/ 993 w 2534"/>
                    <a:gd name="T53" fmla="*/ 1312 h 2233"/>
                    <a:gd name="T54" fmla="*/ 841 w 2534"/>
                    <a:gd name="T55" fmla="*/ 1326 h 2233"/>
                    <a:gd name="T56" fmla="*/ 694 w 2534"/>
                    <a:gd name="T57" fmla="*/ 1271 h 2233"/>
                    <a:gd name="T58" fmla="*/ 630 w 2534"/>
                    <a:gd name="T59" fmla="*/ 1208 h 2233"/>
                    <a:gd name="T60" fmla="*/ 611 w 2534"/>
                    <a:gd name="T61" fmla="*/ 1122 h 2233"/>
                    <a:gd name="T62" fmla="*/ 656 w 2534"/>
                    <a:gd name="T63" fmla="*/ 1040 h 2233"/>
                    <a:gd name="T64" fmla="*/ 543 w 2534"/>
                    <a:gd name="T65" fmla="*/ 955 h 2233"/>
                    <a:gd name="T66" fmla="*/ 360 w 2534"/>
                    <a:gd name="T67" fmla="*/ 865 h 2233"/>
                    <a:gd name="T68" fmla="*/ 205 w 2534"/>
                    <a:gd name="T69" fmla="*/ 712 h 2233"/>
                    <a:gd name="T70" fmla="*/ 88 w 2534"/>
                    <a:gd name="T71" fmla="*/ 627 h 2233"/>
                    <a:gd name="T72" fmla="*/ 15 w 2534"/>
                    <a:gd name="T73" fmla="*/ 480 h 2233"/>
                    <a:gd name="T74" fmla="*/ 415 w 2534"/>
                    <a:gd name="T75" fmla="*/ 473 h 2233"/>
                    <a:gd name="T76" fmla="*/ 748 w 2534"/>
                    <a:gd name="T77" fmla="*/ 503 h 2233"/>
                    <a:gd name="T78" fmla="*/ 940 w 2534"/>
                    <a:gd name="T79" fmla="*/ 523 h 2233"/>
                    <a:gd name="T80" fmla="*/ 1051 w 2534"/>
                    <a:gd name="T81" fmla="*/ 573 h 2233"/>
                    <a:gd name="T82" fmla="*/ 1263 w 2534"/>
                    <a:gd name="T83" fmla="*/ 446 h 2233"/>
                    <a:gd name="T84" fmla="*/ 1511 w 2534"/>
                    <a:gd name="T85" fmla="*/ 190 h 2233"/>
                    <a:gd name="T86" fmla="*/ 1583 w 2534"/>
                    <a:gd name="T87" fmla="*/ 71 h 2233"/>
                    <a:gd name="T88" fmla="*/ 1858 w 2534"/>
                    <a:gd name="T89" fmla="*/ 133 h 2233"/>
                    <a:gd name="T90" fmla="*/ 1948 w 2534"/>
                    <a:gd name="T91" fmla="*/ 76 h 2233"/>
                    <a:gd name="T92" fmla="*/ 2101 w 2534"/>
                    <a:gd name="T93" fmla="*/ 0 h 2233"/>
                    <a:gd name="T94" fmla="*/ 2085 w 2534"/>
                    <a:gd name="T95" fmla="*/ 144 h 2233"/>
                    <a:gd name="T96" fmla="*/ 2004 w 2534"/>
                    <a:gd name="T97" fmla="*/ 224 h 2233"/>
                    <a:gd name="T98" fmla="*/ 1990 w 2534"/>
                    <a:gd name="T99" fmla="*/ 369 h 2233"/>
                    <a:gd name="T100" fmla="*/ 2118 w 2534"/>
                    <a:gd name="T101" fmla="*/ 641 h 2233"/>
                    <a:gd name="T102" fmla="*/ 2244 w 2534"/>
                    <a:gd name="T103" fmla="*/ 795 h 2233"/>
                    <a:gd name="T104" fmla="*/ 2116 w 2534"/>
                    <a:gd name="T105" fmla="*/ 1001 h 2233"/>
                    <a:gd name="T106" fmla="*/ 2186 w 2534"/>
                    <a:gd name="T107" fmla="*/ 1186 h 2233"/>
                    <a:gd name="T108" fmla="*/ 2329 w 2534"/>
                    <a:gd name="T109" fmla="*/ 1106 h 2233"/>
                    <a:gd name="T110" fmla="*/ 2396 w 2534"/>
                    <a:gd name="T111" fmla="*/ 1169 h 2233"/>
                    <a:gd name="T112" fmla="*/ 2534 w 2534"/>
                    <a:gd name="T113" fmla="*/ 1269 h 2233"/>
                    <a:gd name="T114" fmla="*/ 2337 w 2534"/>
                    <a:gd name="T115" fmla="*/ 1459 h 2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34" h="2233">
                      <a:moveTo>
                        <a:pt x="2337" y="1459"/>
                      </a:moveTo>
                      <a:lnTo>
                        <a:pt x="2315" y="1473"/>
                      </a:lnTo>
                      <a:lnTo>
                        <a:pt x="2283" y="1498"/>
                      </a:lnTo>
                      <a:lnTo>
                        <a:pt x="2210" y="1513"/>
                      </a:lnTo>
                      <a:lnTo>
                        <a:pt x="2192" y="1512"/>
                      </a:lnTo>
                      <a:lnTo>
                        <a:pt x="2180" y="1507"/>
                      </a:lnTo>
                      <a:lnTo>
                        <a:pt x="2172" y="1487"/>
                      </a:lnTo>
                      <a:lnTo>
                        <a:pt x="2154" y="1468"/>
                      </a:lnTo>
                      <a:lnTo>
                        <a:pt x="2130" y="1455"/>
                      </a:lnTo>
                      <a:lnTo>
                        <a:pt x="2124" y="1448"/>
                      </a:lnTo>
                      <a:lnTo>
                        <a:pt x="2115" y="1435"/>
                      </a:lnTo>
                      <a:lnTo>
                        <a:pt x="2109" y="1413"/>
                      </a:lnTo>
                      <a:lnTo>
                        <a:pt x="2089" y="1391"/>
                      </a:lnTo>
                      <a:lnTo>
                        <a:pt x="2062" y="1370"/>
                      </a:lnTo>
                      <a:lnTo>
                        <a:pt x="2043" y="1362"/>
                      </a:lnTo>
                      <a:lnTo>
                        <a:pt x="2016" y="1360"/>
                      </a:lnTo>
                      <a:lnTo>
                        <a:pt x="1991" y="1367"/>
                      </a:lnTo>
                      <a:lnTo>
                        <a:pt x="1984" y="1373"/>
                      </a:lnTo>
                      <a:lnTo>
                        <a:pt x="1971" y="1387"/>
                      </a:lnTo>
                      <a:lnTo>
                        <a:pt x="1959" y="1396"/>
                      </a:lnTo>
                      <a:lnTo>
                        <a:pt x="1939" y="1403"/>
                      </a:lnTo>
                      <a:lnTo>
                        <a:pt x="1880" y="1413"/>
                      </a:lnTo>
                      <a:lnTo>
                        <a:pt x="1868" y="1417"/>
                      </a:lnTo>
                      <a:lnTo>
                        <a:pt x="1863" y="1423"/>
                      </a:lnTo>
                      <a:lnTo>
                        <a:pt x="1864" y="1438"/>
                      </a:lnTo>
                      <a:lnTo>
                        <a:pt x="1885" y="1466"/>
                      </a:lnTo>
                      <a:lnTo>
                        <a:pt x="1891" y="1480"/>
                      </a:lnTo>
                      <a:lnTo>
                        <a:pt x="1894" y="1501"/>
                      </a:lnTo>
                      <a:lnTo>
                        <a:pt x="1894" y="1518"/>
                      </a:lnTo>
                      <a:lnTo>
                        <a:pt x="1891" y="1536"/>
                      </a:lnTo>
                      <a:lnTo>
                        <a:pt x="1879" y="1550"/>
                      </a:lnTo>
                      <a:lnTo>
                        <a:pt x="1860" y="1563"/>
                      </a:lnTo>
                      <a:lnTo>
                        <a:pt x="1707" y="1556"/>
                      </a:lnTo>
                      <a:lnTo>
                        <a:pt x="1666" y="1582"/>
                      </a:lnTo>
                      <a:lnTo>
                        <a:pt x="1616" y="1605"/>
                      </a:lnTo>
                      <a:lnTo>
                        <a:pt x="1595" y="1619"/>
                      </a:lnTo>
                      <a:lnTo>
                        <a:pt x="1581" y="1630"/>
                      </a:lnTo>
                      <a:lnTo>
                        <a:pt x="1576" y="1651"/>
                      </a:lnTo>
                      <a:lnTo>
                        <a:pt x="1571" y="1722"/>
                      </a:lnTo>
                      <a:lnTo>
                        <a:pt x="1568" y="1736"/>
                      </a:lnTo>
                      <a:lnTo>
                        <a:pt x="1564" y="1746"/>
                      </a:lnTo>
                      <a:lnTo>
                        <a:pt x="1549" y="1757"/>
                      </a:lnTo>
                      <a:lnTo>
                        <a:pt x="1540" y="1771"/>
                      </a:lnTo>
                      <a:lnTo>
                        <a:pt x="1538" y="1792"/>
                      </a:lnTo>
                      <a:lnTo>
                        <a:pt x="1538" y="1822"/>
                      </a:lnTo>
                      <a:lnTo>
                        <a:pt x="1534" y="1841"/>
                      </a:lnTo>
                      <a:lnTo>
                        <a:pt x="1528" y="1848"/>
                      </a:lnTo>
                      <a:lnTo>
                        <a:pt x="1519" y="1852"/>
                      </a:lnTo>
                      <a:lnTo>
                        <a:pt x="1444" y="1850"/>
                      </a:lnTo>
                      <a:lnTo>
                        <a:pt x="1431" y="1855"/>
                      </a:lnTo>
                      <a:lnTo>
                        <a:pt x="1423" y="1866"/>
                      </a:lnTo>
                      <a:lnTo>
                        <a:pt x="1418" y="1877"/>
                      </a:lnTo>
                      <a:lnTo>
                        <a:pt x="1408" y="1890"/>
                      </a:lnTo>
                      <a:lnTo>
                        <a:pt x="1316" y="1902"/>
                      </a:lnTo>
                      <a:lnTo>
                        <a:pt x="1294" y="1913"/>
                      </a:lnTo>
                      <a:lnTo>
                        <a:pt x="1279" y="1927"/>
                      </a:lnTo>
                      <a:lnTo>
                        <a:pt x="1274" y="1953"/>
                      </a:lnTo>
                      <a:lnTo>
                        <a:pt x="1268" y="2040"/>
                      </a:lnTo>
                      <a:lnTo>
                        <a:pt x="1268" y="2052"/>
                      </a:lnTo>
                      <a:lnTo>
                        <a:pt x="1275" y="2062"/>
                      </a:lnTo>
                      <a:lnTo>
                        <a:pt x="1297" y="2072"/>
                      </a:lnTo>
                      <a:lnTo>
                        <a:pt x="1367" y="2082"/>
                      </a:lnTo>
                      <a:lnTo>
                        <a:pt x="1379" y="2086"/>
                      </a:lnTo>
                      <a:lnTo>
                        <a:pt x="1390" y="2096"/>
                      </a:lnTo>
                      <a:lnTo>
                        <a:pt x="1395" y="2107"/>
                      </a:lnTo>
                      <a:lnTo>
                        <a:pt x="1398" y="2126"/>
                      </a:lnTo>
                      <a:lnTo>
                        <a:pt x="1397" y="2162"/>
                      </a:lnTo>
                      <a:lnTo>
                        <a:pt x="1388" y="2198"/>
                      </a:lnTo>
                      <a:lnTo>
                        <a:pt x="1378" y="2220"/>
                      </a:lnTo>
                      <a:lnTo>
                        <a:pt x="1368" y="2230"/>
                      </a:lnTo>
                      <a:lnTo>
                        <a:pt x="1357" y="2233"/>
                      </a:lnTo>
                      <a:lnTo>
                        <a:pt x="1348" y="2233"/>
                      </a:lnTo>
                      <a:lnTo>
                        <a:pt x="1332" y="2225"/>
                      </a:lnTo>
                      <a:lnTo>
                        <a:pt x="1225" y="2171"/>
                      </a:lnTo>
                      <a:lnTo>
                        <a:pt x="965" y="2078"/>
                      </a:lnTo>
                      <a:lnTo>
                        <a:pt x="888" y="2066"/>
                      </a:lnTo>
                      <a:lnTo>
                        <a:pt x="832" y="2073"/>
                      </a:lnTo>
                      <a:lnTo>
                        <a:pt x="805" y="2080"/>
                      </a:lnTo>
                      <a:lnTo>
                        <a:pt x="790" y="2091"/>
                      </a:lnTo>
                      <a:lnTo>
                        <a:pt x="780" y="2106"/>
                      </a:lnTo>
                      <a:lnTo>
                        <a:pt x="764" y="2121"/>
                      </a:lnTo>
                      <a:lnTo>
                        <a:pt x="737" y="2132"/>
                      </a:lnTo>
                      <a:lnTo>
                        <a:pt x="670" y="2136"/>
                      </a:lnTo>
                      <a:lnTo>
                        <a:pt x="623" y="2130"/>
                      </a:lnTo>
                      <a:lnTo>
                        <a:pt x="482" y="2077"/>
                      </a:lnTo>
                      <a:lnTo>
                        <a:pt x="463" y="2066"/>
                      </a:lnTo>
                      <a:lnTo>
                        <a:pt x="453" y="2053"/>
                      </a:lnTo>
                      <a:lnTo>
                        <a:pt x="370" y="1991"/>
                      </a:lnTo>
                      <a:lnTo>
                        <a:pt x="427" y="1898"/>
                      </a:lnTo>
                      <a:lnTo>
                        <a:pt x="429" y="1869"/>
                      </a:lnTo>
                      <a:lnTo>
                        <a:pt x="419" y="1846"/>
                      </a:lnTo>
                      <a:lnTo>
                        <a:pt x="413" y="1822"/>
                      </a:lnTo>
                      <a:lnTo>
                        <a:pt x="403" y="1796"/>
                      </a:lnTo>
                      <a:lnTo>
                        <a:pt x="397" y="1788"/>
                      </a:lnTo>
                      <a:lnTo>
                        <a:pt x="378" y="1777"/>
                      </a:lnTo>
                      <a:lnTo>
                        <a:pt x="360" y="1770"/>
                      </a:lnTo>
                      <a:lnTo>
                        <a:pt x="358" y="1753"/>
                      </a:lnTo>
                      <a:lnTo>
                        <a:pt x="368" y="1741"/>
                      </a:lnTo>
                      <a:lnTo>
                        <a:pt x="382" y="1731"/>
                      </a:lnTo>
                      <a:lnTo>
                        <a:pt x="397" y="1725"/>
                      </a:lnTo>
                      <a:lnTo>
                        <a:pt x="412" y="1721"/>
                      </a:lnTo>
                      <a:lnTo>
                        <a:pt x="423" y="1715"/>
                      </a:lnTo>
                      <a:lnTo>
                        <a:pt x="434" y="1702"/>
                      </a:lnTo>
                      <a:lnTo>
                        <a:pt x="460" y="1652"/>
                      </a:lnTo>
                      <a:lnTo>
                        <a:pt x="470" y="1638"/>
                      </a:lnTo>
                      <a:lnTo>
                        <a:pt x="543" y="1567"/>
                      </a:lnTo>
                      <a:lnTo>
                        <a:pt x="567" y="1550"/>
                      </a:lnTo>
                      <a:lnTo>
                        <a:pt x="590" y="1541"/>
                      </a:lnTo>
                      <a:lnTo>
                        <a:pt x="644" y="1540"/>
                      </a:lnTo>
                      <a:lnTo>
                        <a:pt x="688" y="1530"/>
                      </a:lnTo>
                      <a:lnTo>
                        <a:pt x="700" y="1526"/>
                      </a:lnTo>
                      <a:lnTo>
                        <a:pt x="819" y="1431"/>
                      </a:lnTo>
                      <a:lnTo>
                        <a:pt x="842" y="1418"/>
                      </a:lnTo>
                      <a:lnTo>
                        <a:pt x="857" y="1418"/>
                      </a:lnTo>
                      <a:lnTo>
                        <a:pt x="910" y="1437"/>
                      </a:lnTo>
                      <a:lnTo>
                        <a:pt x="935" y="1440"/>
                      </a:lnTo>
                      <a:lnTo>
                        <a:pt x="1028" y="1397"/>
                      </a:lnTo>
                      <a:lnTo>
                        <a:pt x="1062" y="1388"/>
                      </a:lnTo>
                      <a:lnTo>
                        <a:pt x="1108" y="1387"/>
                      </a:lnTo>
                      <a:lnTo>
                        <a:pt x="1130" y="1383"/>
                      </a:lnTo>
                      <a:lnTo>
                        <a:pt x="1135" y="1372"/>
                      </a:lnTo>
                      <a:lnTo>
                        <a:pt x="1120" y="1352"/>
                      </a:lnTo>
                      <a:lnTo>
                        <a:pt x="1114" y="1340"/>
                      </a:lnTo>
                      <a:lnTo>
                        <a:pt x="1109" y="1327"/>
                      </a:lnTo>
                      <a:lnTo>
                        <a:pt x="1110" y="1310"/>
                      </a:lnTo>
                      <a:lnTo>
                        <a:pt x="1108" y="1298"/>
                      </a:lnTo>
                      <a:lnTo>
                        <a:pt x="1102" y="1290"/>
                      </a:lnTo>
                      <a:lnTo>
                        <a:pt x="1060" y="1262"/>
                      </a:lnTo>
                      <a:lnTo>
                        <a:pt x="1039" y="1240"/>
                      </a:lnTo>
                      <a:lnTo>
                        <a:pt x="1030" y="1235"/>
                      </a:lnTo>
                      <a:lnTo>
                        <a:pt x="1015" y="1233"/>
                      </a:lnTo>
                      <a:lnTo>
                        <a:pt x="1007" y="1240"/>
                      </a:lnTo>
                      <a:lnTo>
                        <a:pt x="1000" y="1260"/>
                      </a:lnTo>
                      <a:lnTo>
                        <a:pt x="999" y="1293"/>
                      </a:lnTo>
                      <a:lnTo>
                        <a:pt x="993" y="1312"/>
                      </a:lnTo>
                      <a:lnTo>
                        <a:pt x="982" y="1318"/>
                      </a:lnTo>
                      <a:lnTo>
                        <a:pt x="968" y="1321"/>
                      </a:lnTo>
                      <a:lnTo>
                        <a:pt x="880" y="1316"/>
                      </a:lnTo>
                      <a:lnTo>
                        <a:pt x="850" y="1326"/>
                      </a:lnTo>
                      <a:lnTo>
                        <a:pt x="841" y="1326"/>
                      </a:lnTo>
                      <a:lnTo>
                        <a:pt x="825" y="1315"/>
                      </a:lnTo>
                      <a:lnTo>
                        <a:pt x="802" y="1281"/>
                      </a:lnTo>
                      <a:lnTo>
                        <a:pt x="790" y="1271"/>
                      </a:lnTo>
                      <a:lnTo>
                        <a:pt x="784" y="1268"/>
                      </a:lnTo>
                      <a:lnTo>
                        <a:pt x="694" y="1271"/>
                      </a:lnTo>
                      <a:lnTo>
                        <a:pt x="674" y="1263"/>
                      </a:lnTo>
                      <a:lnTo>
                        <a:pt x="665" y="1253"/>
                      </a:lnTo>
                      <a:lnTo>
                        <a:pt x="646" y="1222"/>
                      </a:lnTo>
                      <a:lnTo>
                        <a:pt x="639" y="1213"/>
                      </a:lnTo>
                      <a:lnTo>
                        <a:pt x="630" y="1208"/>
                      </a:lnTo>
                      <a:lnTo>
                        <a:pt x="614" y="1203"/>
                      </a:lnTo>
                      <a:lnTo>
                        <a:pt x="608" y="1198"/>
                      </a:lnTo>
                      <a:lnTo>
                        <a:pt x="605" y="1143"/>
                      </a:lnTo>
                      <a:lnTo>
                        <a:pt x="608" y="1126"/>
                      </a:lnTo>
                      <a:lnTo>
                        <a:pt x="611" y="1122"/>
                      </a:lnTo>
                      <a:lnTo>
                        <a:pt x="640" y="1111"/>
                      </a:lnTo>
                      <a:lnTo>
                        <a:pt x="654" y="1103"/>
                      </a:lnTo>
                      <a:lnTo>
                        <a:pt x="669" y="1083"/>
                      </a:lnTo>
                      <a:lnTo>
                        <a:pt x="671" y="1068"/>
                      </a:lnTo>
                      <a:lnTo>
                        <a:pt x="656" y="1040"/>
                      </a:lnTo>
                      <a:lnTo>
                        <a:pt x="636" y="1008"/>
                      </a:lnTo>
                      <a:lnTo>
                        <a:pt x="620" y="1000"/>
                      </a:lnTo>
                      <a:lnTo>
                        <a:pt x="580" y="988"/>
                      </a:lnTo>
                      <a:lnTo>
                        <a:pt x="568" y="981"/>
                      </a:lnTo>
                      <a:lnTo>
                        <a:pt x="543" y="955"/>
                      </a:lnTo>
                      <a:lnTo>
                        <a:pt x="531" y="947"/>
                      </a:lnTo>
                      <a:lnTo>
                        <a:pt x="518" y="941"/>
                      </a:lnTo>
                      <a:lnTo>
                        <a:pt x="374" y="911"/>
                      </a:lnTo>
                      <a:lnTo>
                        <a:pt x="369" y="875"/>
                      </a:lnTo>
                      <a:lnTo>
                        <a:pt x="360" y="865"/>
                      </a:lnTo>
                      <a:lnTo>
                        <a:pt x="256" y="808"/>
                      </a:lnTo>
                      <a:lnTo>
                        <a:pt x="233" y="791"/>
                      </a:lnTo>
                      <a:lnTo>
                        <a:pt x="219" y="776"/>
                      </a:lnTo>
                      <a:lnTo>
                        <a:pt x="213" y="736"/>
                      </a:lnTo>
                      <a:lnTo>
                        <a:pt x="205" y="712"/>
                      </a:lnTo>
                      <a:lnTo>
                        <a:pt x="188" y="677"/>
                      </a:lnTo>
                      <a:lnTo>
                        <a:pt x="173" y="658"/>
                      </a:lnTo>
                      <a:lnTo>
                        <a:pt x="160" y="645"/>
                      </a:lnTo>
                      <a:lnTo>
                        <a:pt x="148" y="640"/>
                      </a:lnTo>
                      <a:lnTo>
                        <a:pt x="88" y="627"/>
                      </a:lnTo>
                      <a:lnTo>
                        <a:pt x="79" y="620"/>
                      </a:lnTo>
                      <a:lnTo>
                        <a:pt x="69" y="602"/>
                      </a:lnTo>
                      <a:lnTo>
                        <a:pt x="60" y="575"/>
                      </a:lnTo>
                      <a:lnTo>
                        <a:pt x="35" y="530"/>
                      </a:lnTo>
                      <a:lnTo>
                        <a:pt x="15" y="480"/>
                      </a:lnTo>
                      <a:lnTo>
                        <a:pt x="0" y="421"/>
                      </a:lnTo>
                      <a:lnTo>
                        <a:pt x="146" y="421"/>
                      </a:lnTo>
                      <a:lnTo>
                        <a:pt x="368" y="482"/>
                      </a:lnTo>
                      <a:lnTo>
                        <a:pt x="393" y="482"/>
                      </a:lnTo>
                      <a:lnTo>
                        <a:pt x="415" y="473"/>
                      </a:lnTo>
                      <a:lnTo>
                        <a:pt x="451" y="447"/>
                      </a:lnTo>
                      <a:lnTo>
                        <a:pt x="470" y="441"/>
                      </a:lnTo>
                      <a:lnTo>
                        <a:pt x="644" y="441"/>
                      </a:lnTo>
                      <a:lnTo>
                        <a:pt x="684" y="453"/>
                      </a:lnTo>
                      <a:lnTo>
                        <a:pt x="748" y="503"/>
                      </a:lnTo>
                      <a:lnTo>
                        <a:pt x="796" y="503"/>
                      </a:lnTo>
                      <a:lnTo>
                        <a:pt x="833" y="543"/>
                      </a:lnTo>
                      <a:lnTo>
                        <a:pt x="869" y="557"/>
                      </a:lnTo>
                      <a:lnTo>
                        <a:pt x="905" y="542"/>
                      </a:lnTo>
                      <a:lnTo>
                        <a:pt x="940" y="523"/>
                      </a:lnTo>
                      <a:lnTo>
                        <a:pt x="974" y="523"/>
                      </a:lnTo>
                      <a:lnTo>
                        <a:pt x="1009" y="570"/>
                      </a:lnTo>
                      <a:lnTo>
                        <a:pt x="1023" y="573"/>
                      </a:lnTo>
                      <a:lnTo>
                        <a:pt x="1038" y="575"/>
                      </a:lnTo>
                      <a:lnTo>
                        <a:pt x="1051" y="573"/>
                      </a:lnTo>
                      <a:lnTo>
                        <a:pt x="1068" y="570"/>
                      </a:lnTo>
                      <a:lnTo>
                        <a:pt x="1108" y="537"/>
                      </a:lnTo>
                      <a:lnTo>
                        <a:pt x="1181" y="446"/>
                      </a:lnTo>
                      <a:lnTo>
                        <a:pt x="1215" y="423"/>
                      </a:lnTo>
                      <a:lnTo>
                        <a:pt x="1263" y="446"/>
                      </a:lnTo>
                      <a:lnTo>
                        <a:pt x="1318" y="425"/>
                      </a:lnTo>
                      <a:lnTo>
                        <a:pt x="1409" y="347"/>
                      </a:lnTo>
                      <a:lnTo>
                        <a:pt x="1434" y="316"/>
                      </a:lnTo>
                      <a:lnTo>
                        <a:pt x="1480" y="225"/>
                      </a:lnTo>
                      <a:lnTo>
                        <a:pt x="1511" y="190"/>
                      </a:lnTo>
                      <a:lnTo>
                        <a:pt x="1515" y="188"/>
                      </a:lnTo>
                      <a:lnTo>
                        <a:pt x="1520" y="170"/>
                      </a:lnTo>
                      <a:lnTo>
                        <a:pt x="1526" y="133"/>
                      </a:lnTo>
                      <a:lnTo>
                        <a:pt x="1535" y="118"/>
                      </a:lnTo>
                      <a:lnTo>
                        <a:pt x="1583" y="71"/>
                      </a:lnTo>
                      <a:lnTo>
                        <a:pt x="1623" y="62"/>
                      </a:lnTo>
                      <a:lnTo>
                        <a:pt x="1726" y="98"/>
                      </a:lnTo>
                      <a:lnTo>
                        <a:pt x="1810" y="142"/>
                      </a:lnTo>
                      <a:lnTo>
                        <a:pt x="1836" y="146"/>
                      </a:lnTo>
                      <a:lnTo>
                        <a:pt x="1858" y="133"/>
                      </a:lnTo>
                      <a:lnTo>
                        <a:pt x="1868" y="112"/>
                      </a:lnTo>
                      <a:lnTo>
                        <a:pt x="1876" y="85"/>
                      </a:lnTo>
                      <a:lnTo>
                        <a:pt x="1898" y="52"/>
                      </a:lnTo>
                      <a:lnTo>
                        <a:pt x="1925" y="77"/>
                      </a:lnTo>
                      <a:lnTo>
                        <a:pt x="1948" y="76"/>
                      </a:lnTo>
                      <a:lnTo>
                        <a:pt x="1984" y="51"/>
                      </a:lnTo>
                      <a:lnTo>
                        <a:pt x="2026" y="39"/>
                      </a:lnTo>
                      <a:lnTo>
                        <a:pt x="2049" y="26"/>
                      </a:lnTo>
                      <a:lnTo>
                        <a:pt x="2070" y="1"/>
                      </a:lnTo>
                      <a:lnTo>
                        <a:pt x="2101" y="0"/>
                      </a:lnTo>
                      <a:lnTo>
                        <a:pt x="2114" y="46"/>
                      </a:lnTo>
                      <a:lnTo>
                        <a:pt x="2078" y="70"/>
                      </a:lnTo>
                      <a:lnTo>
                        <a:pt x="2060" y="86"/>
                      </a:lnTo>
                      <a:lnTo>
                        <a:pt x="2041" y="109"/>
                      </a:lnTo>
                      <a:lnTo>
                        <a:pt x="2085" y="144"/>
                      </a:lnTo>
                      <a:lnTo>
                        <a:pt x="2108" y="167"/>
                      </a:lnTo>
                      <a:lnTo>
                        <a:pt x="2114" y="191"/>
                      </a:lnTo>
                      <a:lnTo>
                        <a:pt x="2098" y="211"/>
                      </a:lnTo>
                      <a:lnTo>
                        <a:pt x="2071" y="217"/>
                      </a:lnTo>
                      <a:lnTo>
                        <a:pt x="2004" y="224"/>
                      </a:lnTo>
                      <a:lnTo>
                        <a:pt x="1999" y="306"/>
                      </a:lnTo>
                      <a:lnTo>
                        <a:pt x="1994" y="324"/>
                      </a:lnTo>
                      <a:lnTo>
                        <a:pt x="1986" y="336"/>
                      </a:lnTo>
                      <a:lnTo>
                        <a:pt x="1983" y="350"/>
                      </a:lnTo>
                      <a:lnTo>
                        <a:pt x="1990" y="369"/>
                      </a:lnTo>
                      <a:lnTo>
                        <a:pt x="2023" y="401"/>
                      </a:lnTo>
                      <a:lnTo>
                        <a:pt x="2038" y="427"/>
                      </a:lnTo>
                      <a:lnTo>
                        <a:pt x="2099" y="504"/>
                      </a:lnTo>
                      <a:lnTo>
                        <a:pt x="2109" y="550"/>
                      </a:lnTo>
                      <a:lnTo>
                        <a:pt x="2118" y="641"/>
                      </a:lnTo>
                      <a:lnTo>
                        <a:pt x="2135" y="680"/>
                      </a:lnTo>
                      <a:lnTo>
                        <a:pt x="2164" y="704"/>
                      </a:lnTo>
                      <a:lnTo>
                        <a:pt x="2200" y="724"/>
                      </a:lnTo>
                      <a:lnTo>
                        <a:pt x="2231" y="751"/>
                      </a:lnTo>
                      <a:lnTo>
                        <a:pt x="2244" y="795"/>
                      </a:lnTo>
                      <a:lnTo>
                        <a:pt x="2231" y="821"/>
                      </a:lnTo>
                      <a:lnTo>
                        <a:pt x="2174" y="901"/>
                      </a:lnTo>
                      <a:lnTo>
                        <a:pt x="2150" y="919"/>
                      </a:lnTo>
                      <a:lnTo>
                        <a:pt x="2125" y="944"/>
                      </a:lnTo>
                      <a:lnTo>
                        <a:pt x="2116" y="1001"/>
                      </a:lnTo>
                      <a:lnTo>
                        <a:pt x="2114" y="1057"/>
                      </a:lnTo>
                      <a:lnTo>
                        <a:pt x="2106" y="1084"/>
                      </a:lnTo>
                      <a:lnTo>
                        <a:pt x="2124" y="1098"/>
                      </a:lnTo>
                      <a:lnTo>
                        <a:pt x="2166" y="1166"/>
                      </a:lnTo>
                      <a:lnTo>
                        <a:pt x="2186" y="1186"/>
                      </a:lnTo>
                      <a:lnTo>
                        <a:pt x="2226" y="1186"/>
                      </a:lnTo>
                      <a:lnTo>
                        <a:pt x="2253" y="1165"/>
                      </a:lnTo>
                      <a:lnTo>
                        <a:pt x="2274" y="1139"/>
                      </a:lnTo>
                      <a:lnTo>
                        <a:pt x="2311" y="1120"/>
                      </a:lnTo>
                      <a:lnTo>
                        <a:pt x="2329" y="1106"/>
                      </a:lnTo>
                      <a:lnTo>
                        <a:pt x="2348" y="1101"/>
                      </a:lnTo>
                      <a:lnTo>
                        <a:pt x="2368" y="1115"/>
                      </a:lnTo>
                      <a:lnTo>
                        <a:pt x="2380" y="1139"/>
                      </a:lnTo>
                      <a:lnTo>
                        <a:pt x="2388" y="1155"/>
                      </a:lnTo>
                      <a:lnTo>
                        <a:pt x="2396" y="1169"/>
                      </a:lnTo>
                      <a:lnTo>
                        <a:pt x="2418" y="1186"/>
                      </a:lnTo>
                      <a:lnTo>
                        <a:pt x="2453" y="1204"/>
                      </a:lnTo>
                      <a:lnTo>
                        <a:pt x="2484" y="1210"/>
                      </a:lnTo>
                      <a:lnTo>
                        <a:pt x="2512" y="1225"/>
                      </a:lnTo>
                      <a:lnTo>
                        <a:pt x="2534" y="1269"/>
                      </a:lnTo>
                      <a:lnTo>
                        <a:pt x="2473" y="1329"/>
                      </a:lnTo>
                      <a:lnTo>
                        <a:pt x="2330" y="1307"/>
                      </a:lnTo>
                      <a:lnTo>
                        <a:pt x="2303" y="1382"/>
                      </a:lnTo>
                      <a:lnTo>
                        <a:pt x="2316" y="1439"/>
                      </a:lnTo>
                      <a:lnTo>
                        <a:pt x="2337" y="1459"/>
                      </a:lnTo>
                      <a:close/>
                    </a:path>
                  </a:pathLst>
                </a:custGeom>
                <a:solidFill>
                  <a:srgbClr val="D34817"/>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9" name="Požega-Slavonia" descr="{&quot;Key&quot;:&quot;požega-slavonia&quot;,&quot;Name&quot;:&quot;Požega-Slavonia&quot;,&quot;Value&quot;:1.0,&quot;Formula&quot;:&quot;&quot;,&quot;Text&quot;:&quot;&quot;,&quot;OfficeApplication&quot;:1,&quot;HasValue&quot;:true}">
                  <a:extLst>
                    <a:ext uri="{FF2B5EF4-FFF2-40B4-BE49-F238E27FC236}">
                      <a16:creationId xmlns:a16="http://schemas.microsoft.com/office/drawing/2014/main" id="{31070817-FE96-4EB1-8385-F99CC8473E28}"/>
                    </a:ext>
                  </a:extLst>
                </p:cNvPr>
                <p:cNvSpPr>
                  <a:spLocks/>
                </p:cNvSpPr>
                <p:nvPr/>
              </p:nvSpPr>
              <p:spPr bwMode="auto">
                <a:xfrm>
                  <a:off x="6518275" y="2703513"/>
                  <a:ext cx="1379538" cy="576263"/>
                </a:xfrm>
                <a:custGeom>
                  <a:avLst/>
                  <a:gdLst>
                    <a:gd name="T0" fmla="*/ 2062 w 3206"/>
                    <a:gd name="T1" fmla="*/ 1035 h 1338"/>
                    <a:gd name="T2" fmla="*/ 2024 w 3206"/>
                    <a:gd name="T3" fmla="*/ 1086 h 1338"/>
                    <a:gd name="T4" fmla="*/ 2034 w 3206"/>
                    <a:gd name="T5" fmla="*/ 1130 h 1338"/>
                    <a:gd name="T6" fmla="*/ 1963 w 3206"/>
                    <a:gd name="T7" fmla="*/ 1206 h 1338"/>
                    <a:gd name="T8" fmla="*/ 1828 w 3206"/>
                    <a:gd name="T9" fmla="*/ 1238 h 1338"/>
                    <a:gd name="T10" fmla="*/ 1799 w 3206"/>
                    <a:gd name="T11" fmla="*/ 1313 h 1338"/>
                    <a:gd name="T12" fmla="*/ 1731 w 3206"/>
                    <a:gd name="T13" fmla="*/ 1338 h 1338"/>
                    <a:gd name="T14" fmla="*/ 1659 w 3206"/>
                    <a:gd name="T15" fmla="*/ 1300 h 1338"/>
                    <a:gd name="T16" fmla="*/ 1645 w 3206"/>
                    <a:gd name="T17" fmla="*/ 1184 h 1338"/>
                    <a:gd name="T18" fmla="*/ 1629 w 3206"/>
                    <a:gd name="T19" fmla="*/ 1111 h 1338"/>
                    <a:gd name="T20" fmla="*/ 1470 w 3206"/>
                    <a:gd name="T21" fmla="*/ 1095 h 1338"/>
                    <a:gd name="T22" fmla="*/ 1281 w 3206"/>
                    <a:gd name="T23" fmla="*/ 996 h 1338"/>
                    <a:gd name="T24" fmla="*/ 906 w 3206"/>
                    <a:gd name="T25" fmla="*/ 734 h 1338"/>
                    <a:gd name="T26" fmla="*/ 721 w 3206"/>
                    <a:gd name="T27" fmla="*/ 763 h 1338"/>
                    <a:gd name="T28" fmla="*/ 540 w 3206"/>
                    <a:gd name="T29" fmla="*/ 850 h 1338"/>
                    <a:gd name="T30" fmla="*/ 261 w 3206"/>
                    <a:gd name="T31" fmla="*/ 730 h 1338"/>
                    <a:gd name="T32" fmla="*/ 286 w 3206"/>
                    <a:gd name="T33" fmla="*/ 659 h 1338"/>
                    <a:gd name="T34" fmla="*/ 270 w 3206"/>
                    <a:gd name="T35" fmla="*/ 616 h 1338"/>
                    <a:gd name="T36" fmla="*/ 170 w 3206"/>
                    <a:gd name="T37" fmla="*/ 580 h 1338"/>
                    <a:gd name="T38" fmla="*/ 0 w 3206"/>
                    <a:gd name="T39" fmla="*/ 441 h 1338"/>
                    <a:gd name="T40" fmla="*/ 39 w 3206"/>
                    <a:gd name="T41" fmla="*/ 251 h 1338"/>
                    <a:gd name="T42" fmla="*/ 78 w 3206"/>
                    <a:gd name="T43" fmla="*/ 316 h 1338"/>
                    <a:gd name="T44" fmla="*/ 224 w 3206"/>
                    <a:gd name="T45" fmla="*/ 382 h 1338"/>
                    <a:gd name="T46" fmla="*/ 306 w 3206"/>
                    <a:gd name="T47" fmla="*/ 380 h 1338"/>
                    <a:gd name="T48" fmla="*/ 466 w 3206"/>
                    <a:gd name="T49" fmla="*/ 350 h 1338"/>
                    <a:gd name="T50" fmla="*/ 538 w 3206"/>
                    <a:gd name="T51" fmla="*/ 307 h 1338"/>
                    <a:gd name="T52" fmla="*/ 606 w 3206"/>
                    <a:gd name="T53" fmla="*/ 360 h 1338"/>
                    <a:gd name="T54" fmla="*/ 895 w 3206"/>
                    <a:gd name="T55" fmla="*/ 342 h 1338"/>
                    <a:gd name="T56" fmla="*/ 1041 w 3206"/>
                    <a:gd name="T57" fmla="*/ 352 h 1338"/>
                    <a:gd name="T58" fmla="*/ 1091 w 3206"/>
                    <a:gd name="T59" fmla="*/ 217 h 1338"/>
                    <a:gd name="T60" fmla="*/ 1155 w 3206"/>
                    <a:gd name="T61" fmla="*/ 185 h 1338"/>
                    <a:gd name="T62" fmla="*/ 1205 w 3206"/>
                    <a:gd name="T63" fmla="*/ 225 h 1338"/>
                    <a:gd name="T64" fmla="*/ 1241 w 3206"/>
                    <a:gd name="T65" fmla="*/ 170 h 1338"/>
                    <a:gd name="T66" fmla="*/ 1416 w 3206"/>
                    <a:gd name="T67" fmla="*/ 255 h 1338"/>
                    <a:gd name="T68" fmla="*/ 1650 w 3206"/>
                    <a:gd name="T69" fmla="*/ 384 h 1338"/>
                    <a:gd name="T70" fmla="*/ 1803 w 3206"/>
                    <a:gd name="T71" fmla="*/ 421 h 1338"/>
                    <a:gd name="T72" fmla="*/ 1845 w 3206"/>
                    <a:gd name="T73" fmla="*/ 479 h 1338"/>
                    <a:gd name="T74" fmla="*/ 1990 w 3206"/>
                    <a:gd name="T75" fmla="*/ 473 h 1338"/>
                    <a:gd name="T76" fmla="*/ 2111 w 3206"/>
                    <a:gd name="T77" fmla="*/ 416 h 1338"/>
                    <a:gd name="T78" fmla="*/ 2191 w 3206"/>
                    <a:gd name="T79" fmla="*/ 264 h 1338"/>
                    <a:gd name="T80" fmla="*/ 2603 w 3206"/>
                    <a:gd name="T81" fmla="*/ 36 h 1338"/>
                    <a:gd name="T82" fmla="*/ 2691 w 3206"/>
                    <a:gd name="T83" fmla="*/ 89 h 1338"/>
                    <a:gd name="T84" fmla="*/ 2740 w 3206"/>
                    <a:gd name="T85" fmla="*/ 173 h 1338"/>
                    <a:gd name="T86" fmla="*/ 2679 w 3206"/>
                    <a:gd name="T87" fmla="*/ 215 h 1338"/>
                    <a:gd name="T88" fmla="*/ 2701 w 3206"/>
                    <a:gd name="T89" fmla="*/ 298 h 1338"/>
                    <a:gd name="T90" fmla="*/ 2745 w 3206"/>
                    <a:gd name="T91" fmla="*/ 353 h 1338"/>
                    <a:gd name="T92" fmla="*/ 2873 w 3206"/>
                    <a:gd name="T93" fmla="*/ 370 h 1338"/>
                    <a:gd name="T94" fmla="*/ 2951 w 3206"/>
                    <a:gd name="T95" fmla="*/ 405 h 1338"/>
                    <a:gd name="T96" fmla="*/ 3070 w 3206"/>
                    <a:gd name="T97" fmla="*/ 383 h 1338"/>
                    <a:gd name="T98" fmla="*/ 3101 w 3206"/>
                    <a:gd name="T99" fmla="*/ 324 h 1338"/>
                    <a:gd name="T100" fmla="*/ 3179 w 3206"/>
                    <a:gd name="T101" fmla="*/ 388 h 1338"/>
                    <a:gd name="T102" fmla="*/ 3191 w 3206"/>
                    <a:gd name="T103" fmla="*/ 441 h 1338"/>
                    <a:gd name="T104" fmla="*/ 3133 w 3206"/>
                    <a:gd name="T105" fmla="*/ 478 h 1338"/>
                    <a:gd name="T106" fmla="*/ 2928 w 3206"/>
                    <a:gd name="T107" fmla="*/ 508 h 1338"/>
                    <a:gd name="T108" fmla="*/ 2759 w 3206"/>
                    <a:gd name="T109" fmla="*/ 619 h 1338"/>
                    <a:gd name="T110" fmla="*/ 2614 w 3206"/>
                    <a:gd name="T111" fmla="*/ 656 h 1338"/>
                    <a:gd name="T112" fmla="*/ 2494 w 3206"/>
                    <a:gd name="T113" fmla="*/ 804 h 1338"/>
                    <a:gd name="T114" fmla="*/ 2439 w 3206"/>
                    <a:gd name="T115" fmla="*/ 830 h 1338"/>
                    <a:gd name="T116" fmla="*/ 2468 w 3206"/>
                    <a:gd name="T117" fmla="*/ 878 h 1338"/>
                    <a:gd name="T118" fmla="*/ 2500 w 3206"/>
                    <a:gd name="T119" fmla="*/ 9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06" h="1338">
                      <a:moveTo>
                        <a:pt x="2441" y="1080"/>
                      </a:moveTo>
                      <a:lnTo>
                        <a:pt x="2098" y="1029"/>
                      </a:lnTo>
                      <a:lnTo>
                        <a:pt x="2078" y="1031"/>
                      </a:lnTo>
                      <a:lnTo>
                        <a:pt x="2062" y="1035"/>
                      </a:lnTo>
                      <a:lnTo>
                        <a:pt x="2050" y="1044"/>
                      </a:lnTo>
                      <a:lnTo>
                        <a:pt x="2031" y="1062"/>
                      </a:lnTo>
                      <a:lnTo>
                        <a:pt x="2022" y="1079"/>
                      </a:lnTo>
                      <a:lnTo>
                        <a:pt x="2024" y="1086"/>
                      </a:lnTo>
                      <a:lnTo>
                        <a:pt x="2030" y="1100"/>
                      </a:lnTo>
                      <a:lnTo>
                        <a:pt x="2037" y="1111"/>
                      </a:lnTo>
                      <a:lnTo>
                        <a:pt x="2040" y="1123"/>
                      </a:lnTo>
                      <a:lnTo>
                        <a:pt x="2034" y="1130"/>
                      </a:lnTo>
                      <a:lnTo>
                        <a:pt x="2015" y="1134"/>
                      </a:lnTo>
                      <a:lnTo>
                        <a:pt x="2003" y="1146"/>
                      </a:lnTo>
                      <a:lnTo>
                        <a:pt x="1985" y="1181"/>
                      </a:lnTo>
                      <a:lnTo>
                        <a:pt x="1963" y="1206"/>
                      </a:lnTo>
                      <a:lnTo>
                        <a:pt x="1940" y="1223"/>
                      </a:lnTo>
                      <a:lnTo>
                        <a:pt x="1895" y="1240"/>
                      </a:lnTo>
                      <a:lnTo>
                        <a:pt x="1879" y="1243"/>
                      </a:lnTo>
                      <a:lnTo>
                        <a:pt x="1828" y="1238"/>
                      </a:lnTo>
                      <a:lnTo>
                        <a:pt x="1815" y="1240"/>
                      </a:lnTo>
                      <a:lnTo>
                        <a:pt x="1809" y="1246"/>
                      </a:lnTo>
                      <a:lnTo>
                        <a:pt x="1806" y="1284"/>
                      </a:lnTo>
                      <a:lnTo>
                        <a:pt x="1799" y="1313"/>
                      </a:lnTo>
                      <a:lnTo>
                        <a:pt x="1791" y="1323"/>
                      </a:lnTo>
                      <a:lnTo>
                        <a:pt x="1784" y="1328"/>
                      </a:lnTo>
                      <a:lnTo>
                        <a:pt x="1760" y="1335"/>
                      </a:lnTo>
                      <a:lnTo>
                        <a:pt x="1731" y="1338"/>
                      </a:lnTo>
                      <a:lnTo>
                        <a:pt x="1695" y="1333"/>
                      </a:lnTo>
                      <a:lnTo>
                        <a:pt x="1660" y="1321"/>
                      </a:lnTo>
                      <a:lnTo>
                        <a:pt x="1654" y="1314"/>
                      </a:lnTo>
                      <a:lnTo>
                        <a:pt x="1659" y="1300"/>
                      </a:lnTo>
                      <a:lnTo>
                        <a:pt x="1681" y="1260"/>
                      </a:lnTo>
                      <a:lnTo>
                        <a:pt x="1676" y="1244"/>
                      </a:lnTo>
                      <a:lnTo>
                        <a:pt x="1648" y="1196"/>
                      </a:lnTo>
                      <a:lnTo>
                        <a:pt x="1645" y="1184"/>
                      </a:lnTo>
                      <a:lnTo>
                        <a:pt x="1649" y="1156"/>
                      </a:lnTo>
                      <a:lnTo>
                        <a:pt x="1646" y="1138"/>
                      </a:lnTo>
                      <a:lnTo>
                        <a:pt x="1639" y="1119"/>
                      </a:lnTo>
                      <a:lnTo>
                        <a:pt x="1629" y="1111"/>
                      </a:lnTo>
                      <a:lnTo>
                        <a:pt x="1610" y="1103"/>
                      </a:lnTo>
                      <a:lnTo>
                        <a:pt x="1565" y="1090"/>
                      </a:lnTo>
                      <a:lnTo>
                        <a:pt x="1534" y="1089"/>
                      </a:lnTo>
                      <a:lnTo>
                        <a:pt x="1470" y="1095"/>
                      </a:lnTo>
                      <a:lnTo>
                        <a:pt x="1435" y="1090"/>
                      </a:lnTo>
                      <a:lnTo>
                        <a:pt x="1376" y="1064"/>
                      </a:lnTo>
                      <a:lnTo>
                        <a:pt x="1320" y="1028"/>
                      </a:lnTo>
                      <a:lnTo>
                        <a:pt x="1281" y="996"/>
                      </a:lnTo>
                      <a:lnTo>
                        <a:pt x="1204" y="901"/>
                      </a:lnTo>
                      <a:lnTo>
                        <a:pt x="1169" y="864"/>
                      </a:lnTo>
                      <a:lnTo>
                        <a:pt x="984" y="733"/>
                      </a:lnTo>
                      <a:lnTo>
                        <a:pt x="906" y="734"/>
                      </a:lnTo>
                      <a:lnTo>
                        <a:pt x="800" y="781"/>
                      </a:lnTo>
                      <a:lnTo>
                        <a:pt x="770" y="785"/>
                      </a:lnTo>
                      <a:lnTo>
                        <a:pt x="744" y="778"/>
                      </a:lnTo>
                      <a:lnTo>
                        <a:pt x="721" y="763"/>
                      </a:lnTo>
                      <a:lnTo>
                        <a:pt x="686" y="753"/>
                      </a:lnTo>
                      <a:lnTo>
                        <a:pt x="658" y="758"/>
                      </a:lnTo>
                      <a:lnTo>
                        <a:pt x="633" y="774"/>
                      </a:lnTo>
                      <a:lnTo>
                        <a:pt x="540" y="850"/>
                      </a:lnTo>
                      <a:lnTo>
                        <a:pt x="460" y="869"/>
                      </a:lnTo>
                      <a:lnTo>
                        <a:pt x="288" y="760"/>
                      </a:lnTo>
                      <a:lnTo>
                        <a:pt x="265" y="740"/>
                      </a:lnTo>
                      <a:lnTo>
                        <a:pt x="261" y="730"/>
                      </a:lnTo>
                      <a:lnTo>
                        <a:pt x="263" y="706"/>
                      </a:lnTo>
                      <a:lnTo>
                        <a:pt x="273" y="686"/>
                      </a:lnTo>
                      <a:lnTo>
                        <a:pt x="283" y="670"/>
                      </a:lnTo>
                      <a:lnTo>
                        <a:pt x="286" y="659"/>
                      </a:lnTo>
                      <a:lnTo>
                        <a:pt x="289" y="643"/>
                      </a:lnTo>
                      <a:lnTo>
                        <a:pt x="285" y="625"/>
                      </a:lnTo>
                      <a:lnTo>
                        <a:pt x="279" y="618"/>
                      </a:lnTo>
                      <a:lnTo>
                        <a:pt x="270" y="616"/>
                      </a:lnTo>
                      <a:lnTo>
                        <a:pt x="260" y="619"/>
                      </a:lnTo>
                      <a:lnTo>
                        <a:pt x="231" y="633"/>
                      </a:lnTo>
                      <a:lnTo>
                        <a:pt x="205" y="637"/>
                      </a:lnTo>
                      <a:lnTo>
                        <a:pt x="170" y="580"/>
                      </a:lnTo>
                      <a:lnTo>
                        <a:pt x="154" y="562"/>
                      </a:lnTo>
                      <a:lnTo>
                        <a:pt x="83" y="527"/>
                      </a:lnTo>
                      <a:lnTo>
                        <a:pt x="8" y="465"/>
                      </a:lnTo>
                      <a:lnTo>
                        <a:pt x="0" y="441"/>
                      </a:lnTo>
                      <a:lnTo>
                        <a:pt x="3" y="412"/>
                      </a:lnTo>
                      <a:lnTo>
                        <a:pt x="4" y="384"/>
                      </a:lnTo>
                      <a:lnTo>
                        <a:pt x="10" y="339"/>
                      </a:lnTo>
                      <a:lnTo>
                        <a:pt x="39" y="251"/>
                      </a:lnTo>
                      <a:lnTo>
                        <a:pt x="71" y="264"/>
                      </a:lnTo>
                      <a:lnTo>
                        <a:pt x="78" y="287"/>
                      </a:lnTo>
                      <a:lnTo>
                        <a:pt x="76" y="301"/>
                      </a:lnTo>
                      <a:lnTo>
                        <a:pt x="78" y="316"/>
                      </a:lnTo>
                      <a:lnTo>
                        <a:pt x="91" y="331"/>
                      </a:lnTo>
                      <a:lnTo>
                        <a:pt x="191" y="379"/>
                      </a:lnTo>
                      <a:lnTo>
                        <a:pt x="211" y="384"/>
                      </a:lnTo>
                      <a:lnTo>
                        <a:pt x="224" y="382"/>
                      </a:lnTo>
                      <a:lnTo>
                        <a:pt x="236" y="376"/>
                      </a:lnTo>
                      <a:lnTo>
                        <a:pt x="250" y="372"/>
                      </a:lnTo>
                      <a:lnTo>
                        <a:pt x="279" y="370"/>
                      </a:lnTo>
                      <a:lnTo>
                        <a:pt x="306" y="380"/>
                      </a:lnTo>
                      <a:lnTo>
                        <a:pt x="331" y="375"/>
                      </a:lnTo>
                      <a:lnTo>
                        <a:pt x="386" y="357"/>
                      </a:lnTo>
                      <a:lnTo>
                        <a:pt x="418" y="352"/>
                      </a:lnTo>
                      <a:lnTo>
                        <a:pt x="466" y="350"/>
                      </a:lnTo>
                      <a:lnTo>
                        <a:pt x="494" y="344"/>
                      </a:lnTo>
                      <a:lnTo>
                        <a:pt x="514" y="332"/>
                      </a:lnTo>
                      <a:lnTo>
                        <a:pt x="524" y="320"/>
                      </a:lnTo>
                      <a:lnTo>
                        <a:pt x="538" y="307"/>
                      </a:lnTo>
                      <a:lnTo>
                        <a:pt x="548" y="307"/>
                      </a:lnTo>
                      <a:lnTo>
                        <a:pt x="559" y="316"/>
                      </a:lnTo>
                      <a:lnTo>
                        <a:pt x="576" y="335"/>
                      </a:lnTo>
                      <a:lnTo>
                        <a:pt x="606" y="360"/>
                      </a:lnTo>
                      <a:lnTo>
                        <a:pt x="628" y="372"/>
                      </a:lnTo>
                      <a:lnTo>
                        <a:pt x="650" y="375"/>
                      </a:lnTo>
                      <a:lnTo>
                        <a:pt x="865" y="340"/>
                      </a:lnTo>
                      <a:lnTo>
                        <a:pt x="895" y="342"/>
                      </a:lnTo>
                      <a:lnTo>
                        <a:pt x="968" y="364"/>
                      </a:lnTo>
                      <a:lnTo>
                        <a:pt x="1000" y="365"/>
                      </a:lnTo>
                      <a:lnTo>
                        <a:pt x="1024" y="361"/>
                      </a:lnTo>
                      <a:lnTo>
                        <a:pt x="1041" y="352"/>
                      </a:lnTo>
                      <a:lnTo>
                        <a:pt x="1053" y="340"/>
                      </a:lnTo>
                      <a:lnTo>
                        <a:pt x="1063" y="322"/>
                      </a:lnTo>
                      <a:lnTo>
                        <a:pt x="1089" y="234"/>
                      </a:lnTo>
                      <a:lnTo>
                        <a:pt x="1091" y="217"/>
                      </a:lnTo>
                      <a:lnTo>
                        <a:pt x="1089" y="204"/>
                      </a:lnTo>
                      <a:lnTo>
                        <a:pt x="1084" y="195"/>
                      </a:lnTo>
                      <a:lnTo>
                        <a:pt x="1066" y="167"/>
                      </a:lnTo>
                      <a:lnTo>
                        <a:pt x="1155" y="185"/>
                      </a:lnTo>
                      <a:lnTo>
                        <a:pt x="1169" y="195"/>
                      </a:lnTo>
                      <a:lnTo>
                        <a:pt x="1183" y="205"/>
                      </a:lnTo>
                      <a:lnTo>
                        <a:pt x="1196" y="219"/>
                      </a:lnTo>
                      <a:lnTo>
                        <a:pt x="1205" y="225"/>
                      </a:lnTo>
                      <a:lnTo>
                        <a:pt x="1223" y="222"/>
                      </a:lnTo>
                      <a:lnTo>
                        <a:pt x="1234" y="211"/>
                      </a:lnTo>
                      <a:lnTo>
                        <a:pt x="1241" y="191"/>
                      </a:lnTo>
                      <a:lnTo>
                        <a:pt x="1241" y="170"/>
                      </a:lnTo>
                      <a:lnTo>
                        <a:pt x="1249" y="162"/>
                      </a:lnTo>
                      <a:lnTo>
                        <a:pt x="1395" y="246"/>
                      </a:lnTo>
                      <a:lnTo>
                        <a:pt x="1408" y="250"/>
                      </a:lnTo>
                      <a:lnTo>
                        <a:pt x="1416" y="255"/>
                      </a:lnTo>
                      <a:lnTo>
                        <a:pt x="1440" y="282"/>
                      </a:lnTo>
                      <a:lnTo>
                        <a:pt x="1456" y="297"/>
                      </a:lnTo>
                      <a:lnTo>
                        <a:pt x="1530" y="346"/>
                      </a:lnTo>
                      <a:lnTo>
                        <a:pt x="1650" y="384"/>
                      </a:lnTo>
                      <a:lnTo>
                        <a:pt x="1669" y="394"/>
                      </a:lnTo>
                      <a:lnTo>
                        <a:pt x="1689" y="401"/>
                      </a:lnTo>
                      <a:lnTo>
                        <a:pt x="1783" y="412"/>
                      </a:lnTo>
                      <a:lnTo>
                        <a:pt x="1803" y="421"/>
                      </a:lnTo>
                      <a:lnTo>
                        <a:pt x="1816" y="432"/>
                      </a:lnTo>
                      <a:lnTo>
                        <a:pt x="1824" y="446"/>
                      </a:lnTo>
                      <a:lnTo>
                        <a:pt x="1834" y="471"/>
                      </a:lnTo>
                      <a:lnTo>
                        <a:pt x="1845" y="479"/>
                      </a:lnTo>
                      <a:lnTo>
                        <a:pt x="1863" y="483"/>
                      </a:lnTo>
                      <a:lnTo>
                        <a:pt x="1884" y="481"/>
                      </a:lnTo>
                      <a:lnTo>
                        <a:pt x="1955" y="469"/>
                      </a:lnTo>
                      <a:lnTo>
                        <a:pt x="1990" y="473"/>
                      </a:lnTo>
                      <a:lnTo>
                        <a:pt x="2014" y="481"/>
                      </a:lnTo>
                      <a:lnTo>
                        <a:pt x="2025" y="479"/>
                      </a:lnTo>
                      <a:lnTo>
                        <a:pt x="2039" y="471"/>
                      </a:lnTo>
                      <a:lnTo>
                        <a:pt x="2111" y="416"/>
                      </a:lnTo>
                      <a:lnTo>
                        <a:pt x="2126" y="401"/>
                      </a:lnTo>
                      <a:lnTo>
                        <a:pt x="2141" y="380"/>
                      </a:lnTo>
                      <a:lnTo>
                        <a:pt x="2160" y="345"/>
                      </a:lnTo>
                      <a:lnTo>
                        <a:pt x="2191" y="264"/>
                      </a:lnTo>
                      <a:lnTo>
                        <a:pt x="2391" y="19"/>
                      </a:lnTo>
                      <a:lnTo>
                        <a:pt x="2445" y="0"/>
                      </a:lnTo>
                      <a:lnTo>
                        <a:pt x="2589" y="30"/>
                      </a:lnTo>
                      <a:lnTo>
                        <a:pt x="2603" y="36"/>
                      </a:lnTo>
                      <a:lnTo>
                        <a:pt x="2614" y="44"/>
                      </a:lnTo>
                      <a:lnTo>
                        <a:pt x="2639" y="70"/>
                      </a:lnTo>
                      <a:lnTo>
                        <a:pt x="2651" y="78"/>
                      </a:lnTo>
                      <a:lnTo>
                        <a:pt x="2691" y="89"/>
                      </a:lnTo>
                      <a:lnTo>
                        <a:pt x="2708" y="98"/>
                      </a:lnTo>
                      <a:lnTo>
                        <a:pt x="2728" y="129"/>
                      </a:lnTo>
                      <a:lnTo>
                        <a:pt x="2743" y="158"/>
                      </a:lnTo>
                      <a:lnTo>
                        <a:pt x="2740" y="173"/>
                      </a:lnTo>
                      <a:lnTo>
                        <a:pt x="2725" y="193"/>
                      </a:lnTo>
                      <a:lnTo>
                        <a:pt x="2711" y="200"/>
                      </a:lnTo>
                      <a:lnTo>
                        <a:pt x="2683" y="211"/>
                      </a:lnTo>
                      <a:lnTo>
                        <a:pt x="2679" y="215"/>
                      </a:lnTo>
                      <a:lnTo>
                        <a:pt x="2676" y="233"/>
                      </a:lnTo>
                      <a:lnTo>
                        <a:pt x="2679" y="288"/>
                      </a:lnTo>
                      <a:lnTo>
                        <a:pt x="2685" y="293"/>
                      </a:lnTo>
                      <a:lnTo>
                        <a:pt x="2701" y="298"/>
                      </a:lnTo>
                      <a:lnTo>
                        <a:pt x="2710" y="303"/>
                      </a:lnTo>
                      <a:lnTo>
                        <a:pt x="2718" y="311"/>
                      </a:lnTo>
                      <a:lnTo>
                        <a:pt x="2736" y="343"/>
                      </a:lnTo>
                      <a:lnTo>
                        <a:pt x="2745" y="353"/>
                      </a:lnTo>
                      <a:lnTo>
                        <a:pt x="2765" y="360"/>
                      </a:lnTo>
                      <a:lnTo>
                        <a:pt x="2855" y="358"/>
                      </a:lnTo>
                      <a:lnTo>
                        <a:pt x="2861" y="360"/>
                      </a:lnTo>
                      <a:lnTo>
                        <a:pt x="2873" y="370"/>
                      </a:lnTo>
                      <a:lnTo>
                        <a:pt x="2896" y="404"/>
                      </a:lnTo>
                      <a:lnTo>
                        <a:pt x="2913" y="415"/>
                      </a:lnTo>
                      <a:lnTo>
                        <a:pt x="2921" y="415"/>
                      </a:lnTo>
                      <a:lnTo>
                        <a:pt x="2951" y="405"/>
                      </a:lnTo>
                      <a:lnTo>
                        <a:pt x="3039" y="410"/>
                      </a:lnTo>
                      <a:lnTo>
                        <a:pt x="3053" y="408"/>
                      </a:lnTo>
                      <a:lnTo>
                        <a:pt x="3064" y="401"/>
                      </a:lnTo>
                      <a:lnTo>
                        <a:pt x="3070" y="383"/>
                      </a:lnTo>
                      <a:lnTo>
                        <a:pt x="3071" y="349"/>
                      </a:lnTo>
                      <a:lnTo>
                        <a:pt x="3078" y="329"/>
                      </a:lnTo>
                      <a:lnTo>
                        <a:pt x="3086" y="323"/>
                      </a:lnTo>
                      <a:lnTo>
                        <a:pt x="3101" y="324"/>
                      </a:lnTo>
                      <a:lnTo>
                        <a:pt x="3110" y="329"/>
                      </a:lnTo>
                      <a:lnTo>
                        <a:pt x="3131" y="351"/>
                      </a:lnTo>
                      <a:lnTo>
                        <a:pt x="3173" y="379"/>
                      </a:lnTo>
                      <a:lnTo>
                        <a:pt x="3179" y="388"/>
                      </a:lnTo>
                      <a:lnTo>
                        <a:pt x="3181" y="399"/>
                      </a:lnTo>
                      <a:lnTo>
                        <a:pt x="3180" y="416"/>
                      </a:lnTo>
                      <a:lnTo>
                        <a:pt x="3185" y="429"/>
                      </a:lnTo>
                      <a:lnTo>
                        <a:pt x="3191" y="441"/>
                      </a:lnTo>
                      <a:lnTo>
                        <a:pt x="3206" y="461"/>
                      </a:lnTo>
                      <a:lnTo>
                        <a:pt x="3201" y="473"/>
                      </a:lnTo>
                      <a:lnTo>
                        <a:pt x="3179" y="476"/>
                      </a:lnTo>
                      <a:lnTo>
                        <a:pt x="3133" y="478"/>
                      </a:lnTo>
                      <a:lnTo>
                        <a:pt x="3099" y="486"/>
                      </a:lnTo>
                      <a:lnTo>
                        <a:pt x="3006" y="529"/>
                      </a:lnTo>
                      <a:lnTo>
                        <a:pt x="2981" y="526"/>
                      </a:lnTo>
                      <a:lnTo>
                        <a:pt x="2928" y="508"/>
                      </a:lnTo>
                      <a:lnTo>
                        <a:pt x="2913" y="508"/>
                      </a:lnTo>
                      <a:lnTo>
                        <a:pt x="2890" y="520"/>
                      </a:lnTo>
                      <a:lnTo>
                        <a:pt x="2771" y="615"/>
                      </a:lnTo>
                      <a:lnTo>
                        <a:pt x="2759" y="619"/>
                      </a:lnTo>
                      <a:lnTo>
                        <a:pt x="2715" y="629"/>
                      </a:lnTo>
                      <a:lnTo>
                        <a:pt x="2661" y="630"/>
                      </a:lnTo>
                      <a:lnTo>
                        <a:pt x="2638" y="639"/>
                      </a:lnTo>
                      <a:lnTo>
                        <a:pt x="2614" y="656"/>
                      </a:lnTo>
                      <a:lnTo>
                        <a:pt x="2541" y="728"/>
                      </a:lnTo>
                      <a:lnTo>
                        <a:pt x="2531" y="741"/>
                      </a:lnTo>
                      <a:lnTo>
                        <a:pt x="2505" y="791"/>
                      </a:lnTo>
                      <a:lnTo>
                        <a:pt x="2494" y="804"/>
                      </a:lnTo>
                      <a:lnTo>
                        <a:pt x="2483" y="810"/>
                      </a:lnTo>
                      <a:lnTo>
                        <a:pt x="2468" y="814"/>
                      </a:lnTo>
                      <a:lnTo>
                        <a:pt x="2453" y="820"/>
                      </a:lnTo>
                      <a:lnTo>
                        <a:pt x="2439" y="830"/>
                      </a:lnTo>
                      <a:lnTo>
                        <a:pt x="2429" y="843"/>
                      </a:lnTo>
                      <a:lnTo>
                        <a:pt x="2431" y="859"/>
                      </a:lnTo>
                      <a:lnTo>
                        <a:pt x="2449" y="866"/>
                      </a:lnTo>
                      <a:lnTo>
                        <a:pt x="2468" y="878"/>
                      </a:lnTo>
                      <a:lnTo>
                        <a:pt x="2474" y="885"/>
                      </a:lnTo>
                      <a:lnTo>
                        <a:pt x="2484" y="911"/>
                      </a:lnTo>
                      <a:lnTo>
                        <a:pt x="2490" y="935"/>
                      </a:lnTo>
                      <a:lnTo>
                        <a:pt x="2500" y="958"/>
                      </a:lnTo>
                      <a:lnTo>
                        <a:pt x="2498" y="988"/>
                      </a:lnTo>
                      <a:lnTo>
                        <a:pt x="2441" y="1080"/>
                      </a:lnTo>
                      <a:close/>
                    </a:path>
                  </a:pathLst>
                </a:custGeom>
                <a:solidFill>
                  <a:srgbClr val="D34817"/>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0" name="Vukovarsko-Srijemska" descr="{&quot;Key&quot;:&quot;vukovarsko-srijemska&quot;,&quot;Name&quot;:&quot;Vukovarsko-Srijemska&quot;,&quot;Value&quot;:1.0,&quot;Formula&quot;:&quot;&quot;,&quot;Text&quot;:&quot;&quot;,&quot;OfficeApplication&quot;:1,&quot;HasValue&quot;:true}">
                  <a:extLst>
                    <a:ext uri="{FF2B5EF4-FFF2-40B4-BE49-F238E27FC236}">
                      <a16:creationId xmlns:a16="http://schemas.microsoft.com/office/drawing/2014/main" id="{F4E052DA-1015-420B-9B5D-BDB9A13F48B7}"/>
                    </a:ext>
                  </a:extLst>
                </p:cNvPr>
                <p:cNvSpPr>
                  <a:spLocks/>
                </p:cNvSpPr>
                <p:nvPr/>
              </p:nvSpPr>
              <p:spPr bwMode="auto">
                <a:xfrm>
                  <a:off x="7950200" y="2897188"/>
                  <a:ext cx="822325" cy="798513"/>
                </a:xfrm>
                <a:custGeom>
                  <a:avLst/>
                  <a:gdLst>
                    <a:gd name="T0" fmla="*/ 1111 w 1913"/>
                    <a:gd name="T1" fmla="*/ 209 h 1858"/>
                    <a:gd name="T2" fmla="*/ 1095 w 1913"/>
                    <a:gd name="T3" fmla="*/ 374 h 1858"/>
                    <a:gd name="T4" fmla="*/ 1253 w 1913"/>
                    <a:gd name="T5" fmla="*/ 424 h 1858"/>
                    <a:gd name="T6" fmla="*/ 1394 w 1913"/>
                    <a:gd name="T7" fmla="*/ 591 h 1858"/>
                    <a:gd name="T8" fmla="*/ 1913 w 1913"/>
                    <a:gd name="T9" fmla="*/ 836 h 1858"/>
                    <a:gd name="T10" fmla="*/ 1684 w 1913"/>
                    <a:gd name="T11" fmla="*/ 939 h 1858"/>
                    <a:gd name="T12" fmla="*/ 1628 w 1913"/>
                    <a:gd name="T13" fmla="*/ 940 h 1858"/>
                    <a:gd name="T14" fmla="*/ 1443 w 1913"/>
                    <a:gd name="T15" fmla="*/ 941 h 1858"/>
                    <a:gd name="T16" fmla="*/ 1309 w 1913"/>
                    <a:gd name="T17" fmla="*/ 858 h 1858"/>
                    <a:gd name="T18" fmla="*/ 1296 w 1913"/>
                    <a:gd name="T19" fmla="*/ 1017 h 1858"/>
                    <a:gd name="T20" fmla="*/ 1165 w 1913"/>
                    <a:gd name="T21" fmla="*/ 1083 h 1858"/>
                    <a:gd name="T22" fmla="*/ 1225 w 1913"/>
                    <a:gd name="T23" fmla="*/ 1190 h 1858"/>
                    <a:gd name="T24" fmla="*/ 1248 w 1913"/>
                    <a:gd name="T25" fmla="*/ 1410 h 1858"/>
                    <a:gd name="T26" fmla="*/ 1259 w 1913"/>
                    <a:gd name="T27" fmla="*/ 1533 h 1858"/>
                    <a:gd name="T28" fmla="*/ 1314 w 1913"/>
                    <a:gd name="T29" fmla="*/ 1606 h 1858"/>
                    <a:gd name="T30" fmla="*/ 1218 w 1913"/>
                    <a:gd name="T31" fmla="*/ 1710 h 1858"/>
                    <a:gd name="T32" fmla="*/ 1090 w 1913"/>
                    <a:gd name="T33" fmla="*/ 1666 h 1858"/>
                    <a:gd name="T34" fmla="*/ 1061 w 1913"/>
                    <a:gd name="T35" fmla="*/ 1852 h 1858"/>
                    <a:gd name="T36" fmla="*/ 594 w 1913"/>
                    <a:gd name="T37" fmla="*/ 1701 h 1858"/>
                    <a:gd name="T38" fmla="*/ 639 w 1913"/>
                    <a:gd name="T39" fmla="*/ 1522 h 1858"/>
                    <a:gd name="T40" fmla="*/ 605 w 1913"/>
                    <a:gd name="T41" fmla="*/ 1427 h 1858"/>
                    <a:gd name="T42" fmla="*/ 499 w 1913"/>
                    <a:gd name="T43" fmla="*/ 1396 h 1858"/>
                    <a:gd name="T44" fmla="*/ 371 w 1913"/>
                    <a:gd name="T45" fmla="*/ 1182 h 1858"/>
                    <a:gd name="T46" fmla="*/ 329 w 1913"/>
                    <a:gd name="T47" fmla="*/ 1246 h 1858"/>
                    <a:gd name="T48" fmla="*/ 265 w 1913"/>
                    <a:gd name="T49" fmla="*/ 1205 h 1858"/>
                    <a:gd name="T50" fmla="*/ 211 w 1913"/>
                    <a:gd name="T51" fmla="*/ 1147 h 1858"/>
                    <a:gd name="T52" fmla="*/ 116 w 1913"/>
                    <a:gd name="T53" fmla="*/ 1162 h 1858"/>
                    <a:gd name="T54" fmla="*/ 66 w 1913"/>
                    <a:gd name="T55" fmla="*/ 1178 h 1858"/>
                    <a:gd name="T56" fmla="*/ 0 w 1913"/>
                    <a:gd name="T57" fmla="*/ 1003 h 1858"/>
                    <a:gd name="T58" fmla="*/ 21 w 1913"/>
                    <a:gd name="T59" fmla="*/ 926 h 1858"/>
                    <a:gd name="T60" fmla="*/ 109 w 1913"/>
                    <a:gd name="T61" fmla="*/ 870 h 1858"/>
                    <a:gd name="T62" fmla="*/ 139 w 1913"/>
                    <a:gd name="T63" fmla="*/ 766 h 1858"/>
                    <a:gd name="T64" fmla="*/ 108 w 1913"/>
                    <a:gd name="T65" fmla="*/ 722 h 1858"/>
                    <a:gd name="T66" fmla="*/ 9 w 1913"/>
                    <a:gd name="T67" fmla="*/ 680 h 1858"/>
                    <a:gd name="T68" fmla="*/ 58 w 1913"/>
                    <a:gd name="T69" fmla="*/ 542 h 1858"/>
                    <a:gd name="T70" fmla="*/ 173 w 1913"/>
                    <a:gd name="T71" fmla="*/ 495 h 1858"/>
                    <a:gd name="T72" fmla="*/ 275 w 1913"/>
                    <a:gd name="T73" fmla="*/ 481 h 1858"/>
                    <a:gd name="T74" fmla="*/ 290 w 1913"/>
                    <a:gd name="T75" fmla="*/ 397 h 1858"/>
                    <a:gd name="T76" fmla="*/ 318 w 1913"/>
                    <a:gd name="T77" fmla="*/ 291 h 1858"/>
                    <a:gd name="T78" fmla="*/ 408 w 1913"/>
                    <a:gd name="T79" fmla="*/ 222 h 1858"/>
                    <a:gd name="T80" fmla="*/ 633 w 1913"/>
                    <a:gd name="T81" fmla="*/ 176 h 1858"/>
                    <a:gd name="T82" fmla="*/ 626 w 1913"/>
                    <a:gd name="T83" fmla="*/ 106 h 1858"/>
                    <a:gd name="T84" fmla="*/ 621 w 1913"/>
                    <a:gd name="T85" fmla="*/ 53 h 1858"/>
                    <a:gd name="T86" fmla="*/ 725 w 1913"/>
                    <a:gd name="T87" fmla="*/ 13 h 1858"/>
                    <a:gd name="T88" fmla="*/ 803 w 1913"/>
                    <a:gd name="T89" fmla="*/ 10 h 1858"/>
                    <a:gd name="T90" fmla="*/ 865 w 1913"/>
                    <a:gd name="T91" fmla="*/ 88 h 1858"/>
                    <a:gd name="T92" fmla="*/ 921 w 1913"/>
                    <a:gd name="T93" fmla="*/ 147 h 1858"/>
                    <a:gd name="T94" fmla="*/ 1056 w 1913"/>
                    <a:gd name="T95" fmla="*/ 113 h 1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13" h="1858">
                      <a:moveTo>
                        <a:pt x="1078" y="99"/>
                      </a:moveTo>
                      <a:lnTo>
                        <a:pt x="1118" y="142"/>
                      </a:lnTo>
                      <a:lnTo>
                        <a:pt x="1130" y="177"/>
                      </a:lnTo>
                      <a:lnTo>
                        <a:pt x="1111" y="209"/>
                      </a:lnTo>
                      <a:lnTo>
                        <a:pt x="1000" y="260"/>
                      </a:lnTo>
                      <a:lnTo>
                        <a:pt x="1028" y="307"/>
                      </a:lnTo>
                      <a:lnTo>
                        <a:pt x="1059" y="347"/>
                      </a:lnTo>
                      <a:lnTo>
                        <a:pt x="1095" y="374"/>
                      </a:lnTo>
                      <a:lnTo>
                        <a:pt x="1138" y="384"/>
                      </a:lnTo>
                      <a:lnTo>
                        <a:pt x="1225" y="384"/>
                      </a:lnTo>
                      <a:lnTo>
                        <a:pt x="1245" y="395"/>
                      </a:lnTo>
                      <a:lnTo>
                        <a:pt x="1253" y="424"/>
                      </a:lnTo>
                      <a:lnTo>
                        <a:pt x="1254" y="459"/>
                      </a:lnTo>
                      <a:lnTo>
                        <a:pt x="1260" y="486"/>
                      </a:lnTo>
                      <a:lnTo>
                        <a:pt x="1315" y="551"/>
                      </a:lnTo>
                      <a:lnTo>
                        <a:pt x="1394" y="591"/>
                      </a:lnTo>
                      <a:lnTo>
                        <a:pt x="1818" y="701"/>
                      </a:lnTo>
                      <a:lnTo>
                        <a:pt x="1850" y="757"/>
                      </a:lnTo>
                      <a:lnTo>
                        <a:pt x="1890" y="776"/>
                      </a:lnTo>
                      <a:lnTo>
                        <a:pt x="1913" y="836"/>
                      </a:lnTo>
                      <a:lnTo>
                        <a:pt x="1908" y="906"/>
                      </a:lnTo>
                      <a:lnTo>
                        <a:pt x="1876" y="937"/>
                      </a:lnTo>
                      <a:lnTo>
                        <a:pt x="1694" y="946"/>
                      </a:lnTo>
                      <a:lnTo>
                        <a:pt x="1684" y="939"/>
                      </a:lnTo>
                      <a:lnTo>
                        <a:pt x="1666" y="912"/>
                      </a:lnTo>
                      <a:lnTo>
                        <a:pt x="1656" y="907"/>
                      </a:lnTo>
                      <a:lnTo>
                        <a:pt x="1641" y="914"/>
                      </a:lnTo>
                      <a:lnTo>
                        <a:pt x="1628" y="940"/>
                      </a:lnTo>
                      <a:lnTo>
                        <a:pt x="1616" y="949"/>
                      </a:lnTo>
                      <a:lnTo>
                        <a:pt x="1529" y="960"/>
                      </a:lnTo>
                      <a:lnTo>
                        <a:pt x="1483" y="957"/>
                      </a:lnTo>
                      <a:lnTo>
                        <a:pt x="1443" y="941"/>
                      </a:lnTo>
                      <a:lnTo>
                        <a:pt x="1420" y="919"/>
                      </a:lnTo>
                      <a:lnTo>
                        <a:pt x="1380" y="861"/>
                      </a:lnTo>
                      <a:lnTo>
                        <a:pt x="1355" y="847"/>
                      </a:lnTo>
                      <a:lnTo>
                        <a:pt x="1309" y="858"/>
                      </a:lnTo>
                      <a:lnTo>
                        <a:pt x="1323" y="902"/>
                      </a:lnTo>
                      <a:lnTo>
                        <a:pt x="1350" y="958"/>
                      </a:lnTo>
                      <a:lnTo>
                        <a:pt x="1343" y="1007"/>
                      </a:lnTo>
                      <a:lnTo>
                        <a:pt x="1296" y="1017"/>
                      </a:lnTo>
                      <a:lnTo>
                        <a:pt x="1178" y="1005"/>
                      </a:lnTo>
                      <a:lnTo>
                        <a:pt x="1146" y="1033"/>
                      </a:lnTo>
                      <a:lnTo>
                        <a:pt x="1149" y="1060"/>
                      </a:lnTo>
                      <a:lnTo>
                        <a:pt x="1165" y="1083"/>
                      </a:lnTo>
                      <a:lnTo>
                        <a:pt x="1186" y="1105"/>
                      </a:lnTo>
                      <a:lnTo>
                        <a:pt x="1203" y="1123"/>
                      </a:lnTo>
                      <a:lnTo>
                        <a:pt x="1219" y="1161"/>
                      </a:lnTo>
                      <a:lnTo>
                        <a:pt x="1225" y="1190"/>
                      </a:lnTo>
                      <a:lnTo>
                        <a:pt x="1233" y="1262"/>
                      </a:lnTo>
                      <a:lnTo>
                        <a:pt x="1250" y="1350"/>
                      </a:lnTo>
                      <a:lnTo>
                        <a:pt x="1253" y="1381"/>
                      </a:lnTo>
                      <a:lnTo>
                        <a:pt x="1248" y="1410"/>
                      </a:lnTo>
                      <a:lnTo>
                        <a:pt x="1238" y="1446"/>
                      </a:lnTo>
                      <a:lnTo>
                        <a:pt x="1231" y="1482"/>
                      </a:lnTo>
                      <a:lnTo>
                        <a:pt x="1235" y="1512"/>
                      </a:lnTo>
                      <a:lnTo>
                        <a:pt x="1259" y="1533"/>
                      </a:lnTo>
                      <a:lnTo>
                        <a:pt x="1301" y="1517"/>
                      </a:lnTo>
                      <a:lnTo>
                        <a:pt x="1321" y="1538"/>
                      </a:lnTo>
                      <a:lnTo>
                        <a:pt x="1329" y="1583"/>
                      </a:lnTo>
                      <a:lnTo>
                        <a:pt x="1314" y="1606"/>
                      </a:lnTo>
                      <a:lnTo>
                        <a:pt x="1290" y="1616"/>
                      </a:lnTo>
                      <a:lnTo>
                        <a:pt x="1270" y="1628"/>
                      </a:lnTo>
                      <a:lnTo>
                        <a:pt x="1236" y="1685"/>
                      </a:lnTo>
                      <a:lnTo>
                        <a:pt x="1218" y="1710"/>
                      </a:lnTo>
                      <a:lnTo>
                        <a:pt x="1193" y="1726"/>
                      </a:lnTo>
                      <a:lnTo>
                        <a:pt x="1161" y="1722"/>
                      </a:lnTo>
                      <a:lnTo>
                        <a:pt x="1119" y="1675"/>
                      </a:lnTo>
                      <a:lnTo>
                        <a:pt x="1090" y="1666"/>
                      </a:lnTo>
                      <a:lnTo>
                        <a:pt x="1033" y="1698"/>
                      </a:lnTo>
                      <a:lnTo>
                        <a:pt x="1039" y="1758"/>
                      </a:lnTo>
                      <a:lnTo>
                        <a:pt x="1085" y="1845"/>
                      </a:lnTo>
                      <a:lnTo>
                        <a:pt x="1061" y="1852"/>
                      </a:lnTo>
                      <a:lnTo>
                        <a:pt x="818" y="1858"/>
                      </a:lnTo>
                      <a:lnTo>
                        <a:pt x="753" y="1836"/>
                      </a:lnTo>
                      <a:lnTo>
                        <a:pt x="666" y="1780"/>
                      </a:lnTo>
                      <a:lnTo>
                        <a:pt x="594" y="1701"/>
                      </a:lnTo>
                      <a:lnTo>
                        <a:pt x="571" y="1616"/>
                      </a:lnTo>
                      <a:lnTo>
                        <a:pt x="586" y="1587"/>
                      </a:lnTo>
                      <a:lnTo>
                        <a:pt x="633" y="1552"/>
                      </a:lnTo>
                      <a:lnTo>
                        <a:pt x="639" y="1522"/>
                      </a:lnTo>
                      <a:lnTo>
                        <a:pt x="635" y="1512"/>
                      </a:lnTo>
                      <a:lnTo>
                        <a:pt x="620" y="1488"/>
                      </a:lnTo>
                      <a:lnTo>
                        <a:pt x="618" y="1457"/>
                      </a:lnTo>
                      <a:lnTo>
                        <a:pt x="605" y="1427"/>
                      </a:lnTo>
                      <a:lnTo>
                        <a:pt x="596" y="1418"/>
                      </a:lnTo>
                      <a:lnTo>
                        <a:pt x="583" y="1414"/>
                      </a:lnTo>
                      <a:lnTo>
                        <a:pt x="524" y="1407"/>
                      </a:lnTo>
                      <a:lnTo>
                        <a:pt x="499" y="1396"/>
                      </a:lnTo>
                      <a:lnTo>
                        <a:pt x="473" y="1366"/>
                      </a:lnTo>
                      <a:lnTo>
                        <a:pt x="394" y="1205"/>
                      </a:lnTo>
                      <a:lnTo>
                        <a:pt x="384" y="1191"/>
                      </a:lnTo>
                      <a:lnTo>
                        <a:pt x="371" y="1182"/>
                      </a:lnTo>
                      <a:lnTo>
                        <a:pt x="358" y="1185"/>
                      </a:lnTo>
                      <a:lnTo>
                        <a:pt x="346" y="1196"/>
                      </a:lnTo>
                      <a:lnTo>
                        <a:pt x="335" y="1231"/>
                      </a:lnTo>
                      <a:lnTo>
                        <a:pt x="329" y="1246"/>
                      </a:lnTo>
                      <a:lnTo>
                        <a:pt x="309" y="1257"/>
                      </a:lnTo>
                      <a:lnTo>
                        <a:pt x="293" y="1249"/>
                      </a:lnTo>
                      <a:lnTo>
                        <a:pt x="278" y="1229"/>
                      </a:lnTo>
                      <a:lnTo>
                        <a:pt x="265" y="1205"/>
                      </a:lnTo>
                      <a:lnTo>
                        <a:pt x="251" y="1166"/>
                      </a:lnTo>
                      <a:lnTo>
                        <a:pt x="241" y="1152"/>
                      </a:lnTo>
                      <a:lnTo>
                        <a:pt x="225" y="1145"/>
                      </a:lnTo>
                      <a:lnTo>
                        <a:pt x="211" y="1147"/>
                      </a:lnTo>
                      <a:lnTo>
                        <a:pt x="183" y="1165"/>
                      </a:lnTo>
                      <a:lnTo>
                        <a:pt x="168" y="1171"/>
                      </a:lnTo>
                      <a:lnTo>
                        <a:pt x="151" y="1170"/>
                      </a:lnTo>
                      <a:lnTo>
                        <a:pt x="116" y="1162"/>
                      </a:lnTo>
                      <a:lnTo>
                        <a:pt x="100" y="1161"/>
                      </a:lnTo>
                      <a:lnTo>
                        <a:pt x="69" y="1173"/>
                      </a:lnTo>
                      <a:lnTo>
                        <a:pt x="69" y="1180"/>
                      </a:lnTo>
                      <a:lnTo>
                        <a:pt x="66" y="1178"/>
                      </a:lnTo>
                      <a:lnTo>
                        <a:pt x="20" y="1103"/>
                      </a:lnTo>
                      <a:lnTo>
                        <a:pt x="4" y="1058"/>
                      </a:lnTo>
                      <a:lnTo>
                        <a:pt x="0" y="1027"/>
                      </a:lnTo>
                      <a:lnTo>
                        <a:pt x="0" y="1003"/>
                      </a:lnTo>
                      <a:lnTo>
                        <a:pt x="3" y="978"/>
                      </a:lnTo>
                      <a:lnTo>
                        <a:pt x="6" y="960"/>
                      </a:lnTo>
                      <a:lnTo>
                        <a:pt x="13" y="943"/>
                      </a:lnTo>
                      <a:lnTo>
                        <a:pt x="21" y="926"/>
                      </a:lnTo>
                      <a:lnTo>
                        <a:pt x="73" y="865"/>
                      </a:lnTo>
                      <a:lnTo>
                        <a:pt x="89" y="873"/>
                      </a:lnTo>
                      <a:lnTo>
                        <a:pt x="98" y="873"/>
                      </a:lnTo>
                      <a:lnTo>
                        <a:pt x="109" y="870"/>
                      </a:lnTo>
                      <a:lnTo>
                        <a:pt x="119" y="860"/>
                      </a:lnTo>
                      <a:lnTo>
                        <a:pt x="129" y="838"/>
                      </a:lnTo>
                      <a:lnTo>
                        <a:pt x="138" y="802"/>
                      </a:lnTo>
                      <a:lnTo>
                        <a:pt x="139" y="766"/>
                      </a:lnTo>
                      <a:lnTo>
                        <a:pt x="136" y="747"/>
                      </a:lnTo>
                      <a:lnTo>
                        <a:pt x="131" y="736"/>
                      </a:lnTo>
                      <a:lnTo>
                        <a:pt x="120" y="726"/>
                      </a:lnTo>
                      <a:lnTo>
                        <a:pt x="108" y="722"/>
                      </a:lnTo>
                      <a:lnTo>
                        <a:pt x="38" y="712"/>
                      </a:lnTo>
                      <a:lnTo>
                        <a:pt x="16" y="702"/>
                      </a:lnTo>
                      <a:lnTo>
                        <a:pt x="9" y="692"/>
                      </a:lnTo>
                      <a:lnTo>
                        <a:pt x="9" y="680"/>
                      </a:lnTo>
                      <a:lnTo>
                        <a:pt x="15" y="593"/>
                      </a:lnTo>
                      <a:lnTo>
                        <a:pt x="20" y="567"/>
                      </a:lnTo>
                      <a:lnTo>
                        <a:pt x="35" y="553"/>
                      </a:lnTo>
                      <a:lnTo>
                        <a:pt x="58" y="542"/>
                      </a:lnTo>
                      <a:lnTo>
                        <a:pt x="149" y="530"/>
                      </a:lnTo>
                      <a:lnTo>
                        <a:pt x="159" y="517"/>
                      </a:lnTo>
                      <a:lnTo>
                        <a:pt x="164" y="506"/>
                      </a:lnTo>
                      <a:lnTo>
                        <a:pt x="173" y="495"/>
                      </a:lnTo>
                      <a:lnTo>
                        <a:pt x="185" y="490"/>
                      </a:lnTo>
                      <a:lnTo>
                        <a:pt x="260" y="492"/>
                      </a:lnTo>
                      <a:lnTo>
                        <a:pt x="269" y="488"/>
                      </a:lnTo>
                      <a:lnTo>
                        <a:pt x="275" y="481"/>
                      </a:lnTo>
                      <a:lnTo>
                        <a:pt x="279" y="462"/>
                      </a:lnTo>
                      <a:lnTo>
                        <a:pt x="279" y="432"/>
                      </a:lnTo>
                      <a:lnTo>
                        <a:pt x="281" y="411"/>
                      </a:lnTo>
                      <a:lnTo>
                        <a:pt x="290" y="397"/>
                      </a:lnTo>
                      <a:lnTo>
                        <a:pt x="305" y="386"/>
                      </a:lnTo>
                      <a:lnTo>
                        <a:pt x="309" y="376"/>
                      </a:lnTo>
                      <a:lnTo>
                        <a:pt x="313" y="362"/>
                      </a:lnTo>
                      <a:lnTo>
                        <a:pt x="318" y="291"/>
                      </a:lnTo>
                      <a:lnTo>
                        <a:pt x="323" y="270"/>
                      </a:lnTo>
                      <a:lnTo>
                        <a:pt x="336" y="258"/>
                      </a:lnTo>
                      <a:lnTo>
                        <a:pt x="358" y="245"/>
                      </a:lnTo>
                      <a:lnTo>
                        <a:pt x="408" y="222"/>
                      </a:lnTo>
                      <a:lnTo>
                        <a:pt x="448" y="196"/>
                      </a:lnTo>
                      <a:lnTo>
                        <a:pt x="601" y="203"/>
                      </a:lnTo>
                      <a:lnTo>
                        <a:pt x="620" y="190"/>
                      </a:lnTo>
                      <a:lnTo>
                        <a:pt x="633" y="176"/>
                      </a:lnTo>
                      <a:lnTo>
                        <a:pt x="635" y="158"/>
                      </a:lnTo>
                      <a:lnTo>
                        <a:pt x="635" y="141"/>
                      </a:lnTo>
                      <a:lnTo>
                        <a:pt x="633" y="120"/>
                      </a:lnTo>
                      <a:lnTo>
                        <a:pt x="626" y="106"/>
                      </a:lnTo>
                      <a:lnTo>
                        <a:pt x="605" y="78"/>
                      </a:lnTo>
                      <a:lnTo>
                        <a:pt x="604" y="63"/>
                      </a:lnTo>
                      <a:lnTo>
                        <a:pt x="609" y="57"/>
                      </a:lnTo>
                      <a:lnTo>
                        <a:pt x="621" y="53"/>
                      </a:lnTo>
                      <a:lnTo>
                        <a:pt x="680" y="43"/>
                      </a:lnTo>
                      <a:lnTo>
                        <a:pt x="700" y="36"/>
                      </a:lnTo>
                      <a:lnTo>
                        <a:pt x="713" y="27"/>
                      </a:lnTo>
                      <a:lnTo>
                        <a:pt x="725" y="13"/>
                      </a:lnTo>
                      <a:lnTo>
                        <a:pt x="733" y="7"/>
                      </a:lnTo>
                      <a:lnTo>
                        <a:pt x="758" y="0"/>
                      </a:lnTo>
                      <a:lnTo>
                        <a:pt x="784" y="2"/>
                      </a:lnTo>
                      <a:lnTo>
                        <a:pt x="803" y="10"/>
                      </a:lnTo>
                      <a:lnTo>
                        <a:pt x="830" y="31"/>
                      </a:lnTo>
                      <a:lnTo>
                        <a:pt x="850" y="53"/>
                      </a:lnTo>
                      <a:lnTo>
                        <a:pt x="856" y="75"/>
                      </a:lnTo>
                      <a:lnTo>
                        <a:pt x="865" y="88"/>
                      </a:lnTo>
                      <a:lnTo>
                        <a:pt x="871" y="95"/>
                      </a:lnTo>
                      <a:lnTo>
                        <a:pt x="895" y="108"/>
                      </a:lnTo>
                      <a:lnTo>
                        <a:pt x="913" y="127"/>
                      </a:lnTo>
                      <a:lnTo>
                        <a:pt x="921" y="147"/>
                      </a:lnTo>
                      <a:lnTo>
                        <a:pt x="933" y="152"/>
                      </a:lnTo>
                      <a:lnTo>
                        <a:pt x="951" y="153"/>
                      </a:lnTo>
                      <a:lnTo>
                        <a:pt x="1024" y="138"/>
                      </a:lnTo>
                      <a:lnTo>
                        <a:pt x="1056" y="113"/>
                      </a:lnTo>
                      <a:lnTo>
                        <a:pt x="1078" y="99"/>
                      </a:lnTo>
                      <a:close/>
                    </a:path>
                  </a:pathLst>
                </a:custGeom>
                <a:solidFill>
                  <a:srgbClr val="D34817"/>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1" name="Viroviticko-Podravska" descr="{&quot;Key&quot;:&quot;viroviticko-podravska&quot;,&quot;Name&quot;:&quot;Viroviticko-Podravska&quot;,&quot;Value&quot;:1.0,&quot;Formula&quot;:&quot;&quot;,&quot;Text&quot;:&quot;&quot;,&quot;OfficeApplication&quot;:1,&quot;HasValue&quot;:true}">
                  <a:extLst>
                    <a:ext uri="{FF2B5EF4-FFF2-40B4-BE49-F238E27FC236}">
                      <a16:creationId xmlns:a16="http://schemas.microsoft.com/office/drawing/2014/main" id="{52E140C1-032B-4156-A7A5-F78B992E766B}"/>
                    </a:ext>
                  </a:extLst>
                </p:cNvPr>
                <p:cNvSpPr>
                  <a:spLocks/>
                </p:cNvSpPr>
                <p:nvPr/>
              </p:nvSpPr>
              <p:spPr bwMode="auto">
                <a:xfrm>
                  <a:off x="6705600" y="2241551"/>
                  <a:ext cx="865188" cy="669925"/>
                </a:xfrm>
                <a:custGeom>
                  <a:avLst/>
                  <a:gdLst>
                    <a:gd name="T0" fmla="*/ 1670 w 2009"/>
                    <a:gd name="T1" fmla="*/ 693 h 1557"/>
                    <a:gd name="T2" fmla="*/ 1714 w 2009"/>
                    <a:gd name="T3" fmla="*/ 783 h 1557"/>
                    <a:gd name="T4" fmla="*/ 1795 w 2009"/>
                    <a:gd name="T5" fmla="*/ 808 h 1557"/>
                    <a:gd name="T6" fmla="*/ 1840 w 2009"/>
                    <a:gd name="T7" fmla="*/ 875 h 1557"/>
                    <a:gd name="T8" fmla="*/ 1868 w 2009"/>
                    <a:gd name="T9" fmla="*/ 954 h 1557"/>
                    <a:gd name="T10" fmla="*/ 2004 w 2009"/>
                    <a:gd name="T11" fmla="*/ 1038 h 1557"/>
                    <a:gd name="T12" fmla="*/ 1755 w 2009"/>
                    <a:gd name="T13" fmla="*/ 1338 h 1557"/>
                    <a:gd name="T14" fmla="*/ 1690 w 2009"/>
                    <a:gd name="T15" fmla="*/ 1475 h 1557"/>
                    <a:gd name="T16" fmla="*/ 1589 w 2009"/>
                    <a:gd name="T17" fmla="*/ 1553 h 1557"/>
                    <a:gd name="T18" fmla="*/ 1519 w 2009"/>
                    <a:gd name="T19" fmla="*/ 1543 h 1557"/>
                    <a:gd name="T20" fmla="*/ 1409 w 2009"/>
                    <a:gd name="T21" fmla="*/ 1553 h 1557"/>
                    <a:gd name="T22" fmla="*/ 1380 w 2009"/>
                    <a:gd name="T23" fmla="*/ 1506 h 1557"/>
                    <a:gd name="T24" fmla="*/ 1253 w 2009"/>
                    <a:gd name="T25" fmla="*/ 1475 h 1557"/>
                    <a:gd name="T26" fmla="*/ 1094 w 2009"/>
                    <a:gd name="T27" fmla="*/ 1420 h 1557"/>
                    <a:gd name="T28" fmla="*/ 980 w 2009"/>
                    <a:gd name="T29" fmla="*/ 1329 h 1557"/>
                    <a:gd name="T30" fmla="*/ 813 w 2009"/>
                    <a:gd name="T31" fmla="*/ 1237 h 1557"/>
                    <a:gd name="T32" fmla="*/ 798 w 2009"/>
                    <a:gd name="T33" fmla="*/ 1285 h 1557"/>
                    <a:gd name="T34" fmla="*/ 760 w 2009"/>
                    <a:gd name="T35" fmla="*/ 1293 h 1557"/>
                    <a:gd name="T36" fmla="*/ 719 w 2009"/>
                    <a:gd name="T37" fmla="*/ 1259 h 1557"/>
                    <a:gd name="T38" fmla="*/ 760 w 2009"/>
                    <a:gd name="T39" fmla="*/ 938 h 1557"/>
                    <a:gd name="T40" fmla="*/ 669 w 2009"/>
                    <a:gd name="T41" fmla="*/ 821 h 1557"/>
                    <a:gd name="T42" fmla="*/ 622 w 2009"/>
                    <a:gd name="T43" fmla="*/ 805 h 1557"/>
                    <a:gd name="T44" fmla="*/ 589 w 2009"/>
                    <a:gd name="T45" fmla="*/ 829 h 1557"/>
                    <a:gd name="T46" fmla="*/ 534 w 2009"/>
                    <a:gd name="T47" fmla="*/ 855 h 1557"/>
                    <a:gd name="T48" fmla="*/ 484 w 2009"/>
                    <a:gd name="T49" fmla="*/ 788 h 1557"/>
                    <a:gd name="T50" fmla="*/ 494 w 2009"/>
                    <a:gd name="T51" fmla="*/ 734 h 1557"/>
                    <a:gd name="T52" fmla="*/ 466 w 2009"/>
                    <a:gd name="T53" fmla="*/ 696 h 1557"/>
                    <a:gd name="T54" fmla="*/ 366 w 2009"/>
                    <a:gd name="T55" fmla="*/ 668 h 1557"/>
                    <a:gd name="T56" fmla="*/ 310 w 2009"/>
                    <a:gd name="T57" fmla="*/ 613 h 1557"/>
                    <a:gd name="T58" fmla="*/ 306 w 2009"/>
                    <a:gd name="T59" fmla="*/ 550 h 1557"/>
                    <a:gd name="T60" fmla="*/ 0 w 2009"/>
                    <a:gd name="T61" fmla="*/ 276 h 1557"/>
                    <a:gd name="T62" fmla="*/ 11 w 2009"/>
                    <a:gd name="T63" fmla="*/ 238 h 1557"/>
                    <a:gd name="T64" fmla="*/ 20 w 2009"/>
                    <a:gd name="T65" fmla="*/ 191 h 1557"/>
                    <a:gd name="T66" fmla="*/ 128 w 2009"/>
                    <a:gd name="T67" fmla="*/ 45 h 1557"/>
                    <a:gd name="T68" fmla="*/ 200 w 2009"/>
                    <a:gd name="T69" fmla="*/ 5 h 1557"/>
                    <a:gd name="T70" fmla="*/ 351 w 2009"/>
                    <a:gd name="T71" fmla="*/ 19 h 1557"/>
                    <a:gd name="T72" fmla="*/ 411 w 2009"/>
                    <a:gd name="T73" fmla="*/ 38 h 1557"/>
                    <a:gd name="T74" fmla="*/ 444 w 2009"/>
                    <a:gd name="T75" fmla="*/ 79 h 1557"/>
                    <a:gd name="T76" fmla="*/ 543 w 2009"/>
                    <a:gd name="T77" fmla="*/ 65 h 1557"/>
                    <a:gd name="T78" fmla="*/ 590 w 2009"/>
                    <a:gd name="T79" fmla="*/ 115 h 1557"/>
                    <a:gd name="T80" fmla="*/ 801 w 2009"/>
                    <a:gd name="T81" fmla="*/ 93 h 1557"/>
                    <a:gd name="T82" fmla="*/ 1069 w 2009"/>
                    <a:gd name="T83" fmla="*/ 253 h 1557"/>
                    <a:gd name="T84" fmla="*/ 1098 w 2009"/>
                    <a:gd name="T85" fmla="*/ 351 h 1557"/>
                    <a:gd name="T86" fmla="*/ 1125 w 2009"/>
                    <a:gd name="T87" fmla="*/ 434 h 1557"/>
                    <a:gd name="T88" fmla="*/ 1491 w 2009"/>
                    <a:gd name="T89" fmla="*/ 561 h 1557"/>
                    <a:gd name="T90" fmla="*/ 1559 w 2009"/>
                    <a:gd name="T91" fmla="*/ 640 h 1557"/>
                    <a:gd name="T92" fmla="*/ 1600 w 2009"/>
                    <a:gd name="T93" fmla="*/ 584 h 1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09" h="1557">
                      <a:moveTo>
                        <a:pt x="1635" y="584"/>
                      </a:moveTo>
                      <a:lnTo>
                        <a:pt x="1650" y="643"/>
                      </a:lnTo>
                      <a:lnTo>
                        <a:pt x="1670" y="693"/>
                      </a:lnTo>
                      <a:lnTo>
                        <a:pt x="1695" y="738"/>
                      </a:lnTo>
                      <a:lnTo>
                        <a:pt x="1704" y="765"/>
                      </a:lnTo>
                      <a:lnTo>
                        <a:pt x="1714" y="783"/>
                      </a:lnTo>
                      <a:lnTo>
                        <a:pt x="1723" y="790"/>
                      </a:lnTo>
                      <a:lnTo>
                        <a:pt x="1783" y="803"/>
                      </a:lnTo>
                      <a:lnTo>
                        <a:pt x="1795" y="808"/>
                      </a:lnTo>
                      <a:lnTo>
                        <a:pt x="1808" y="821"/>
                      </a:lnTo>
                      <a:lnTo>
                        <a:pt x="1823" y="840"/>
                      </a:lnTo>
                      <a:lnTo>
                        <a:pt x="1840" y="875"/>
                      </a:lnTo>
                      <a:lnTo>
                        <a:pt x="1848" y="899"/>
                      </a:lnTo>
                      <a:lnTo>
                        <a:pt x="1854" y="939"/>
                      </a:lnTo>
                      <a:lnTo>
                        <a:pt x="1868" y="954"/>
                      </a:lnTo>
                      <a:lnTo>
                        <a:pt x="1892" y="971"/>
                      </a:lnTo>
                      <a:lnTo>
                        <a:pt x="1995" y="1028"/>
                      </a:lnTo>
                      <a:lnTo>
                        <a:pt x="2004" y="1038"/>
                      </a:lnTo>
                      <a:lnTo>
                        <a:pt x="2009" y="1074"/>
                      </a:lnTo>
                      <a:lnTo>
                        <a:pt x="1955" y="1093"/>
                      </a:lnTo>
                      <a:lnTo>
                        <a:pt x="1755" y="1338"/>
                      </a:lnTo>
                      <a:lnTo>
                        <a:pt x="1724" y="1419"/>
                      </a:lnTo>
                      <a:lnTo>
                        <a:pt x="1705" y="1454"/>
                      </a:lnTo>
                      <a:lnTo>
                        <a:pt x="1690" y="1475"/>
                      </a:lnTo>
                      <a:lnTo>
                        <a:pt x="1675" y="1490"/>
                      </a:lnTo>
                      <a:lnTo>
                        <a:pt x="1603" y="1545"/>
                      </a:lnTo>
                      <a:lnTo>
                        <a:pt x="1589" y="1553"/>
                      </a:lnTo>
                      <a:lnTo>
                        <a:pt x="1578" y="1555"/>
                      </a:lnTo>
                      <a:lnTo>
                        <a:pt x="1554" y="1547"/>
                      </a:lnTo>
                      <a:lnTo>
                        <a:pt x="1519" y="1543"/>
                      </a:lnTo>
                      <a:lnTo>
                        <a:pt x="1448" y="1555"/>
                      </a:lnTo>
                      <a:lnTo>
                        <a:pt x="1427" y="1557"/>
                      </a:lnTo>
                      <a:lnTo>
                        <a:pt x="1409" y="1553"/>
                      </a:lnTo>
                      <a:lnTo>
                        <a:pt x="1398" y="1545"/>
                      </a:lnTo>
                      <a:lnTo>
                        <a:pt x="1388" y="1520"/>
                      </a:lnTo>
                      <a:lnTo>
                        <a:pt x="1380" y="1506"/>
                      </a:lnTo>
                      <a:lnTo>
                        <a:pt x="1367" y="1495"/>
                      </a:lnTo>
                      <a:lnTo>
                        <a:pt x="1347" y="1486"/>
                      </a:lnTo>
                      <a:lnTo>
                        <a:pt x="1253" y="1475"/>
                      </a:lnTo>
                      <a:lnTo>
                        <a:pt x="1233" y="1468"/>
                      </a:lnTo>
                      <a:lnTo>
                        <a:pt x="1214" y="1458"/>
                      </a:lnTo>
                      <a:lnTo>
                        <a:pt x="1094" y="1420"/>
                      </a:lnTo>
                      <a:lnTo>
                        <a:pt x="1020" y="1372"/>
                      </a:lnTo>
                      <a:lnTo>
                        <a:pt x="1004" y="1357"/>
                      </a:lnTo>
                      <a:lnTo>
                        <a:pt x="980" y="1329"/>
                      </a:lnTo>
                      <a:lnTo>
                        <a:pt x="972" y="1324"/>
                      </a:lnTo>
                      <a:lnTo>
                        <a:pt x="959" y="1320"/>
                      </a:lnTo>
                      <a:lnTo>
                        <a:pt x="813" y="1237"/>
                      </a:lnTo>
                      <a:lnTo>
                        <a:pt x="805" y="1244"/>
                      </a:lnTo>
                      <a:lnTo>
                        <a:pt x="805" y="1265"/>
                      </a:lnTo>
                      <a:lnTo>
                        <a:pt x="798" y="1285"/>
                      </a:lnTo>
                      <a:lnTo>
                        <a:pt x="787" y="1297"/>
                      </a:lnTo>
                      <a:lnTo>
                        <a:pt x="769" y="1299"/>
                      </a:lnTo>
                      <a:lnTo>
                        <a:pt x="760" y="1293"/>
                      </a:lnTo>
                      <a:lnTo>
                        <a:pt x="747" y="1279"/>
                      </a:lnTo>
                      <a:lnTo>
                        <a:pt x="733" y="1269"/>
                      </a:lnTo>
                      <a:lnTo>
                        <a:pt x="719" y="1259"/>
                      </a:lnTo>
                      <a:lnTo>
                        <a:pt x="630" y="1241"/>
                      </a:lnTo>
                      <a:lnTo>
                        <a:pt x="618" y="1188"/>
                      </a:lnTo>
                      <a:lnTo>
                        <a:pt x="760" y="938"/>
                      </a:lnTo>
                      <a:lnTo>
                        <a:pt x="761" y="898"/>
                      </a:lnTo>
                      <a:lnTo>
                        <a:pt x="755" y="884"/>
                      </a:lnTo>
                      <a:lnTo>
                        <a:pt x="669" y="821"/>
                      </a:lnTo>
                      <a:lnTo>
                        <a:pt x="653" y="813"/>
                      </a:lnTo>
                      <a:lnTo>
                        <a:pt x="634" y="806"/>
                      </a:lnTo>
                      <a:lnTo>
                        <a:pt x="622" y="805"/>
                      </a:lnTo>
                      <a:lnTo>
                        <a:pt x="614" y="808"/>
                      </a:lnTo>
                      <a:lnTo>
                        <a:pt x="600" y="821"/>
                      </a:lnTo>
                      <a:lnTo>
                        <a:pt x="589" y="829"/>
                      </a:lnTo>
                      <a:lnTo>
                        <a:pt x="570" y="848"/>
                      </a:lnTo>
                      <a:lnTo>
                        <a:pt x="560" y="854"/>
                      </a:lnTo>
                      <a:lnTo>
                        <a:pt x="534" y="855"/>
                      </a:lnTo>
                      <a:lnTo>
                        <a:pt x="494" y="821"/>
                      </a:lnTo>
                      <a:lnTo>
                        <a:pt x="480" y="798"/>
                      </a:lnTo>
                      <a:lnTo>
                        <a:pt x="484" y="788"/>
                      </a:lnTo>
                      <a:lnTo>
                        <a:pt x="494" y="765"/>
                      </a:lnTo>
                      <a:lnTo>
                        <a:pt x="496" y="751"/>
                      </a:lnTo>
                      <a:lnTo>
                        <a:pt x="494" y="734"/>
                      </a:lnTo>
                      <a:lnTo>
                        <a:pt x="486" y="710"/>
                      </a:lnTo>
                      <a:lnTo>
                        <a:pt x="476" y="700"/>
                      </a:lnTo>
                      <a:lnTo>
                        <a:pt x="466" y="696"/>
                      </a:lnTo>
                      <a:lnTo>
                        <a:pt x="404" y="710"/>
                      </a:lnTo>
                      <a:lnTo>
                        <a:pt x="386" y="693"/>
                      </a:lnTo>
                      <a:lnTo>
                        <a:pt x="366" y="668"/>
                      </a:lnTo>
                      <a:lnTo>
                        <a:pt x="334" y="648"/>
                      </a:lnTo>
                      <a:lnTo>
                        <a:pt x="319" y="629"/>
                      </a:lnTo>
                      <a:lnTo>
                        <a:pt x="310" y="613"/>
                      </a:lnTo>
                      <a:lnTo>
                        <a:pt x="309" y="603"/>
                      </a:lnTo>
                      <a:lnTo>
                        <a:pt x="310" y="566"/>
                      </a:lnTo>
                      <a:lnTo>
                        <a:pt x="306" y="550"/>
                      </a:lnTo>
                      <a:lnTo>
                        <a:pt x="18" y="348"/>
                      </a:lnTo>
                      <a:lnTo>
                        <a:pt x="3" y="291"/>
                      </a:lnTo>
                      <a:lnTo>
                        <a:pt x="0" y="276"/>
                      </a:lnTo>
                      <a:lnTo>
                        <a:pt x="1" y="266"/>
                      </a:lnTo>
                      <a:lnTo>
                        <a:pt x="11" y="245"/>
                      </a:lnTo>
                      <a:lnTo>
                        <a:pt x="11" y="238"/>
                      </a:lnTo>
                      <a:lnTo>
                        <a:pt x="1" y="221"/>
                      </a:lnTo>
                      <a:lnTo>
                        <a:pt x="6" y="209"/>
                      </a:lnTo>
                      <a:lnTo>
                        <a:pt x="20" y="191"/>
                      </a:lnTo>
                      <a:lnTo>
                        <a:pt x="54" y="155"/>
                      </a:lnTo>
                      <a:lnTo>
                        <a:pt x="116" y="59"/>
                      </a:lnTo>
                      <a:lnTo>
                        <a:pt x="128" y="45"/>
                      </a:lnTo>
                      <a:lnTo>
                        <a:pt x="139" y="36"/>
                      </a:lnTo>
                      <a:lnTo>
                        <a:pt x="179" y="11"/>
                      </a:lnTo>
                      <a:lnTo>
                        <a:pt x="200" y="5"/>
                      </a:lnTo>
                      <a:lnTo>
                        <a:pt x="220" y="4"/>
                      </a:lnTo>
                      <a:lnTo>
                        <a:pt x="331" y="20"/>
                      </a:lnTo>
                      <a:lnTo>
                        <a:pt x="351" y="19"/>
                      </a:lnTo>
                      <a:lnTo>
                        <a:pt x="369" y="14"/>
                      </a:lnTo>
                      <a:lnTo>
                        <a:pt x="389" y="33"/>
                      </a:lnTo>
                      <a:lnTo>
                        <a:pt x="411" y="38"/>
                      </a:lnTo>
                      <a:lnTo>
                        <a:pt x="434" y="0"/>
                      </a:lnTo>
                      <a:lnTo>
                        <a:pt x="446" y="51"/>
                      </a:lnTo>
                      <a:lnTo>
                        <a:pt x="444" y="79"/>
                      </a:lnTo>
                      <a:lnTo>
                        <a:pt x="450" y="88"/>
                      </a:lnTo>
                      <a:lnTo>
                        <a:pt x="493" y="85"/>
                      </a:lnTo>
                      <a:lnTo>
                        <a:pt x="543" y="65"/>
                      </a:lnTo>
                      <a:lnTo>
                        <a:pt x="565" y="75"/>
                      </a:lnTo>
                      <a:lnTo>
                        <a:pt x="579" y="124"/>
                      </a:lnTo>
                      <a:lnTo>
                        <a:pt x="590" y="115"/>
                      </a:lnTo>
                      <a:lnTo>
                        <a:pt x="604" y="96"/>
                      </a:lnTo>
                      <a:lnTo>
                        <a:pt x="621" y="85"/>
                      </a:lnTo>
                      <a:lnTo>
                        <a:pt x="801" y="93"/>
                      </a:lnTo>
                      <a:lnTo>
                        <a:pt x="891" y="111"/>
                      </a:lnTo>
                      <a:lnTo>
                        <a:pt x="969" y="146"/>
                      </a:lnTo>
                      <a:lnTo>
                        <a:pt x="1069" y="253"/>
                      </a:lnTo>
                      <a:lnTo>
                        <a:pt x="1085" y="281"/>
                      </a:lnTo>
                      <a:lnTo>
                        <a:pt x="1088" y="306"/>
                      </a:lnTo>
                      <a:lnTo>
                        <a:pt x="1098" y="351"/>
                      </a:lnTo>
                      <a:lnTo>
                        <a:pt x="1100" y="386"/>
                      </a:lnTo>
                      <a:lnTo>
                        <a:pt x="1108" y="423"/>
                      </a:lnTo>
                      <a:lnTo>
                        <a:pt x="1125" y="434"/>
                      </a:lnTo>
                      <a:lnTo>
                        <a:pt x="1173" y="436"/>
                      </a:lnTo>
                      <a:lnTo>
                        <a:pt x="1430" y="516"/>
                      </a:lnTo>
                      <a:lnTo>
                        <a:pt x="1491" y="561"/>
                      </a:lnTo>
                      <a:lnTo>
                        <a:pt x="1533" y="633"/>
                      </a:lnTo>
                      <a:lnTo>
                        <a:pt x="1533" y="645"/>
                      </a:lnTo>
                      <a:lnTo>
                        <a:pt x="1559" y="640"/>
                      </a:lnTo>
                      <a:lnTo>
                        <a:pt x="1570" y="619"/>
                      </a:lnTo>
                      <a:lnTo>
                        <a:pt x="1580" y="595"/>
                      </a:lnTo>
                      <a:lnTo>
                        <a:pt x="1600" y="584"/>
                      </a:lnTo>
                      <a:lnTo>
                        <a:pt x="1635" y="584"/>
                      </a:lnTo>
                      <a:close/>
                    </a:path>
                  </a:pathLst>
                </a:custGeom>
                <a:solidFill>
                  <a:srgbClr val="D34817"/>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2" name="Bjelovarska-Bilogorska" descr="{&quot;Key&quot;:&quot;bjelovarska-bilogorska&quot;,&quot;Name&quot;:&quot;Bjelovarska-Bilogorska&quot;,&quot;Value&quot;:1.0,&quot;Formula&quot;:&quot;&quot;,&quot;Text&quot;:&quot;&quot;,&quot;OfficeApplication&quot;:1,&quot;HasValue&quot;:true}">
                  <a:extLst>
                    <a:ext uri="{FF2B5EF4-FFF2-40B4-BE49-F238E27FC236}">
                      <a16:creationId xmlns:a16="http://schemas.microsoft.com/office/drawing/2014/main" id="{5C4A1A09-95F3-4D49-ACE0-3F29F74C8941}"/>
                    </a:ext>
                  </a:extLst>
                </p:cNvPr>
                <p:cNvSpPr>
                  <a:spLocks/>
                </p:cNvSpPr>
                <p:nvPr/>
              </p:nvSpPr>
              <p:spPr bwMode="auto">
                <a:xfrm>
                  <a:off x="6129338" y="2114551"/>
                  <a:ext cx="904875" cy="800100"/>
                </a:xfrm>
                <a:custGeom>
                  <a:avLst/>
                  <a:gdLst>
                    <a:gd name="T0" fmla="*/ 1651 w 2104"/>
                    <a:gd name="T1" fmla="*/ 898 h 1859"/>
                    <a:gd name="T2" fmla="*/ 1709 w 2104"/>
                    <a:gd name="T3" fmla="*/ 963 h 1859"/>
                    <a:gd name="T4" fmla="*/ 1819 w 2104"/>
                    <a:gd name="T5" fmla="*/ 995 h 1859"/>
                    <a:gd name="T6" fmla="*/ 1836 w 2104"/>
                    <a:gd name="T7" fmla="*/ 1060 h 1859"/>
                    <a:gd name="T8" fmla="*/ 1876 w 2104"/>
                    <a:gd name="T9" fmla="*/ 1150 h 1859"/>
                    <a:gd name="T10" fmla="*/ 1942 w 2104"/>
                    <a:gd name="T11" fmla="*/ 1117 h 1859"/>
                    <a:gd name="T12" fmla="*/ 1995 w 2104"/>
                    <a:gd name="T13" fmla="*/ 1108 h 1859"/>
                    <a:gd name="T14" fmla="*/ 2102 w 2104"/>
                    <a:gd name="T15" fmla="*/ 1233 h 1859"/>
                    <a:gd name="T16" fmla="*/ 1995 w 2104"/>
                    <a:gd name="T17" fmla="*/ 1573 h 1859"/>
                    <a:gd name="T18" fmla="*/ 1959 w 2104"/>
                    <a:gd name="T19" fmla="*/ 1709 h 1859"/>
                    <a:gd name="T20" fmla="*/ 1874 w 2104"/>
                    <a:gd name="T21" fmla="*/ 1733 h 1859"/>
                    <a:gd name="T22" fmla="*/ 1534 w 2104"/>
                    <a:gd name="T23" fmla="*/ 1742 h 1859"/>
                    <a:gd name="T24" fmla="*/ 1454 w 2104"/>
                    <a:gd name="T25" fmla="*/ 1677 h 1859"/>
                    <a:gd name="T26" fmla="*/ 1400 w 2104"/>
                    <a:gd name="T27" fmla="*/ 1713 h 1859"/>
                    <a:gd name="T28" fmla="*/ 1237 w 2104"/>
                    <a:gd name="T29" fmla="*/ 1744 h 1859"/>
                    <a:gd name="T30" fmla="*/ 1142 w 2104"/>
                    <a:gd name="T31" fmla="*/ 1745 h 1859"/>
                    <a:gd name="T32" fmla="*/ 997 w 2104"/>
                    <a:gd name="T33" fmla="*/ 1700 h 1859"/>
                    <a:gd name="T34" fmla="*/ 977 w 2104"/>
                    <a:gd name="T35" fmla="*/ 1633 h 1859"/>
                    <a:gd name="T36" fmla="*/ 909 w 2104"/>
                    <a:gd name="T37" fmla="*/ 1782 h 1859"/>
                    <a:gd name="T38" fmla="*/ 866 w 2104"/>
                    <a:gd name="T39" fmla="*/ 1859 h 1859"/>
                    <a:gd name="T40" fmla="*/ 826 w 2104"/>
                    <a:gd name="T41" fmla="*/ 1814 h 1859"/>
                    <a:gd name="T42" fmla="*/ 732 w 2104"/>
                    <a:gd name="T43" fmla="*/ 1795 h 1859"/>
                    <a:gd name="T44" fmla="*/ 706 w 2104"/>
                    <a:gd name="T45" fmla="*/ 1730 h 1859"/>
                    <a:gd name="T46" fmla="*/ 786 w 2104"/>
                    <a:gd name="T47" fmla="*/ 1693 h 1859"/>
                    <a:gd name="T48" fmla="*/ 721 w 2104"/>
                    <a:gd name="T49" fmla="*/ 1589 h 1859"/>
                    <a:gd name="T50" fmla="*/ 660 w 2104"/>
                    <a:gd name="T51" fmla="*/ 1532 h 1859"/>
                    <a:gd name="T52" fmla="*/ 600 w 2104"/>
                    <a:gd name="T53" fmla="*/ 1412 h 1859"/>
                    <a:gd name="T54" fmla="*/ 491 w 2104"/>
                    <a:gd name="T55" fmla="*/ 1358 h 1859"/>
                    <a:gd name="T56" fmla="*/ 254 w 2104"/>
                    <a:gd name="T57" fmla="*/ 1270 h 1859"/>
                    <a:gd name="T58" fmla="*/ 144 w 2104"/>
                    <a:gd name="T59" fmla="*/ 1167 h 1859"/>
                    <a:gd name="T60" fmla="*/ 51 w 2104"/>
                    <a:gd name="T61" fmla="*/ 1120 h 1859"/>
                    <a:gd name="T62" fmla="*/ 9 w 2104"/>
                    <a:gd name="T63" fmla="*/ 1092 h 1859"/>
                    <a:gd name="T64" fmla="*/ 31 w 2104"/>
                    <a:gd name="T65" fmla="*/ 994 h 1859"/>
                    <a:gd name="T66" fmla="*/ 74 w 2104"/>
                    <a:gd name="T67" fmla="*/ 890 h 1859"/>
                    <a:gd name="T68" fmla="*/ 222 w 2104"/>
                    <a:gd name="T69" fmla="*/ 895 h 1859"/>
                    <a:gd name="T70" fmla="*/ 265 w 2104"/>
                    <a:gd name="T71" fmla="*/ 728 h 1859"/>
                    <a:gd name="T72" fmla="*/ 296 w 2104"/>
                    <a:gd name="T73" fmla="*/ 747 h 1859"/>
                    <a:gd name="T74" fmla="*/ 312 w 2104"/>
                    <a:gd name="T75" fmla="*/ 794 h 1859"/>
                    <a:gd name="T76" fmla="*/ 405 w 2104"/>
                    <a:gd name="T77" fmla="*/ 737 h 1859"/>
                    <a:gd name="T78" fmla="*/ 412 w 2104"/>
                    <a:gd name="T79" fmla="*/ 539 h 1859"/>
                    <a:gd name="T80" fmla="*/ 424 w 2104"/>
                    <a:gd name="T81" fmla="*/ 305 h 1859"/>
                    <a:gd name="T82" fmla="*/ 552 w 2104"/>
                    <a:gd name="T83" fmla="*/ 87 h 1859"/>
                    <a:gd name="T84" fmla="*/ 627 w 2104"/>
                    <a:gd name="T85" fmla="*/ 94 h 1859"/>
                    <a:gd name="T86" fmla="*/ 685 w 2104"/>
                    <a:gd name="T87" fmla="*/ 77 h 1859"/>
                    <a:gd name="T88" fmla="*/ 724 w 2104"/>
                    <a:gd name="T89" fmla="*/ 2 h 1859"/>
                    <a:gd name="T90" fmla="*/ 787 w 2104"/>
                    <a:gd name="T91" fmla="*/ 20 h 1859"/>
                    <a:gd name="T92" fmla="*/ 820 w 2104"/>
                    <a:gd name="T93" fmla="*/ 98 h 1859"/>
                    <a:gd name="T94" fmla="*/ 885 w 2104"/>
                    <a:gd name="T95" fmla="*/ 148 h 1859"/>
                    <a:gd name="T96" fmla="*/ 905 w 2104"/>
                    <a:gd name="T97" fmla="*/ 268 h 1859"/>
                    <a:gd name="T98" fmla="*/ 1051 w 2104"/>
                    <a:gd name="T99" fmla="*/ 392 h 1859"/>
                    <a:gd name="T100" fmla="*/ 1065 w 2104"/>
                    <a:gd name="T101" fmla="*/ 475 h 1859"/>
                    <a:gd name="T102" fmla="*/ 1141 w 2104"/>
                    <a:gd name="T103" fmla="*/ 443 h 1859"/>
                    <a:gd name="T104" fmla="*/ 1232 w 2104"/>
                    <a:gd name="T105" fmla="*/ 523 h 1859"/>
                    <a:gd name="T106" fmla="*/ 1360 w 2104"/>
                    <a:gd name="T107" fmla="*/ 643 h 1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4" h="1859">
                      <a:moveTo>
                        <a:pt x="1360" y="643"/>
                      </a:moveTo>
                      <a:lnTo>
                        <a:pt x="1649" y="845"/>
                      </a:lnTo>
                      <a:lnTo>
                        <a:pt x="1652" y="862"/>
                      </a:lnTo>
                      <a:lnTo>
                        <a:pt x="1651" y="898"/>
                      </a:lnTo>
                      <a:lnTo>
                        <a:pt x="1652" y="908"/>
                      </a:lnTo>
                      <a:lnTo>
                        <a:pt x="1661" y="924"/>
                      </a:lnTo>
                      <a:lnTo>
                        <a:pt x="1676" y="943"/>
                      </a:lnTo>
                      <a:lnTo>
                        <a:pt x="1709" y="963"/>
                      </a:lnTo>
                      <a:lnTo>
                        <a:pt x="1729" y="988"/>
                      </a:lnTo>
                      <a:lnTo>
                        <a:pt x="1746" y="1005"/>
                      </a:lnTo>
                      <a:lnTo>
                        <a:pt x="1809" y="992"/>
                      </a:lnTo>
                      <a:lnTo>
                        <a:pt x="1819" y="995"/>
                      </a:lnTo>
                      <a:lnTo>
                        <a:pt x="1829" y="1005"/>
                      </a:lnTo>
                      <a:lnTo>
                        <a:pt x="1836" y="1029"/>
                      </a:lnTo>
                      <a:lnTo>
                        <a:pt x="1839" y="1047"/>
                      </a:lnTo>
                      <a:lnTo>
                        <a:pt x="1836" y="1060"/>
                      </a:lnTo>
                      <a:lnTo>
                        <a:pt x="1826" y="1083"/>
                      </a:lnTo>
                      <a:lnTo>
                        <a:pt x="1822" y="1093"/>
                      </a:lnTo>
                      <a:lnTo>
                        <a:pt x="1836" y="1117"/>
                      </a:lnTo>
                      <a:lnTo>
                        <a:pt x="1876" y="1150"/>
                      </a:lnTo>
                      <a:lnTo>
                        <a:pt x="1902" y="1149"/>
                      </a:lnTo>
                      <a:lnTo>
                        <a:pt x="1912" y="1143"/>
                      </a:lnTo>
                      <a:lnTo>
                        <a:pt x="1931" y="1124"/>
                      </a:lnTo>
                      <a:lnTo>
                        <a:pt x="1942" y="1117"/>
                      </a:lnTo>
                      <a:lnTo>
                        <a:pt x="1956" y="1103"/>
                      </a:lnTo>
                      <a:lnTo>
                        <a:pt x="1964" y="1100"/>
                      </a:lnTo>
                      <a:lnTo>
                        <a:pt x="1976" y="1102"/>
                      </a:lnTo>
                      <a:lnTo>
                        <a:pt x="1995" y="1108"/>
                      </a:lnTo>
                      <a:lnTo>
                        <a:pt x="2011" y="1117"/>
                      </a:lnTo>
                      <a:lnTo>
                        <a:pt x="2097" y="1179"/>
                      </a:lnTo>
                      <a:lnTo>
                        <a:pt x="2104" y="1193"/>
                      </a:lnTo>
                      <a:lnTo>
                        <a:pt x="2102" y="1233"/>
                      </a:lnTo>
                      <a:lnTo>
                        <a:pt x="1960" y="1483"/>
                      </a:lnTo>
                      <a:lnTo>
                        <a:pt x="1972" y="1537"/>
                      </a:lnTo>
                      <a:lnTo>
                        <a:pt x="1990" y="1564"/>
                      </a:lnTo>
                      <a:lnTo>
                        <a:pt x="1995" y="1573"/>
                      </a:lnTo>
                      <a:lnTo>
                        <a:pt x="1997" y="1587"/>
                      </a:lnTo>
                      <a:lnTo>
                        <a:pt x="1995" y="1603"/>
                      </a:lnTo>
                      <a:lnTo>
                        <a:pt x="1969" y="1692"/>
                      </a:lnTo>
                      <a:lnTo>
                        <a:pt x="1959" y="1709"/>
                      </a:lnTo>
                      <a:lnTo>
                        <a:pt x="1947" y="1722"/>
                      </a:lnTo>
                      <a:lnTo>
                        <a:pt x="1930" y="1730"/>
                      </a:lnTo>
                      <a:lnTo>
                        <a:pt x="1906" y="1734"/>
                      </a:lnTo>
                      <a:lnTo>
                        <a:pt x="1874" y="1733"/>
                      </a:lnTo>
                      <a:lnTo>
                        <a:pt x="1801" y="1712"/>
                      </a:lnTo>
                      <a:lnTo>
                        <a:pt x="1771" y="1709"/>
                      </a:lnTo>
                      <a:lnTo>
                        <a:pt x="1556" y="1744"/>
                      </a:lnTo>
                      <a:lnTo>
                        <a:pt x="1534" y="1742"/>
                      </a:lnTo>
                      <a:lnTo>
                        <a:pt x="1512" y="1729"/>
                      </a:lnTo>
                      <a:lnTo>
                        <a:pt x="1482" y="1704"/>
                      </a:lnTo>
                      <a:lnTo>
                        <a:pt x="1465" y="1685"/>
                      </a:lnTo>
                      <a:lnTo>
                        <a:pt x="1454" y="1677"/>
                      </a:lnTo>
                      <a:lnTo>
                        <a:pt x="1444" y="1677"/>
                      </a:lnTo>
                      <a:lnTo>
                        <a:pt x="1430" y="1689"/>
                      </a:lnTo>
                      <a:lnTo>
                        <a:pt x="1420" y="1702"/>
                      </a:lnTo>
                      <a:lnTo>
                        <a:pt x="1400" y="1713"/>
                      </a:lnTo>
                      <a:lnTo>
                        <a:pt x="1372" y="1719"/>
                      </a:lnTo>
                      <a:lnTo>
                        <a:pt x="1324" y="1722"/>
                      </a:lnTo>
                      <a:lnTo>
                        <a:pt x="1292" y="1727"/>
                      </a:lnTo>
                      <a:lnTo>
                        <a:pt x="1237" y="1744"/>
                      </a:lnTo>
                      <a:lnTo>
                        <a:pt x="1212" y="1749"/>
                      </a:lnTo>
                      <a:lnTo>
                        <a:pt x="1185" y="1739"/>
                      </a:lnTo>
                      <a:lnTo>
                        <a:pt x="1156" y="1742"/>
                      </a:lnTo>
                      <a:lnTo>
                        <a:pt x="1142" y="1745"/>
                      </a:lnTo>
                      <a:lnTo>
                        <a:pt x="1130" y="1752"/>
                      </a:lnTo>
                      <a:lnTo>
                        <a:pt x="1117" y="1753"/>
                      </a:lnTo>
                      <a:lnTo>
                        <a:pt x="1097" y="1748"/>
                      </a:lnTo>
                      <a:lnTo>
                        <a:pt x="997" y="1700"/>
                      </a:lnTo>
                      <a:lnTo>
                        <a:pt x="984" y="1685"/>
                      </a:lnTo>
                      <a:lnTo>
                        <a:pt x="982" y="1670"/>
                      </a:lnTo>
                      <a:lnTo>
                        <a:pt x="984" y="1657"/>
                      </a:lnTo>
                      <a:lnTo>
                        <a:pt x="977" y="1633"/>
                      </a:lnTo>
                      <a:lnTo>
                        <a:pt x="945" y="1620"/>
                      </a:lnTo>
                      <a:lnTo>
                        <a:pt x="916" y="1708"/>
                      </a:lnTo>
                      <a:lnTo>
                        <a:pt x="910" y="1753"/>
                      </a:lnTo>
                      <a:lnTo>
                        <a:pt x="909" y="1782"/>
                      </a:lnTo>
                      <a:lnTo>
                        <a:pt x="906" y="1810"/>
                      </a:lnTo>
                      <a:lnTo>
                        <a:pt x="914" y="1834"/>
                      </a:lnTo>
                      <a:lnTo>
                        <a:pt x="877" y="1857"/>
                      </a:lnTo>
                      <a:lnTo>
                        <a:pt x="866" y="1859"/>
                      </a:lnTo>
                      <a:lnTo>
                        <a:pt x="860" y="1854"/>
                      </a:lnTo>
                      <a:lnTo>
                        <a:pt x="849" y="1833"/>
                      </a:lnTo>
                      <a:lnTo>
                        <a:pt x="841" y="1822"/>
                      </a:lnTo>
                      <a:lnTo>
                        <a:pt x="826" y="1814"/>
                      </a:lnTo>
                      <a:lnTo>
                        <a:pt x="784" y="1817"/>
                      </a:lnTo>
                      <a:lnTo>
                        <a:pt x="765" y="1814"/>
                      </a:lnTo>
                      <a:lnTo>
                        <a:pt x="749" y="1808"/>
                      </a:lnTo>
                      <a:lnTo>
                        <a:pt x="732" y="1795"/>
                      </a:lnTo>
                      <a:lnTo>
                        <a:pt x="716" y="1779"/>
                      </a:lnTo>
                      <a:lnTo>
                        <a:pt x="704" y="1750"/>
                      </a:lnTo>
                      <a:lnTo>
                        <a:pt x="702" y="1738"/>
                      </a:lnTo>
                      <a:lnTo>
                        <a:pt x="706" y="1730"/>
                      </a:lnTo>
                      <a:lnTo>
                        <a:pt x="719" y="1729"/>
                      </a:lnTo>
                      <a:lnTo>
                        <a:pt x="731" y="1732"/>
                      </a:lnTo>
                      <a:lnTo>
                        <a:pt x="749" y="1732"/>
                      </a:lnTo>
                      <a:lnTo>
                        <a:pt x="786" y="1693"/>
                      </a:lnTo>
                      <a:lnTo>
                        <a:pt x="782" y="1682"/>
                      </a:lnTo>
                      <a:lnTo>
                        <a:pt x="772" y="1664"/>
                      </a:lnTo>
                      <a:lnTo>
                        <a:pt x="741" y="1623"/>
                      </a:lnTo>
                      <a:lnTo>
                        <a:pt x="721" y="1589"/>
                      </a:lnTo>
                      <a:lnTo>
                        <a:pt x="709" y="1579"/>
                      </a:lnTo>
                      <a:lnTo>
                        <a:pt x="690" y="1572"/>
                      </a:lnTo>
                      <a:lnTo>
                        <a:pt x="677" y="1560"/>
                      </a:lnTo>
                      <a:lnTo>
                        <a:pt x="660" y="1532"/>
                      </a:lnTo>
                      <a:lnTo>
                        <a:pt x="651" y="1513"/>
                      </a:lnTo>
                      <a:lnTo>
                        <a:pt x="621" y="1433"/>
                      </a:lnTo>
                      <a:lnTo>
                        <a:pt x="612" y="1420"/>
                      </a:lnTo>
                      <a:lnTo>
                        <a:pt x="600" y="1412"/>
                      </a:lnTo>
                      <a:lnTo>
                        <a:pt x="549" y="1404"/>
                      </a:lnTo>
                      <a:lnTo>
                        <a:pt x="529" y="1398"/>
                      </a:lnTo>
                      <a:lnTo>
                        <a:pt x="514" y="1388"/>
                      </a:lnTo>
                      <a:lnTo>
                        <a:pt x="491" y="1358"/>
                      </a:lnTo>
                      <a:lnTo>
                        <a:pt x="480" y="1348"/>
                      </a:lnTo>
                      <a:lnTo>
                        <a:pt x="336" y="1280"/>
                      </a:lnTo>
                      <a:lnTo>
                        <a:pt x="292" y="1270"/>
                      </a:lnTo>
                      <a:lnTo>
                        <a:pt x="254" y="1270"/>
                      </a:lnTo>
                      <a:lnTo>
                        <a:pt x="242" y="1264"/>
                      </a:lnTo>
                      <a:lnTo>
                        <a:pt x="224" y="1245"/>
                      </a:lnTo>
                      <a:lnTo>
                        <a:pt x="191" y="1203"/>
                      </a:lnTo>
                      <a:lnTo>
                        <a:pt x="144" y="1167"/>
                      </a:lnTo>
                      <a:lnTo>
                        <a:pt x="116" y="1155"/>
                      </a:lnTo>
                      <a:lnTo>
                        <a:pt x="94" y="1149"/>
                      </a:lnTo>
                      <a:lnTo>
                        <a:pt x="75" y="1139"/>
                      </a:lnTo>
                      <a:lnTo>
                        <a:pt x="51" y="1120"/>
                      </a:lnTo>
                      <a:lnTo>
                        <a:pt x="34" y="1114"/>
                      </a:lnTo>
                      <a:lnTo>
                        <a:pt x="17" y="1112"/>
                      </a:lnTo>
                      <a:lnTo>
                        <a:pt x="10" y="1105"/>
                      </a:lnTo>
                      <a:lnTo>
                        <a:pt x="9" y="1092"/>
                      </a:lnTo>
                      <a:lnTo>
                        <a:pt x="16" y="1054"/>
                      </a:lnTo>
                      <a:lnTo>
                        <a:pt x="22" y="1032"/>
                      </a:lnTo>
                      <a:lnTo>
                        <a:pt x="31" y="1014"/>
                      </a:lnTo>
                      <a:lnTo>
                        <a:pt x="31" y="994"/>
                      </a:lnTo>
                      <a:lnTo>
                        <a:pt x="0" y="962"/>
                      </a:lnTo>
                      <a:lnTo>
                        <a:pt x="34" y="939"/>
                      </a:lnTo>
                      <a:lnTo>
                        <a:pt x="56" y="899"/>
                      </a:lnTo>
                      <a:lnTo>
                        <a:pt x="74" y="890"/>
                      </a:lnTo>
                      <a:lnTo>
                        <a:pt x="135" y="889"/>
                      </a:lnTo>
                      <a:lnTo>
                        <a:pt x="204" y="917"/>
                      </a:lnTo>
                      <a:lnTo>
                        <a:pt x="216" y="910"/>
                      </a:lnTo>
                      <a:lnTo>
                        <a:pt x="222" y="895"/>
                      </a:lnTo>
                      <a:lnTo>
                        <a:pt x="215" y="849"/>
                      </a:lnTo>
                      <a:lnTo>
                        <a:pt x="214" y="824"/>
                      </a:lnTo>
                      <a:lnTo>
                        <a:pt x="219" y="803"/>
                      </a:lnTo>
                      <a:lnTo>
                        <a:pt x="265" y="728"/>
                      </a:lnTo>
                      <a:lnTo>
                        <a:pt x="279" y="719"/>
                      </a:lnTo>
                      <a:lnTo>
                        <a:pt x="290" y="720"/>
                      </a:lnTo>
                      <a:lnTo>
                        <a:pt x="296" y="732"/>
                      </a:lnTo>
                      <a:lnTo>
                        <a:pt x="296" y="747"/>
                      </a:lnTo>
                      <a:lnTo>
                        <a:pt x="291" y="762"/>
                      </a:lnTo>
                      <a:lnTo>
                        <a:pt x="290" y="775"/>
                      </a:lnTo>
                      <a:lnTo>
                        <a:pt x="297" y="787"/>
                      </a:lnTo>
                      <a:lnTo>
                        <a:pt x="312" y="794"/>
                      </a:lnTo>
                      <a:lnTo>
                        <a:pt x="340" y="794"/>
                      </a:lnTo>
                      <a:lnTo>
                        <a:pt x="359" y="788"/>
                      </a:lnTo>
                      <a:lnTo>
                        <a:pt x="375" y="777"/>
                      </a:lnTo>
                      <a:lnTo>
                        <a:pt x="405" y="737"/>
                      </a:lnTo>
                      <a:lnTo>
                        <a:pt x="416" y="693"/>
                      </a:lnTo>
                      <a:lnTo>
                        <a:pt x="420" y="654"/>
                      </a:lnTo>
                      <a:lnTo>
                        <a:pt x="421" y="635"/>
                      </a:lnTo>
                      <a:lnTo>
                        <a:pt x="412" y="539"/>
                      </a:lnTo>
                      <a:lnTo>
                        <a:pt x="411" y="510"/>
                      </a:lnTo>
                      <a:lnTo>
                        <a:pt x="414" y="479"/>
                      </a:lnTo>
                      <a:lnTo>
                        <a:pt x="416" y="352"/>
                      </a:lnTo>
                      <a:lnTo>
                        <a:pt x="424" y="305"/>
                      </a:lnTo>
                      <a:lnTo>
                        <a:pt x="452" y="244"/>
                      </a:lnTo>
                      <a:lnTo>
                        <a:pt x="470" y="192"/>
                      </a:lnTo>
                      <a:lnTo>
                        <a:pt x="516" y="109"/>
                      </a:lnTo>
                      <a:lnTo>
                        <a:pt x="552" y="87"/>
                      </a:lnTo>
                      <a:lnTo>
                        <a:pt x="590" y="70"/>
                      </a:lnTo>
                      <a:lnTo>
                        <a:pt x="607" y="69"/>
                      </a:lnTo>
                      <a:lnTo>
                        <a:pt x="620" y="79"/>
                      </a:lnTo>
                      <a:lnTo>
                        <a:pt x="627" y="94"/>
                      </a:lnTo>
                      <a:lnTo>
                        <a:pt x="642" y="108"/>
                      </a:lnTo>
                      <a:lnTo>
                        <a:pt x="651" y="107"/>
                      </a:lnTo>
                      <a:lnTo>
                        <a:pt x="665" y="94"/>
                      </a:lnTo>
                      <a:lnTo>
                        <a:pt x="685" y="77"/>
                      </a:lnTo>
                      <a:lnTo>
                        <a:pt x="697" y="59"/>
                      </a:lnTo>
                      <a:lnTo>
                        <a:pt x="705" y="27"/>
                      </a:lnTo>
                      <a:lnTo>
                        <a:pt x="714" y="9"/>
                      </a:lnTo>
                      <a:lnTo>
                        <a:pt x="724" y="2"/>
                      </a:lnTo>
                      <a:lnTo>
                        <a:pt x="735" y="0"/>
                      </a:lnTo>
                      <a:lnTo>
                        <a:pt x="765" y="7"/>
                      </a:lnTo>
                      <a:lnTo>
                        <a:pt x="780" y="13"/>
                      </a:lnTo>
                      <a:lnTo>
                        <a:pt x="787" y="20"/>
                      </a:lnTo>
                      <a:lnTo>
                        <a:pt x="792" y="30"/>
                      </a:lnTo>
                      <a:lnTo>
                        <a:pt x="800" y="63"/>
                      </a:lnTo>
                      <a:lnTo>
                        <a:pt x="809" y="85"/>
                      </a:lnTo>
                      <a:lnTo>
                        <a:pt x="820" y="98"/>
                      </a:lnTo>
                      <a:lnTo>
                        <a:pt x="832" y="108"/>
                      </a:lnTo>
                      <a:lnTo>
                        <a:pt x="867" y="128"/>
                      </a:lnTo>
                      <a:lnTo>
                        <a:pt x="879" y="137"/>
                      </a:lnTo>
                      <a:lnTo>
                        <a:pt x="885" y="148"/>
                      </a:lnTo>
                      <a:lnTo>
                        <a:pt x="884" y="163"/>
                      </a:lnTo>
                      <a:lnTo>
                        <a:pt x="861" y="222"/>
                      </a:lnTo>
                      <a:lnTo>
                        <a:pt x="875" y="247"/>
                      </a:lnTo>
                      <a:lnTo>
                        <a:pt x="905" y="268"/>
                      </a:lnTo>
                      <a:lnTo>
                        <a:pt x="991" y="313"/>
                      </a:lnTo>
                      <a:lnTo>
                        <a:pt x="1029" y="339"/>
                      </a:lnTo>
                      <a:lnTo>
                        <a:pt x="1051" y="367"/>
                      </a:lnTo>
                      <a:lnTo>
                        <a:pt x="1051" y="392"/>
                      </a:lnTo>
                      <a:lnTo>
                        <a:pt x="1047" y="422"/>
                      </a:lnTo>
                      <a:lnTo>
                        <a:pt x="1046" y="447"/>
                      </a:lnTo>
                      <a:lnTo>
                        <a:pt x="1055" y="469"/>
                      </a:lnTo>
                      <a:lnTo>
                        <a:pt x="1065" y="475"/>
                      </a:lnTo>
                      <a:lnTo>
                        <a:pt x="1076" y="475"/>
                      </a:lnTo>
                      <a:lnTo>
                        <a:pt x="1111" y="449"/>
                      </a:lnTo>
                      <a:lnTo>
                        <a:pt x="1125" y="444"/>
                      </a:lnTo>
                      <a:lnTo>
                        <a:pt x="1141" y="443"/>
                      </a:lnTo>
                      <a:lnTo>
                        <a:pt x="1170" y="447"/>
                      </a:lnTo>
                      <a:lnTo>
                        <a:pt x="1186" y="458"/>
                      </a:lnTo>
                      <a:lnTo>
                        <a:pt x="1204" y="478"/>
                      </a:lnTo>
                      <a:lnTo>
                        <a:pt x="1232" y="523"/>
                      </a:lnTo>
                      <a:lnTo>
                        <a:pt x="1245" y="538"/>
                      </a:lnTo>
                      <a:lnTo>
                        <a:pt x="1256" y="549"/>
                      </a:lnTo>
                      <a:lnTo>
                        <a:pt x="1286" y="572"/>
                      </a:lnTo>
                      <a:lnTo>
                        <a:pt x="1360" y="643"/>
                      </a:lnTo>
                      <a:close/>
                    </a:path>
                  </a:pathLst>
                </a:custGeom>
                <a:solidFill>
                  <a:srgbClr val="D34817"/>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3" name="Koprivničko-Križevačka" descr="{&quot;Key&quot;:&quot;koprivničko-križevačka&quot;,&quot;Name&quot;:&quot;Koprivničko-Križevačka&quot;,&quot;Value&quot;:1.0,&quot;Formula&quot;:&quot;&quot;,&quot;Text&quot;:&quot;&quot;,&quot;OfficeApplication&quot;:1,&quot;HasValue&quot;:true}">
                  <a:extLst>
                    <a:ext uri="{FF2B5EF4-FFF2-40B4-BE49-F238E27FC236}">
                      <a16:creationId xmlns:a16="http://schemas.microsoft.com/office/drawing/2014/main" id="{E420668E-A302-4B49-817F-B87F1CB142D6}"/>
                    </a:ext>
                  </a:extLst>
                </p:cNvPr>
                <p:cNvSpPr>
                  <a:spLocks/>
                </p:cNvSpPr>
                <p:nvPr/>
              </p:nvSpPr>
              <p:spPr bwMode="auto">
                <a:xfrm>
                  <a:off x="5991225" y="1743076"/>
                  <a:ext cx="882650" cy="647700"/>
                </a:xfrm>
                <a:custGeom>
                  <a:avLst/>
                  <a:gdLst>
                    <a:gd name="T0" fmla="*/ 1994 w 2052"/>
                    <a:gd name="T1" fmla="*/ 1180 h 1508"/>
                    <a:gd name="T2" fmla="*/ 1841 w 2052"/>
                    <a:gd name="T3" fmla="*/ 1171 h 1508"/>
                    <a:gd name="T4" fmla="*/ 1778 w 2052"/>
                    <a:gd name="T5" fmla="*/ 1219 h 1508"/>
                    <a:gd name="T6" fmla="*/ 1668 w 2052"/>
                    <a:gd name="T7" fmla="*/ 1369 h 1508"/>
                    <a:gd name="T8" fmla="*/ 1673 w 2052"/>
                    <a:gd name="T9" fmla="*/ 1405 h 1508"/>
                    <a:gd name="T10" fmla="*/ 1665 w 2052"/>
                    <a:gd name="T11" fmla="*/ 1451 h 1508"/>
                    <a:gd name="T12" fmla="*/ 1576 w 2052"/>
                    <a:gd name="T13" fmla="*/ 1414 h 1508"/>
                    <a:gd name="T14" fmla="*/ 1524 w 2052"/>
                    <a:gd name="T15" fmla="*/ 1343 h 1508"/>
                    <a:gd name="T16" fmla="*/ 1461 w 2052"/>
                    <a:gd name="T17" fmla="*/ 1308 h 1508"/>
                    <a:gd name="T18" fmla="*/ 1396 w 2052"/>
                    <a:gd name="T19" fmla="*/ 1340 h 1508"/>
                    <a:gd name="T20" fmla="*/ 1366 w 2052"/>
                    <a:gd name="T21" fmla="*/ 1311 h 1508"/>
                    <a:gd name="T22" fmla="*/ 1371 w 2052"/>
                    <a:gd name="T23" fmla="*/ 1231 h 1508"/>
                    <a:gd name="T24" fmla="*/ 1225 w 2052"/>
                    <a:gd name="T25" fmla="*/ 1133 h 1508"/>
                    <a:gd name="T26" fmla="*/ 1204 w 2052"/>
                    <a:gd name="T27" fmla="*/ 1028 h 1508"/>
                    <a:gd name="T28" fmla="*/ 1187 w 2052"/>
                    <a:gd name="T29" fmla="*/ 993 h 1508"/>
                    <a:gd name="T30" fmla="*/ 1129 w 2052"/>
                    <a:gd name="T31" fmla="*/ 950 h 1508"/>
                    <a:gd name="T32" fmla="*/ 1107 w 2052"/>
                    <a:gd name="T33" fmla="*/ 885 h 1508"/>
                    <a:gd name="T34" fmla="*/ 1055 w 2052"/>
                    <a:gd name="T35" fmla="*/ 865 h 1508"/>
                    <a:gd name="T36" fmla="*/ 1025 w 2052"/>
                    <a:gd name="T37" fmla="*/ 891 h 1508"/>
                    <a:gd name="T38" fmla="*/ 985 w 2052"/>
                    <a:gd name="T39" fmla="*/ 959 h 1508"/>
                    <a:gd name="T40" fmla="*/ 947 w 2052"/>
                    <a:gd name="T41" fmla="*/ 959 h 1508"/>
                    <a:gd name="T42" fmla="*/ 910 w 2052"/>
                    <a:gd name="T43" fmla="*/ 935 h 1508"/>
                    <a:gd name="T44" fmla="*/ 790 w 2052"/>
                    <a:gd name="T45" fmla="*/ 1056 h 1508"/>
                    <a:gd name="T46" fmla="*/ 736 w 2052"/>
                    <a:gd name="T47" fmla="*/ 1216 h 1508"/>
                    <a:gd name="T48" fmla="*/ 640 w 2052"/>
                    <a:gd name="T49" fmla="*/ 1355 h 1508"/>
                    <a:gd name="T50" fmla="*/ 602 w 2052"/>
                    <a:gd name="T51" fmla="*/ 1345 h 1508"/>
                    <a:gd name="T52" fmla="*/ 555 w 2052"/>
                    <a:gd name="T53" fmla="*/ 1340 h 1508"/>
                    <a:gd name="T54" fmla="*/ 529 w 2052"/>
                    <a:gd name="T55" fmla="*/ 1314 h 1508"/>
                    <a:gd name="T56" fmla="*/ 422 w 2052"/>
                    <a:gd name="T57" fmla="*/ 1244 h 1508"/>
                    <a:gd name="T58" fmla="*/ 349 w 2052"/>
                    <a:gd name="T59" fmla="*/ 1181 h 1508"/>
                    <a:gd name="T60" fmla="*/ 304 w 2052"/>
                    <a:gd name="T61" fmla="*/ 1233 h 1508"/>
                    <a:gd name="T62" fmla="*/ 257 w 2052"/>
                    <a:gd name="T63" fmla="*/ 1233 h 1508"/>
                    <a:gd name="T64" fmla="*/ 259 w 2052"/>
                    <a:gd name="T65" fmla="*/ 1171 h 1508"/>
                    <a:gd name="T66" fmla="*/ 185 w 2052"/>
                    <a:gd name="T67" fmla="*/ 1089 h 1508"/>
                    <a:gd name="T68" fmla="*/ 21 w 2052"/>
                    <a:gd name="T69" fmla="*/ 874 h 1508"/>
                    <a:gd name="T70" fmla="*/ 2 w 2052"/>
                    <a:gd name="T71" fmla="*/ 755 h 1508"/>
                    <a:gd name="T72" fmla="*/ 49 w 2052"/>
                    <a:gd name="T73" fmla="*/ 729 h 1508"/>
                    <a:gd name="T74" fmla="*/ 174 w 2052"/>
                    <a:gd name="T75" fmla="*/ 671 h 1508"/>
                    <a:gd name="T76" fmla="*/ 199 w 2052"/>
                    <a:gd name="T77" fmla="*/ 696 h 1508"/>
                    <a:gd name="T78" fmla="*/ 295 w 2052"/>
                    <a:gd name="T79" fmla="*/ 678 h 1508"/>
                    <a:gd name="T80" fmla="*/ 321 w 2052"/>
                    <a:gd name="T81" fmla="*/ 630 h 1508"/>
                    <a:gd name="T82" fmla="*/ 606 w 2052"/>
                    <a:gd name="T83" fmla="*/ 468 h 1508"/>
                    <a:gd name="T84" fmla="*/ 659 w 2052"/>
                    <a:gd name="T85" fmla="*/ 476 h 1508"/>
                    <a:gd name="T86" fmla="*/ 700 w 2052"/>
                    <a:gd name="T87" fmla="*/ 493 h 1508"/>
                    <a:gd name="T88" fmla="*/ 852 w 2052"/>
                    <a:gd name="T89" fmla="*/ 388 h 1508"/>
                    <a:gd name="T90" fmla="*/ 899 w 2052"/>
                    <a:gd name="T91" fmla="*/ 294 h 1508"/>
                    <a:gd name="T92" fmla="*/ 902 w 2052"/>
                    <a:gd name="T93" fmla="*/ 236 h 1508"/>
                    <a:gd name="T94" fmla="*/ 845 w 2052"/>
                    <a:gd name="T95" fmla="*/ 181 h 1508"/>
                    <a:gd name="T96" fmla="*/ 961 w 2052"/>
                    <a:gd name="T97" fmla="*/ 234 h 1508"/>
                    <a:gd name="T98" fmla="*/ 1055 w 2052"/>
                    <a:gd name="T99" fmla="*/ 101 h 1508"/>
                    <a:gd name="T100" fmla="*/ 1086 w 2052"/>
                    <a:gd name="T101" fmla="*/ 0 h 1508"/>
                    <a:gd name="T102" fmla="*/ 1112 w 2052"/>
                    <a:gd name="T103" fmla="*/ 115 h 1508"/>
                    <a:gd name="T104" fmla="*/ 1179 w 2052"/>
                    <a:gd name="T105" fmla="*/ 254 h 1508"/>
                    <a:gd name="T106" fmla="*/ 1330 w 2052"/>
                    <a:gd name="T107" fmla="*/ 471 h 1508"/>
                    <a:gd name="T108" fmla="*/ 1470 w 2052"/>
                    <a:gd name="T109" fmla="*/ 619 h 1508"/>
                    <a:gd name="T110" fmla="*/ 1629 w 2052"/>
                    <a:gd name="T111" fmla="*/ 738 h 1508"/>
                    <a:gd name="T112" fmla="*/ 1909 w 2052"/>
                    <a:gd name="T113" fmla="*/ 869 h 1508"/>
                    <a:gd name="T114" fmla="*/ 1951 w 2052"/>
                    <a:gd name="T115" fmla="*/ 1025 h 1508"/>
                    <a:gd name="T116" fmla="*/ 2034 w 2052"/>
                    <a:gd name="T117" fmla="*/ 1094 h 1508"/>
                    <a:gd name="T118" fmla="*/ 2010 w 2052"/>
                    <a:gd name="T119" fmla="*/ 1135 h 1508"/>
                    <a:gd name="T120" fmla="*/ 2027 w 2052"/>
                    <a:gd name="T121" fmla="*/ 1170 h 1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52" h="1508">
                      <a:moveTo>
                        <a:pt x="2031" y="1174"/>
                      </a:moveTo>
                      <a:lnTo>
                        <a:pt x="2014" y="1179"/>
                      </a:lnTo>
                      <a:lnTo>
                        <a:pt x="1994" y="1180"/>
                      </a:lnTo>
                      <a:lnTo>
                        <a:pt x="1882" y="1164"/>
                      </a:lnTo>
                      <a:lnTo>
                        <a:pt x="1862" y="1165"/>
                      </a:lnTo>
                      <a:lnTo>
                        <a:pt x="1841" y="1171"/>
                      </a:lnTo>
                      <a:lnTo>
                        <a:pt x="1801" y="1196"/>
                      </a:lnTo>
                      <a:lnTo>
                        <a:pt x="1790" y="1205"/>
                      </a:lnTo>
                      <a:lnTo>
                        <a:pt x="1778" y="1219"/>
                      </a:lnTo>
                      <a:lnTo>
                        <a:pt x="1716" y="1315"/>
                      </a:lnTo>
                      <a:lnTo>
                        <a:pt x="1682" y="1351"/>
                      </a:lnTo>
                      <a:lnTo>
                        <a:pt x="1668" y="1369"/>
                      </a:lnTo>
                      <a:lnTo>
                        <a:pt x="1663" y="1381"/>
                      </a:lnTo>
                      <a:lnTo>
                        <a:pt x="1673" y="1398"/>
                      </a:lnTo>
                      <a:lnTo>
                        <a:pt x="1673" y="1405"/>
                      </a:lnTo>
                      <a:lnTo>
                        <a:pt x="1663" y="1426"/>
                      </a:lnTo>
                      <a:lnTo>
                        <a:pt x="1662" y="1436"/>
                      </a:lnTo>
                      <a:lnTo>
                        <a:pt x="1665" y="1451"/>
                      </a:lnTo>
                      <a:lnTo>
                        <a:pt x="1680" y="1508"/>
                      </a:lnTo>
                      <a:lnTo>
                        <a:pt x="1606" y="1436"/>
                      </a:lnTo>
                      <a:lnTo>
                        <a:pt x="1576" y="1414"/>
                      </a:lnTo>
                      <a:lnTo>
                        <a:pt x="1565" y="1403"/>
                      </a:lnTo>
                      <a:lnTo>
                        <a:pt x="1552" y="1388"/>
                      </a:lnTo>
                      <a:lnTo>
                        <a:pt x="1524" y="1343"/>
                      </a:lnTo>
                      <a:lnTo>
                        <a:pt x="1506" y="1323"/>
                      </a:lnTo>
                      <a:lnTo>
                        <a:pt x="1490" y="1311"/>
                      </a:lnTo>
                      <a:lnTo>
                        <a:pt x="1461" y="1308"/>
                      </a:lnTo>
                      <a:lnTo>
                        <a:pt x="1445" y="1309"/>
                      </a:lnTo>
                      <a:lnTo>
                        <a:pt x="1431" y="1314"/>
                      </a:lnTo>
                      <a:lnTo>
                        <a:pt x="1396" y="1340"/>
                      </a:lnTo>
                      <a:lnTo>
                        <a:pt x="1385" y="1340"/>
                      </a:lnTo>
                      <a:lnTo>
                        <a:pt x="1375" y="1334"/>
                      </a:lnTo>
                      <a:lnTo>
                        <a:pt x="1366" y="1311"/>
                      </a:lnTo>
                      <a:lnTo>
                        <a:pt x="1367" y="1286"/>
                      </a:lnTo>
                      <a:lnTo>
                        <a:pt x="1371" y="1256"/>
                      </a:lnTo>
                      <a:lnTo>
                        <a:pt x="1371" y="1231"/>
                      </a:lnTo>
                      <a:lnTo>
                        <a:pt x="1349" y="1204"/>
                      </a:lnTo>
                      <a:lnTo>
                        <a:pt x="1311" y="1178"/>
                      </a:lnTo>
                      <a:lnTo>
                        <a:pt x="1225" y="1133"/>
                      </a:lnTo>
                      <a:lnTo>
                        <a:pt x="1195" y="1111"/>
                      </a:lnTo>
                      <a:lnTo>
                        <a:pt x="1181" y="1086"/>
                      </a:lnTo>
                      <a:lnTo>
                        <a:pt x="1204" y="1028"/>
                      </a:lnTo>
                      <a:lnTo>
                        <a:pt x="1205" y="1013"/>
                      </a:lnTo>
                      <a:lnTo>
                        <a:pt x="1199" y="1001"/>
                      </a:lnTo>
                      <a:lnTo>
                        <a:pt x="1187" y="993"/>
                      </a:lnTo>
                      <a:lnTo>
                        <a:pt x="1152" y="973"/>
                      </a:lnTo>
                      <a:lnTo>
                        <a:pt x="1140" y="963"/>
                      </a:lnTo>
                      <a:lnTo>
                        <a:pt x="1129" y="950"/>
                      </a:lnTo>
                      <a:lnTo>
                        <a:pt x="1120" y="928"/>
                      </a:lnTo>
                      <a:lnTo>
                        <a:pt x="1112" y="895"/>
                      </a:lnTo>
                      <a:lnTo>
                        <a:pt x="1107" y="885"/>
                      </a:lnTo>
                      <a:lnTo>
                        <a:pt x="1100" y="878"/>
                      </a:lnTo>
                      <a:lnTo>
                        <a:pt x="1085" y="871"/>
                      </a:lnTo>
                      <a:lnTo>
                        <a:pt x="1055" y="865"/>
                      </a:lnTo>
                      <a:lnTo>
                        <a:pt x="1044" y="866"/>
                      </a:lnTo>
                      <a:lnTo>
                        <a:pt x="1034" y="874"/>
                      </a:lnTo>
                      <a:lnTo>
                        <a:pt x="1025" y="891"/>
                      </a:lnTo>
                      <a:lnTo>
                        <a:pt x="1017" y="924"/>
                      </a:lnTo>
                      <a:lnTo>
                        <a:pt x="1005" y="941"/>
                      </a:lnTo>
                      <a:lnTo>
                        <a:pt x="985" y="959"/>
                      </a:lnTo>
                      <a:lnTo>
                        <a:pt x="971" y="971"/>
                      </a:lnTo>
                      <a:lnTo>
                        <a:pt x="962" y="973"/>
                      </a:lnTo>
                      <a:lnTo>
                        <a:pt x="947" y="959"/>
                      </a:lnTo>
                      <a:lnTo>
                        <a:pt x="940" y="944"/>
                      </a:lnTo>
                      <a:lnTo>
                        <a:pt x="927" y="934"/>
                      </a:lnTo>
                      <a:lnTo>
                        <a:pt x="910" y="935"/>
                      </a:lnTo>
                      <a:lnTo>
                        <a:pt x="872" y="951"/>
                      </a:lnTo>
                      <a:lnTo>
                        <a:pt x="836" y="974"/>
                      </a:lnTo>
                      <a:lnTo>
                        <a:pt x="790" y="1056"/>
                      </a:lnTo>
                      <a:lnTo>
                        <a:pt x="772" y="1109"/>
                      </a:lnTo>
                      <a:lnTo>
                        <a:pt x="744" y="1170"/>
                      </a:lnTo>
                      <a:lnTo>
                        <a:pt x="736" y="1216"/>
                      </a:lnTo>
                      <a:lnTo>
                        <a:pt x="734" y="1344"/>
                      </a:lnTo>
                      <a:lnTo>
                        <a:pt x="704" y="1329"/>
                      </a:lnTo>
                      <a:lnTo>
                        <a:pt x="640" y="1355"/>
                      </a:lnTo>
                      <a:lnTo>
                        <a:pt x="625" y="1358"/>
                      </a:lnTo>
                      <a:lnTo>
                        <a:pt x="611" y="1353"/>
                      </a:lnTo>
                      <a:lnTo>
                        <a:pt x="602" y="1345"/>
                      </a:lnTo>
                      <a:lnTo>
                        <a:pt x="585" y="1334"/>
                      </a:lnTo>
                      <a:lnTo>
                        <a:pt x="572" y="1334"/>
                      </a:lnTo>
                      <a:lnTo>
                        <a:pt x="555" y="1340"/>
                      </a:lnTo>
                      <a:lnTo>
                        <a:pt x="541" y="1335"/>
                      </a:lnTo>
                      <a:lnTo>
                        <a:pt x="537" y="1325"/>
                      </a:lnTo>
                      <a:lnTo>
                        <a:pt x="529" y="1314"/>
                      </a:lnTo>
                      <a:lnTo>
                        <a:pt x="516" y="1301"/>
                      </a:lnTo>
                      <a:lnTo>
                        <a:pt x="435" y="1254"/>
                      </a:lnTo>
                      <a:lnTo>
                        <a:pt x="422" y="1244"/>
                      </a:lnTo>
                      <a:lnTo>
                        <a:pt x="369" y="1188"/>
                      </a:lnTo>
                      <a:lnTo>
                        <a:pt x="356" y="1181"/>
                      </a:lnTo>
                      <a:lnTo>
                        <a:pt x="349" y="1181"/>
                      </a:lnTo>
                      <a:lnTo>
                        <a:pt x="337" y="1194"/>
                      </a:lnTo>
                      <a:lnTo>
                        <a:pt x="326" y="1215"/>
                      </a:lnTo>
                      <a:lnTo>
                        <a:pt x="304" y="1233"/>
                      </a:lnTo>
                      <a:lnTo>
                        <a:pt x="275" y="1240"/>
                      </a:lnTo>
                      <a:lnTo>
                        <a:pt x="262" y="1238"/>
                      </a:lnTo>
                      <a:lnTo>
                        <a:pt x="257" y="1233"/>
                      </a:lnTo>
                      <a:lnTo>
                        <a:pt x="267" y="1191"/>
                      </a:lnTo>
                      <a:lnTo>
                        <a:pt x="267" y="1185"/>
                      </a:lnTo>
                      <a:lnTo>
                        <a:pt x="259" y="1171"/>
                      </a:lnTo>
                      <a:lnTo>
                        <a:pt x="242" y="1151"/>
                      </a:lnTo>
                      <a:lnTo>
                        <a:pt x="207" y="1100"/>
                      </a:lnTo>
                      <a:lnTo>
                        <a:pt x="185" y="1089"/>
                      </a:lnTo>
                      <a:lnTo>
                        <a:pt x="30" y="1038"/>
                      </a:lnTo>
                      <a:lnTo>
                        <a:pt x="16" y="984"/>
                      </a:lnTo>
                      <a:lnTo>
                        <a:pt x="21" y="874"/>
                      </a:lnTo>
                      <a:lnTo>
                        <a:pt x="16" y="839"/>
                      </a:lnTo>
                      <a:lnTo>
                        <a:pt x="0" y="778"/>
                      </a:lnTo>
                      <a:lnTo>
                        <a:pt x="2" y="755"/>
                      </a:lnTo>
                      <a:lnTo>
                        <a:pt x="10" y="740"/>
                      </a:lnTo>
                      <a:lnTo>
                        <a:pt x="41" y="730"/>
                      </a:lnTo>
                      <a:lnTo>
                        <a:pt x="49" y="729"/>
                      </a:lnTo>
                      <a:lnTo>
                        <a:pt x="80" y="733"/>
                      </a:lnTo>
                      <a:lnTo>
                        <a:pt x="100" y="726"/>
                      </a:lnTo>
                      <a:lnTo>
                        <a:pt x="174" y="671"/>
                      </a:lnTo>
                      <a:lnTo>
                        <a:pt x="181" y="669"/>
                      </a:lnTo>
                      <a:lnTo>
                        <a:pt x="190" y="675"/>
                      </a:lnTo>
                      <a:lnTo>
                        <a:pt x="199" y="696"/>
                      </a:lnTo>
                      <a:lnTo>
                        <a:pt x="214" y="701"/>
                      </a:lnTo>
                      <a:lnTo>
                        <a:pt x="270" y="689"/>
                      </a:lnTo>
                      <a:lnTo>
                        <a:pt x="295" y="678"/>
                      </a:lnTo>
                      <a:lnTo>
                        <a:pt x="307" y="666"/>
                      </a:lnTo>
                      <a:lnTo>
                        <a:pt x="315" y="653"/>
                      </a:lnTo>
                      <a:lnTo>
                        <a:pt x="321" y="630"/>
                      </a:lnTo>
                      <a:lnTo>
                        <a:pt x="327" y="620"/>
                      </a:lnTo>
                      <a:lnTo>
                        <a:pt x="530" y="494"/>
                      </a:lnTo>
                      <a:lnTo>
                        <a:pt x="606" y="468"/>
                      </a:lnTo>
                      <a:lnTo>
                        <a:pt x="641" y="464"/>
                      </a:lnTo>
                      <a:lnTo>
                        <a:pt x="652" y="468"/>
                      </a:lnTo>
                      <a:lnTo>
                        <a:pt x="659" y="476"/>
                      </a:lnTo>
                      <a:lnTo>
                        <a:pt x="666" y="496"/>
                      </a:lnTo>
                      <a:lnTo>
                        <a:pt x="674" y="501"/>
                      </a:lnTo>
                      <a:lnTo>
                        <a:pt x="700" y="493"/>
                      </a:lnTo>
                      <a:lnTo>
                        <a:pt x="740" y="473"/>
                      </a:lnTo>
                      <a:lnTo>
                        <a:pt x="817" y="420"/>
                      </a:lnTo>
                      <a:lnTo>
                        <a:pt x="852" y="388"/>
                      </a:lnTo>
                      <a:lnTo>
                        <a:pt x="871" y="360"/>
                      </a:lnTo>
                      <a:lnTo>
                        <a:pt x="884" y="323"/>
                      </a:lnTo>
                      <a:lnTo>
                        <a:pt x="899" y="294"/>
                      </a:lnTo>
                      <a:lnTo>
                        <a:pt x="904" y="276"/>
                      </a:lnTo>
                      <a:lnTo>
                        <a:pt x="906" y="260"/>
                      </a:lnTo>
                      <a:lnTo>
                        <a:pt x="902" y="236"/>
                      </a:lnTo>
                      <a:lnTo>
                        <a:pt x="894" y="226"/>
                      </a:lnTo>
                      <a:lnTo>
                        <a:pt x="874" y="213"/>
                      </a:lnTo>
                      <a:lnTo>
                        <a:pt x="845" y="181"/>
                      </a:lnTo>
                      <a:lnTo>
                        <a:pt x="916" y="191"/>
                      </a:lnTo>
                      <a:lnTo>
                        <a:pt x="942" y="205"/>
                      </a:lnTo>
                      <a:lnTo>
                        <a:pt x="961" y="234"/>
                      </a:lnTo>
                      <a:lnTo>
                        <a:pt x="979" y="256"/>
                      </a:lnTo>
                      <a:lnTo>
                        <a:pt x="992" y="246"/>
                      </a:lnTo>
                      <a:lnTo>
                        <a:pt x="1055" y="101"/>
                      </a:lnTo>
                      <a:lnTo>
                        <a:pt x="1061" y="79"/>
                      </a:lnTo>
                      <a:lnTo>
                        <a:pt x="1079" y="21"/>
                      </a:lnTo>
                      <a:lnTo>
                        <a:pt x="1086" y="0"/>
                      </a:lnTo>
                      <a:lnTo>
                        <a:pt x="1099" y="18"/>
                      </a:lnTo>
                      <a:lnTo>
                        <a:pt x="1119" y="68"/>
                      </a:lnTo>
                      <a:lnTo>
                        <a:pt x="1112" y="115"/>
                      </a:lnTo>
                      <a:lnTo>
                        <a:pt x="1149" y="223"/>
                      </a:lnTo>
                      <a:lnTo>
                        <a:pt x="1164" y="240"/>
                      </a:lnTo>
                      <a:lnTo>
                        <a:pt x="1179" y="254"/>
                      </a:lnTo>
                      <a:lnTo>
                        <a:pt x="1257" y="346"/>
                      </a:lnTo>
                      <a:lnTo>
                        <a:pt x="1310" y="444"/>
                      </a:lnTo>
                      <a:lnTo>
                        <a:pt x="1330" y="471"/>
                      </a:lnTo>
                      <a:lnTo>
                        <a:pt x="1442" y="563"/>
                      </a:lnTo>
                      <a:lnTo>
                        <a:pt x="1460" y="586"/>
                      </a:lnTo>
                      <a:lnTo>
                        <a:pt x="1470" y="619"/>
                      </a:lnTo>
                      <a:lnTo>
                        <a:pt x="1495" y="645"/>
                      </a:lnTo>
                      <a:lnTo>
                        <a:pt x="1596" y="723"/>
                      </a:lnTo>
                      <a:lnTo>
                        <a:pt x="1629" y="738"/>
                      </a:lnTo>
                      <a:lnTo>
                        <a:pt x="1800" y="744"/>
                      </a:lnTo>
                      <a:lnTo>
                        <a:pt x="1824" y="758"/>
                      </a:lnTo>
                      <a:lnTo>
                        <a:pt x="1909" y="869"/>
                      </a:lnTo>
                      <a:lnTo>
                        <a:pt x="1920" y="898"/>
                      </a:lnTo>
                      <a:lnTo>
                        <a:pt x="1946" y="995"/>
                      </a:lnTo>
                      <a:lnTo>
                        <a:pt x="1951" y="1025"/>
                      </a:lnTo>
                      <a:lnTo>
                        <a:pt x="1966" y="1076"/>
                      </a:lnTo>
                      <a:lnTo>
                        <a:pt x="1999" y="1089"/>
                      </a:lnTo>
                      <a:lnTo>
                        <a:pt x="2034" y="1094"/>
                      </a:lnTo>
                      <a:lnTo>
                        <a:pt x="2052" y="1120"/>
                      </a:lnTo>
                      <a:lnTo>
                        <a:pt x="2036" y="1124"/>
                      </a:lnTo>
                      <a:lnTo>
                        <a:pt x="2010" y="1135"/>
                      </a:lnTo>
                      <a:lnTo>
                        <a:pt x="1996" y="1139"/>
                      </a:lnTo>
                      <a:lnTo>
                        <a:pt x="1996" y="1160"/>
                      </a:lnTo>
                      <a:lnTo>
                        <a:pt x="2027" y="1170"/>
                      </a:lnTo>
                      <a:lnTo>
                        <a:pt x="2031" y="1174"/>
                      </a:lnTo>
                      <a:close/>
                    </a:path>
                  </a:pathLst>
                </a:custGeom>
                <a:solidFill>
                  <a:srgbClr val="D34817"/>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4" name="Medimurska" descr="{&quot;Key&quot;:&quot;medimurska&quot;,&quot;Name&quot;:&quot;Medimurska&quot;,&quot;Value&quot;:1.0,&quot;Formula&quot;:&quot;&quot;,&quot;Text&quot;:&quot;&quot;,&quot;OfficeApplication&quot;:1,&quot;HasValue&quot;:true}">
                  <a:extLst>
                    <a:ext uri="{FF2B5EF4-FFF2-40B4-BE49-F238E27FC236}">
                      <a16:creationId xmlns:a16="http://schemas.microsoft.com/office/drawing/2014/main" id="{D78E1356-442D-45F3-A5A7-B58143E93CA2}"/>
                    </a:ext>
                  </a:extLst>
                </p:cNvPr>
                <p:cNvSpPr>
                  <a:spLocks/>
                </p:cNvSpPr>
                <p:nvPr/>
              </p:nvSpPr>
              <p:spPr bwMode="auto">
                <a:xfrm>
                  <a:off x="5891213" y="1503363"/>
                  <a:ext cx="566738" cy="349250"/>
                </a:xfrm>
                <a:custGeom>
                  <a:avLst/>
                  <a:gdLst>
                    <a:gd name="T0" fmla="*/ 1313 w 1321"/>
                    <a:gd name="T1" fmla="*/ 580 h 815"/>
                    <a:gd name="T2" fmla="*/ 1290 w 1321"/>
                    <a:gd name="T3" fmla="*/ 660 h 815"/>
                    <a:gd name="T4" fmla="*/ 1213 w 1321"/>
                    <a:gd name="T5" fmla="*/ 815 h 815"/>
                    <a:gd name="T6" fmla="*/ 1177 w 1321"/>
                    <a:gd name="T7" fmla="*/ 763 h 815"/>
                    <a:gd name="T8" fmla="*/ 1080 w 1321"/>
                    <a:gd name="T9" fmla="*/ 740 h 815"/>
                    <a:gd name="T10" fmla="*/ 785 w 1321"/>
                    <a:gd name="T11" fmla="*/ 708 h 815"/>
                    <a:gd name="T12" fmla="*/ 742 w 1321"/>
                    <a:gd name="T13" fmla="*/ 705 h 815"/>
                    <a:gd name="T14" fmla="*/ 527 w 1321"/>
                    <a:gd name="T15" fmla="*/ 751 h 815"/>
                    <a:gd name="T16" fmla="*/ 263 w 1321"/>
                    <a:gd name="T17" fmla="*/ 693 h 815"/>
                    <a:gd name="T18" fmla="*/ 238 w 1321"/>
                    <a:gd name="T19" fmla="*/ 652 h 815"/>
                    <a:gd name="T20" fmla="*/ 230 w 1321"/>
                    <a:gd name="T21" fmla="*/ 607 h 815"/>
                    <a:gd name="T22" fmla="*/ 203 w 1321"/>
                    <a:gd name="T23" fmla="*/ 567 h 815"/>
                    <a:gd name="T24" fmla="*/ 178 w 1321"/>
                    <a:gd name="T25" fmla="*/ 546 h 815"/>
                    <a:gd name="T26" fmla="*/ 97 w 1321"/>
                    <a:gd name="T27" fmla="*/ 516 h 815"/>
                    <a:gd name="T28" fmla="*/ 85 w 1321"/>
                    <a:gd name="T29" fmla="*/ 475 h 815"/>
                    <a:gd name="T30" fmla="*/ 36 w 1321"/>
                    <a:gd name="T31" fmla="*/ 435 h 815"/>
                    <a:gd name="T32" fmla="*/ 34 w 1321"/>
                    <a:gd name="T33" fmla="*/ 360 h 815"/>
                    <a:gd name="T34" fmla="*/ 7 w 1321"/>
                    <a:gd name="T35" fmla="*/ 251 h 815"/>
                    <a:gd name="T36" fmla="*/ 2 w 1321"/>
                    <a:gd name="T37" fmla="*/ 165 h 815"/>
                    <a:gd name="T38" fmla="*/ 130 w 1321"/>
                    <a:gd name="T39" fmla="*/ 68 h 815"/>
                    <a:gd name="T40" fmla="*/ 202 w 1321"/>
                    <a:gd name="T41" fmla="*/ 35 h 815"/>
                    <a:gd name="T42" fmla="*/ 248 w 1321"/>
                    <a:gd name="T43" fmla="*/ 22 h 815"/>
                    <a:gd name="T44" fmla="*/ 286 w 1321"/>
                    <a:gd name="T45" fmla="*/ 20 h 815"/>
                    <a:gd name="T46" fmla="*/ 340 w 1321"/>
                    <a:gd name="T47" fmla="*/ 21 h 815"/>
                    <a:gd name="T48" fmla="*/ 382 w 1321"/>
                    <a:gd name="T49" fmla="*/ 35 h 815"/>
                    <a:gd name="T50" fmla="*/ 436 w 1321"/>
                    <a:gd name="T51" fmla="*/ 86 h 815"/>
                    <a:gd name="T52" fmla="*/ 500 w 1321"/>
                    <a:gd name="T53" fmla="*/ 82 h 815"/>
                    <a:gd name="T54" fmla="*/ 543 w 1321"/>
                    <a:gd name="T55" fmla="*/ 97 h 815"/>
                    <a:gd name="T56" fmla="*/ 697 w 1321"/>
                    <a:gd name="T57" fmla="*/ 206 h 815"/>
                    <a:gd name="T58" fmla="*/ 738 w 1321"/>
                    <a:gd name="T59" fmla="*/ 233 h 815"/>
                    <a:gd name="T60" fmla="*/ 761 w 1321"/>
                    <a:gd name="T61" fmla="*/ 196 h 815"/>
                    <a:gd name="T62" fmla="*/ 796 w 1321"/>
                    <a:gd name="T63" fmla="*/ 211 h 815"/>
                    <a:gd name="T64" fmla="*/ 898 w 1321"/>
                    <a:gd name="T65" fmla="*/ 253 h 815"/>
                    <a:gd name="T66" fmla="*/ 971 w 1321"/>
                    <a:gd name="T67" fmla="*/ 360 h 815"/>
                    <a:gd name="T68" fmla="*/ 1075 w 1321"/>
                    <a:gd name="T69" fmla="*/ 452 h 815"/>
                    <a:gd name="T70" fmla="*/ 1115 w 1321"/>
                    <a:gd name="T71" fmla="*/ 506 h 815"/>
                    <a:gd name="T72" fmla="*/ 1146 w 1321"/>
                    <a:gd name="T73" fmla="*/ 472 h 815"/>
                    <a:gd name="T74" fmla="*/ 1221 w 1321"/>
                    <a:gd name="T75" fmla="*/ 496 h 815"/>
                    <a:gd name="T76" fmla="*/ 1254 w 1321"/>
                    <a:gd name="T77" fmla="*/ 530 h 815"/>
                    <a:gd name="T78" fmla="*/ 1275 w 1321"/>
                    <a:gd name="T79" fmla="*/ 506 h 815"/>
                    <a:gd name="T80" fmla="*/ 1321 w 1321"/>
                    <a:gd name="T81" fmla="*/ 558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21" h="815">
                      <a:moveTo>
                        <a:pt x="1321" y="558"/>
                      </a:moveTo>
                      <a:lnTo>
                        <a:pt x="1313" y="580"/>
                      </a:lnTo>
                      <a:lnTo>
                        <a:pt x="1296" y="637"/>
                      </a:lnTo>
                      <a:lnTo>
                        <a:pt x="1290" y="660"/>
                      </a:lnTo>
                      <a:lnTo>
                        <a:pt x="1227" y="805"/>
                      </a:lnTo>
                      <a:lnTo>
                        <a:pt x="1213" y="815"/>
                      </a:lnTo>
                      <a:lnTo>
                        <a:pt x="1196" y="792"/>
                      </a:lnTo>
                      <a:lnTo>
                        <a:pt x="1177" y="763"/>
                      </a:lnTo>
                      <a:lnTo>
                        <a:pt x="1151" y="750"/>
                      </a:lnTo>
                      <a:lnTo>
                        <a:pt x="1080" y="740"/>
                      </a:lnTo>
                      <a:lnTo>
                        <a:pt x="1027" y="722"/>
                      </a:lnTo>
                      <a:lnTo>
                        <a:pt x="785" y="708"/>
                      </a:lnTo>
                      <a:lnTo>
                        <a:pt x="762" y="702"/>
                      </a:lnTo>
                      <a:lnTo>
                        <a:pt x="742" y="705"/>
                      </a:lnTo>
                      <a:lnTo>
                        <a:pt x="596" y="752"/>
                      </a:lnTo>
                      <a:lnTo>
                        <a:pt x="527" y="751"/>
                      </a:lnTo>
                      <a:lnTo>
                        <a:pt x="268" y="696"/>
                      </a:lnTo>
                      <a:lnTo>
                        <a:pt x="263" y="693"/>
                      </a:lnTo>
                      <a:lnTo>
                        <a:pt x="249" y="676"/>
                      </a:lnTo>
                      <a:lnTo>
                        <a:pt x="238" y="652"/>
                      </a:lnTo>
                      <a:lnTo>
                        <a:pt x="234" y="637"/>
                      </a:lnTo>
                      <a:lnTo>
                        <a:pt x="230" y="607"/>
                      </a:lnTo>
                      <a:lnTo>
                        <a:pt x="226" y="597"/>
                      </a:lnTo>
                      <a:lnTo>
                        <a:pt x="203" y="567"/>
                      </a:lnTo>
                      <a:lnTo>
                        <a:pt x="192" y="556"/>
                      </a:lnTo>
                      <a:lnTo>
                        <a:pt x="178" y="546"/>
                      </a:lnTo>
                      <a:lnTo>
                        <a:pt x="135" y="542"/>
                      </a:lnTo>
                      <a:lnTo>
                        <a:pt x="97" y="516"/>
                      </a:lnTo>
                      <a:lnTo>
                        <a:pt x="95" y="490"/>
                      </a:lnTo>
                      <a:lnTo>
                        <a:pt x="85" y="475"/>
                      </a:lnTo>
                      <a:lnTo>
                        <a:pt x="49" y="451"/>
                      </a:lnTo>
                      <a:lnTo>
                        <a:pt x="36" y="435"/>
                      </a:lnTo>
                      <a:lnTo>
                        <a:pt x="30" y="410"/>
                      </a:lnTo>
                      <a:lnTo>
                        <a:pt x="34" y="360"/>
                      </a:lnTo>
                      <a:lnTo>
                        <a:pt x="32" y="336"/>
                      </a:lnTo>
                      <a:lnTo>
                        <a:pt x="7" y="251"/>
                      </a:lnTo>
                      <a:lnTo>
                        <a:pt x="0" y="210"/>
                      </a:lnTo>
                      <a:lnTo>
                        <a:pt x="2" y="165"/>
                      </a:lnTo>
                      <a:lnTo>
                        <a:pt x="63" y="95"/>
                      </a:lnTo>
                      <a:lnTo>
                        <a:pt x="130" y="68"/>
                      </a:lnTo>
                      <a:lnTo>
                        <a:pt x="162" y="48"/>
                      </a:lnTo>
                      <a:lnTo>
                        <a:pt x="202" y="35"/>
                      </a:lnTo>
                      <a:lnTo>
                        <a:pt x="232" y="0"/>
                      </a:lnTo>
                      <a:lnTo>
                        <a:pt x="248" y="22"/>
                      </a:lnTo>
                      <a:lnTo>
                        <a:pt x="262" y="0"/>
                      </a:lnTo>
                      <a:lnTo>
                        <a:pt x="286" y="20"/>
                      </a:lnTo>
                      <a:lnTo>
                        <a:pt x="313" y="23"/>
                      </a:lnTo>
                      <a:lnTo>
                        <a:pt x="340" y="21"/>
                      </a:lnTo>
                      <a:lnTo>
                        <a:pt x="363" y="22"/>
                      </a:lnTo>
                      <a:lnTo>
                        <a:pt x="382" y="35"/>
                      </a:lnTo>
                      <a:lnTo>
                        <a:pt x="418" y="72"/>
                      </a:lnTo>
                      <a:lnTo>
                        <a:pt x="436" y="86"/>
                      </a:lnTo>
                      <a:lnTo>
                        <a:pt x="455" y="87"/>
                      </a:lnTo>
                      <a:lnTo>
                        <a:pt x="500" y="82"/>
                      </a:lnTo>
                      <a:lnTo>
                        <a:pt x="522" y="86"/>
                      </a:lnTo>
                      <a:lnTo>
                        <a:pt x="543" y="97"/>
                      </a:lnTo>
                      <a:lnTo>
                        <a:pt x="606" y="148"/>
                      </a:lnTo>
                      <a:lnTo>
                        <a:pt x="697" y="206"/>
                      </a:lnTo>
                      <a:lnTo>
                        <a:pt x="726" y="233"/>
                      </a:lnTo>
                      <a:lnTo>
                        <a:pt x="738" y="233"/>
                      </a:lnTo>
                      <a:lnTo>
                        <a:pt x="747" y="207"/>
                      </a:lnTo>
                      <a:lnTo>
                        <a:pt x="761" y="196"/>
                      </a:lnTo>
                      <a:lnTo>
                        <a:pt x="777" y="198"/>
                      </a:lnTo>
                      <a:lnTo>
                        <a:pt x="796" y="211"/>
                      </a:lnTo>
                      <a:lnTo>
                        <a:pt x="852" y="222"/>
                      </a:lnTo>
                      <a:lnTo>
                        <a:pt x="898" y="253"/>
                      </a:lnTo>
                      <a:lnTo>
                        <a:pt x="936" y="301"/>
                      </a:lnTo>
                      <a:lnTo>
                        <a:pt x="971" y="360"/>
                      </a:lnTo>
                      <a:lnTo>
                        <a:pt x="1011" y="412"/>
                      </a:lnTo>
                      <a:lnTo>
                        <a:pt x="1075" y="452"/>
                      </a:lnTo>
                      <a:lnTo>
                        <a:pt x="1101" y="506"/>
                      </a:lnTo>
                      <a:lnTo>
                        <a:pt x="1115" y="506"/>
                      </a:lnTo>
                      <a:lnTo>
                        <a:pt x="1131" y="462"/>
                      </a:lnTo>
                      <a:lnTo>
                        <a:pt x="1146" y="472"/>
                      </a:lnTo>
                      <a:lnTo>
                        <a:pt x="1202" y="485"/>
                      </a:lnTo>
                      <a:lnTo>
                        <a:pt x="1221" y="496"/>
                      </a:lnTo>
                      <a:lnTo>
                        <a:pt x="1240" y="517"/>
                      </a:lnTo>
                      <a:lnTo>
                        <a:pt x="1254" y="530"/>
                      </a:lnTo>
                      <a:lnTo>
                        <a:pt x="1263" y="506"/>
                      </a:lnTo>
                      <a:lnTo>
                        <a:pt x="1275" y="506"/>
                      </a:lnTo>
                      <a:lnTo>
                        <a:pt x="1302" y="533"/>
                      </a:lnTo>
                      <a:lnTo>
                        <a:pt x="1321" y="558"/>
                      </a:lnTo>
                      <a:close/>
                    </a:path>
                  </a:pathLst>
                </a:custGeom>
                <a:solidFill>
                  <a:srgbClr val="D34817"/>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5" name="Varaždinska" descr="{&quot;Key&quot;:&quot;varaždinska&quot;,&quot;Name&quot;:&quot;Varaždinska&quot;,&quot;Value&quot;:1.0,&quot;Formula&quot;:&quot;&quot;,&quot;Text&quot;:&quot;&quot;,&quot;OfficeApplication&quot;:1,&quot;HasValue&quot;:true}">
                  <a:extLst>
                    <a:ext uri="{FF2B5EF4-FFF2-40B4-BE49-F238E27FC236}">
                      <a16:creationId xmlns:a16="http://schemas.microsoft.com/office/drawing/2014/main" id="{D9C23337-642F-4C0F-87AB-3E6695E73B00}"/>
                    </a:ext>
                  </a:extLst>
                </p:cNvPr>
                <p:cNvSpPr>
                  <a:spLocks/>
                </p:cNvSpPr>
                <p:nvPr/>
              </p:nvSpPr>
              <p:spPr bwMode="auto">
                <a:xfrm>
                  <a:off x="5568950" y="1703388"/>
                  <a:ext cx="812800" cy="501650"/>
                </a:xfrm>
                <a:custGeom>
                  <a:avLst/>
                  <a:gdLst>
                    <a:gd name="T0" fmla="*/ 928 w 1890"/>
                    <a:gd name="T1" fmla="*/ 79 h 1166"/>
                    <a:gd name="T2" fmla="*/ 975 w 1890"/>
                    <a:gd name="T3" fmla="*/ 130 h 1166"/>
                    <a:gd name="T4" fmla="*/ 988 w 1890"/>
                    <a:gd name="T5" fmla="*/ 185 h 1166"/>
                    <a:gd name="T6" fmla="*/ 1018 w 1890"/>
                    <a:gd name="T7" fmla="*/ 229 h 1166"/>
                    <a:gd name="T8" fmla="*/ 1491 w 1890"/>
                    <a:gd name="T9" fmla="*/ 237 h 1166"/>
                    <a:gd name="T10" fmla="*/ 1776 w 1890"/>
                    <a:gd name="T11" fmla="*/ 255 h 1166"/>
                    <a:gd name="T12" fmla="*/ 1878 w 1890"/>
                    <a:gd name="T13" fmla="*/ 317 h 1166"/>
                    <a:gd name="T14" fmla="*/ 1887 w 1890"/>
                    <a:gd name="T15" fmla="*/ 368 h 1166"/>
                    <a:gd name="T16" fmla="*/ 1855 w 1890"/>
                    <a:gd name="T17" fmla="*/ 451 h 1166"/>
                    <a:gd name="T18" fmla="*/ 1724 w 1890"/>
                    <a:gd name="T19" fmla="*/ 564 h 1166"/>
                    <a:gd name="T20" fmla="*/ 1650 w 1890"/>
                    <a:gd name="T21" fmla="*/ 588 h 1166"/>
                    <a:gd name="T22" fmla="*/ 1625 w 1890"/>
                    <a:gd name="T23" fmla="*/ 555 h 1166"/>
                    <a:gd name="T24" fmla="*/ 1311 w 1890"/>
                    <a:gd name="T25" fmla="*/ 711 h 1166"/>
                    <a:gd name="T26" fmla="*/ 1291 w 1890"/>
                    <a:gd name="T27" fmla="*/ 757 h 1166"/>
                    <a:gd name="T28" fmla="*/ 1197 w 1890"/>
                    <a:gd name="T29" fmla="*/ 792 h 1166"/>
                    <a:gd name="T30" fmla="*/ 1165 w 1890"/>
                    <a:gd name="T31" fmla="*/ 760 h 1166"/>
                    <a:gd name="T32" fmla="*/ 1064 w 1890"/>
                    <a:gd name="T33" fmla="*/ 824 h 1166"/>
                    <a:gd name="T34" fmla="*/ 994 w 1890"/>
                    <a:gd name="T35" fmla="*/ 831 h 1166"/>
                    <a:gd name="T36" fmla="*/ 1000 w 1890"/>
                    <a:gd name="T37" fmla="*/ 930 h 1166"/>
                    <a:gd name="T38" fmla="*/ 1014 w 1890"/>
                    <a:gd name="T39" fmla="*/ 1129 h 1166"/>
                    <a:gd name="T40" fmla="*/ 889 w 1890"/>
                    <a:gd name="T41" fmla="*/ 1166 h 1166"/>
                    <a:gd name="T42" fmla="*/ 844 w 1890"/>
                    <a:gd name="T43" fmla="*/ 1124 h 1166"/>
                    <a:gd name="T44" fmla="*/ 795 w 1890"/>
                    <a:gd name="T45" fmla="*/ 1019 h 1166"/>
                    <a:gd name="T46" fmla="*/ 785 w 1890"/>
                    <a:gd name="T47" fmla="*/ 810 h 1166"/>
                    <a:gd name="T48" fmla="*/ 776 w 1890"/>
                    <a:gd name="T49" fmla="*/ 711 h 1166"/>
                    <a:gd name="T50" fmla="*/ 777 w 1890"/>
                    <a:gd name="T51" fmla="*/ 633 h 1166"/>
                    <a:gd name="T52" fmla="*/ 739 w 1890"/>
                    <a:gd name="T53" fmla="*/ 620 h 1166"/>
                    <a:gd name="T54" fmla="*/ 692 w 1890"/>
                    <a:gd name="T55" fmla="*/ 571 h 1166"/>
                    <a:gd name="T56" fmla="*/ 651 w 1890"/>
                    <a:gd name="T57" fmla="*/ 565 h 1166"/>
                    <a:gd name="T58" fmla="*/ 614 w 1890"/>
                    <a:gd name="T59" fmla="*/ 619 h 1166"/>
                    <a:gd name="T60" fmla="*/ 550 w 1890"/>
                    <a:gd name="T61" fmla="*/ 631 h 1166"/>
                    <a:gd name="T62" fmla="*/ 485 w 1890"/>
                    <a:gd name="T63" fmla="*/ 618 h 1166"/>
                    <a:gd name="T64" fmla="*/ 391 w 1890"/>
                    <a:gd name="T65" fmla="*/ 625 h 1166"/>
                    <a:gd name="T66" fmla="*/ 320 w 1890"/>
                    <a:gd name="T67" fmla="*/ 642 h 1166"/>
                    <a:gd name="T68" fmla="*/ 219 w 1890"/>
                    <a:gd name="T69" fmla="*/ 615 h 1166"/>
                    <a:gd name="T70" fmla="*/ 160 w 1890"/>
                    <a:gd name="T71" fmla="*/ 609 h 1166"/>
                    <a:gd name="T72" fmla="*/ 136 w 1890"/>
                    <a:gd name="T73" fmla="*/ 549 h 1166"/>
                    <a:gd name="T74" fmla="*/ 17 w 1890"/>
                    <a:gd name="T75" fmla="*/ 495 h 1166"/>
                    <a:gd name="T76" fmla="*/ 5 w 1890"/>
                    <a:gd name="T77" fmla="*/ 427 h 1166"/>
                    <a:gd name="T78" fmla="*/ 146 w 1890"/>
                    <a:gd name="T79" fmla="*/ 337 h 1166"/>
                    <a:gd name="T80" fmla="*/ 295 w 1890"/>
                    <a:gd name="T81" fmla="*/ 292 h 1166"/>
                    <a:gd name="T82" fmla="*/ 381 w 1890"/>
                    <a:gd name="T83" fmla="*/ 190 h 1166"/>
                    <a:gd name="T84" fmla="*/ 377 w 1890"/>
                    <a:gd name="T85" fmla="*/ 52 h 1166"/>
                    <a:gd name="T86" fmla="*/ 499 w 1890"/>
                    <a:gd name="T87" fmla="*/ 46 h 1166"/>
                    <a:gd name="T88" fmla="*/ 559 w 1890"/>
                    <a:gd name="T89" fmla="*/ 0 h 1166"/>
                    <a:gd name="T90" fmla="*/ 660 w 1890"/>
                    <a:gd name="T91" fmla="*/ 76 h 1166"/>
                    <a:gd name="T92" fmla="*/ 789 w 1890"/>
                    <a:gd name="T93" fmla="*/ 65 h 1166"/>
                    <a:gd name="T94" fmla="*/ 846 w 1890"/>
                    <a:gd name="T95" fmla="*/ 49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90" h="1166">
                      <a:moveTo>
                        <a:pt x="846" y="49"/>
                      </a:moveTo>
                      <a:lnTo>
                        <a:pt x="884" y="75"/>
                      </a:lnTo>
                      <a:lnTo>
                        <a:pt x="928" y="79"/>
                      </a:lnTo>
                      <a:lnTo>
                        <a:pt x="941" y="89"/>
                      </a:lnTo>
                      <a:lnTo>
                        <a:pt x="953" y="100"/>
                      </a:lnTo>
                      <a:lnTo>
                        <a:pt x="975" y="130"/>
                      </a:lnTo>
                      <a:lnTo>
                        <a:pt x="979" y="140"/>
                      </a:lnTo>
                      <a:lnTo>
                        <a:pt x="983" y="170"/>
                      </a:lnTo>
                      <a:lnTo>
                        <a:pt x="988" y="185"/>
                      </a:lnTo>
                      <a:lnTo>
                        <a:pt x="998" y="209"/>
                      </a:lnTo>
                      <a:lnTo>
                        <a:pt x="1013" y="226"/>
                      </a:lnTo>
                      <a:lnTo>
                        <a:pt x="1018" y="229"/>
                      </a:lnTo>
                      <a:lnTo>
                        <a:pt x="1276" y="284"/>
                      </a:lnTo>
                      <a:lnTo>
                        <a:pt x="1345" y="285"/>
                      </a:lnTo>
                      <a:lnTo>
                        <a:pt x="1491" y="237"/>
                      </a:lnTo>
                      <a:lnTo>
                        <a:pt x="1511" y="235"/>
                      </a:lnTo>
                      <a:lnTo>
                        <a:pt x="1534" y="241"/>
                      </a:lnTo>
                      <a:lnTo>
                        <a:pt x="1776" y="255"/>
                      </a:lnTo>
                      <a:lnTo>
                        <a:pt x="1829" y="272"/>
                      </a:lnTo>
                      <a:lnTo>
                        <a:pt x="1858" y="304"/>
                      </a:lnTo>
                      <a:lnTo>
                        <a:pt x="1878" y="317"/>
                      </a:lnTo>
                      <a:lnTo>
                        <a:pt x="1886" y="327"/>
                      </a:lnTo>
                      <a:lnTo>
                        <a:pt x="1890" y="351"/>
                      </a:lnTo>
                      <a:lnTo>
                        <a:pt x="1887" y="368"/>
                      </a:lnTo>
                      <a:lnTo>
                        <a:pt x="1883" y="385"/>
                      </a:lnTo>
                      <a:lnTo>
                        <a:pt x="1867" y="414"/>
                      </a:lnTo>
                      <a:lnTo>
                        <a:pt x="1855" y="451"/>
                      </a:lnTo>
                      <a:lnTo>
                        <a:pt x="1836" y="479"/>
                      </a:lnTo>
                      <a:lnTo>
                        <a:pt x="1801" y="511"/>
                      </a:lnTo>
                      <a:lnTo>
                        <a:pt x="1724" y="564"/>
                      </a:lnTo>
                      <a:lnTo>
                        <a:pt x="1684" y="584"/>
                      </a:lnTo>
                      <a:lnTo>
                        <a:pt x="1657" y="593"/>
                      </a:lnTo>
                      <a:lnTo>
                        <a:pt x="1650" y="588"/>
                      </a:lnTo>
                      <a:lnTo>
                        <a:pt x="1642" y="568"/>
                      </a:lnTo>
                      <a:lnTo>
                        <a:pt x="1636" y="559"/>
                      </a:lnTo>
                      <a:lnTo>
                        <a:pt x="1625" y="555"/>
                      </a:lnTo>
                      <a:lnTo>
                        <a:pt x="1590" y="559"/>
                      </a:lnTo>
                      <a:lnTo>
                        <a:pt x="1514" y="585"/>
                      </a:lnTo>
                      <a:lnTo>
                        <a:pt x="1311" y="711"/>
                      </a:lnTo>
                      <a:lnTo>
                        <a:pt x="1305" y="721"/>
                      </a:lnTo>
                      <a:lnTo>
                        <a:pt x="1299" y="744"/>
                      </a:lnTo>
                      <a:lnTo>
                        <a:pt x="1291" y="757"/>
                      </a:lnTo>
                      <a:lnTo>
                        <a:pt x="1279" y="769"/>
                      </a:lnTo>
                      <a:lnTo>
                        <a:pt x="1254" y="780"/>
                      </a:lnTo>
                      <a:lnTo>
                        <a:pt x="1197" y="792"/>
                      </a:lnTo>
                      <a:lnTo>
                        <a:pt x="1182" y="787"/>
                      </a:lnTo>
                      <a:lnTo>
                        <a:pt x="1174" y="766"/>
                      </a:lnTo>
                      <a:lnTo>
                        <a:pt x="1165" y="760"/>
                      </a:lnTo>
                      <a:lnTo>
                        <a:pt x="1157" y="762"/>
                      </a:lnTo>
                      <a:lnTo>
                        <a:pt x="1084" y="817"/>
                      </a:lnTo>
                      <a:lnTo>
                        <a:pt x="1064" y="824"/>
                      </a:lnTo>
                      <a:lnTo>
                        <a:pt x="1032" y="820"/>
                      </a:lnTo>
                      <a:lnTo>
                        <a:pt x="1025" y="821"/>
                      </a:lnTo>
                      <a:lnTo>
                        <a:pt x="994" y="831"/>
                      </a:lnTo>
                      <a:lnTo>
                        <a:pt x="986" y="846"/>
                      </a:lnTo>
                      <a:lnTo>
                        <a:pt x="984" y="869"/>
                      </a:lnTo>
                      <a:lnTo>
                        <a:pt x="1000" y="930"/>
                      </a:lnTo>
                      <a:lnTo>
                        <a:pt x="1005" y="965"/>
                      </a:lnTo>
                      <a:lnTo>
                        <a:pt x="1000" y="1075"/>
                      </a:lnTo>
                      <a:lnTo>
                        <a:pt x="1014" y="1129"/>
                      </a:lnTo>
                      <a:lnTo>
                        <a:pt x="949" y="1142"/>
                      </a:lnTo>
                      <a:lnTo>
                        <a:pt x="914" y="1162"/>
                      </a:lnTo>
                      <a:lnTo>
                        <a:pt x="889" y="1166"/>
                      </a:lnTo>
                      <a:lnTo>
                        <a:pt x="875" y="1165"/>
                      </a:lnTo>
                      <a:lnTo>
                        <a:pt x="857" y="1147"/>
                      </a:lnTo>
                      <a:lnTo>
                        <a:pt x="844" y="1124"/>
                      </a:lnTo>
                      <a:lnTo>
                        <a:pt x="834" y="1085"/>
                      </a:lnTo>
                      <a:lnTo>
                        <a:pt x="827" y="1072"/>
                      </a:lnTo>
                      <a:lnTo>
                        <a:pt x="795" y="1019"/>
                      </a:lnTo>
                      <a:lnTo>
                        <a:pt x="780" y="861"/>
                      </a:lnTo>
                      <a:lnTo>
                        <a:pt x="784" y="836"/>
                      </a:lnTo>
                      <a:lnTo>
                        <a:pt x="785" y="810"/>
                      </a:lnTo>
                      <a:lnTo>
                        <a:pt x="794" y="769"/>
                      </a:lnTo>
                      <a:lnTo>
                        <a:pt x="792" y="741"/>
                      </a:lnTo>
                      <a:lnTo>
                        <a:pt x="776" y="711"/>
                      </a:lnTo>
                      <a:lnTo>
                        <a:pt x="766" y="688"/>
                      </a:lnTo>
                      <a:lnTo>
                        <a:pt x="766" y="671"/>
                      </a:lnTo>
                      <a:lnTo>
                        <a:pt x="777" y="633"/>
                      </a:lnTo>
                      <a:lnTo>
                        <a:pt x="774" y="623"/>
                      </a:lnTo>
                      <a:lnTo>
                        <a:pt x="766" y="618"/>
                      </a:lnTo>
                      <a:lnTo>
                        <a:pt x="739" y="620"/>
                      </a:lnTo>
                      <a:lnTo>
                        <a:pt x="724" y="616"/>
                      </a:lnTo>
                      <a:lnTo>
                        <a:pt x="711" y="608"/>
                      </a:lnTo>
                      <a:lnTo>
                        <a:pt x="692" y="571"/>
                      </a:lnTo>
                      <a:lnTo>
                        <a:pt x="679" y="558"/>
                      </a:lnTo>
                      <a:lnTo>
                        <a:pt x="666" y="558"/>
                      </a:lnTo>
                      <a:lnTo>
                        <a:pt x="651" y="565"/>
                      </a:lnTo>
                      <a:lnTo>
                        <a:pt x="641" y="579"/>
                      </a:lnTo>
                      <a:lnTo>
                        <a:pt x="624" y="606"/>
                      </a:lnTo>
                      <a:lnTo>
                        <a:pt x="614" y="619"/>
                      </a:lnTo>
                      <a:lnTo>
                        <a:pt x="601" y="628"/>
                      </a:lnTo>
                      <a:lnTo>
                        <a:pt x="589" y="633"/>
                      </a:lnTo>
                      <a:lnTo>
                        <a:pt x="550" y="631"/>
                      </a:lnTo>
                      <a:lnTo>
                        <a:pt x="520" y="619"/>
                      </a:lnTo>
                      <a:lnTo>
                        <a:pt x="500" y="616"/>
                      </a:lnTo>
                      <a:lnTo>
                        <a:pt x="485" y="618"/>
                      </a:lnTo>
                      <a:lnTo>
                        <a:pt x="455" y="625"/>
                      </a:lnTo>
                      <a:lnTo>
                        <a:pt x="422" y="628"/>
                      </a:lnTo>
                      <a:lnTo>
                        <a:pt x="391" y="625"/>
                      </a:lnTo>
                      <a:lnTo>
                        <a:pt x="362" y="631"/>
                      </a:lnTo>
                      <a:lnTo>
                        <a:pt x="339" y="641"/>
                      </a:lnTo>
                      <a:lnTo>
                        <a:pt x="320" y="642"/>
                      </a:lnTo>
                      <a:lnTo>
                        <a:pt x="296" y="640"/>
                      </a:lnTo>
                      <a:lnTo>
                        <a:pt x="236" y="617"/>
                      </a:lnTo>
                      <a:lnTo>
                        <a:pt x="219" y="615"/>
                      </a:lnTo>
                      <a:lnTo>
                        <a:pt x="190" y="616"/>
                      </a:lnTo>
                      <a:lnTo>
                        <a:pt x="170" y="614"/>
                      </a:lnTo>
                      <a:lnTo>
                        <a:pt x="160" y="609"/>
                      </a:lnTo>
                      <a:lnTo>
                        <a:pt x="155" y="597"/>
                      </a:lnTo>
                      <a:lnTo>
                        <a:pt x="146" y="561"/>
                      </a:lnTo>
                      <a:lnTo>
                        <a:pt x="136" y="549"/>
                      </a:lnTo>
                      <a:lnTo>
                        <a:pt x="124" y="540"/>
                      </a:lnTo>
                      <a:lnTo>
                        <a:pt x="32" y="509"/>
                      </a:lnTo>
                      <a:lnTo>
                        <a:pt x="17" y="495"/>
                      </a:lnTo>
                      <a:lnTo>
                        <a:pt x="9" y="477"/>
                      </a:lnTo>
                      <a:lnTo>
                        <a:pt x="9" y="454"/>
                      </a:lnTo>
                      <a:lnTo>
                        <a:pt x="5" y="427"/>
                      </a:lnTo>
                      <a:lnTo>
                        <a:pt x="0" y="414"/>
                      </a:lnTo>
                      <a:lnTo>
                        <a:pt x="9" y="414"/>
                      </a:lnTo>
                      <a:lnTo>
                        <a:pt x="146" y="337"/>
                      </a:lnTo>
                      <a:lnTo>
                        <a:pt x="216" y="325"/>
                      </a:lnTo>
                      <a:lnTo>
                        <a:pt x="251" y="315"/>
                      </a:lnTo>
                      <a:lnTo>
                        <a:pt x="295" y="292"/>
                      </a:lnTo>
                      <a:lnTo>
                        <a:pt x="337" y="264"/>
                      </a:lnTo>
                      <a:lnTo>
                        <a:pt x="365" y="232"/>
                      </a:lnTo>
                      <a:lnTo>
                        <a:pt x="381" y="190"/>
                      </a:lnTo>
                      <a:lnTo>
                        <a:pt x="381" y="151"/>
                      </a:lnTo>
                      <a:lnTo>
                        <a:pt x="376" y="106"/>
                      </a:lnTo>
                      <a:lnTo>
                        <a:pt x="377" y="52"/>
                      </a:lnTo>
                      <a:lnTo>
                        <a:pt x="454" y="69"/>
                      </a:lnTo>
                      <a:lnTo>
                        <a:pt x="479" y="64"/>
                      </a:lnTo>
                      <a:lnTo>
                        <a:pt x="499" y="46"/>
                      </a:lnTo>
                      <a:lnTo>
                        <a:pt x="515" y="24"/>
                      </a:lnTo>
                      <a:lnTo>
                        <a:pt x="532" y="5"/>
                      </a:lnTo>
                      <a:lnTo>
                        <a:pt x="559" y="0"/>
                      </a:lnTo>
                      <a:lnTo>
                        <a:pt x="579" y="10"/>
                      </a:lnTo>
                      <a:lnTo>
                        <a:pt x="630" y="57"/>
                      </a:lnTo>
                      <a:lnTo>
                        <a:pt x="660" y="76"/>
                      </a:lnTo>
                      <a:lnTo>
                        <a:pt x="695" y="84"/>
                      </a:lnTo>
                      <a:lnTo>
                        <a:pt x="714" y="84"/>
                      </a:lnTo>
                      <a:lnTo>
                        <a:pt x="789" y="65"/>
                      </a:lnTo>
                      <a:lnTo>
                        <a:pt x="836" y="65"/>
                      </a:lnTo>
                      <a:lnTo>
                        <a:pt x="846" y="56"/>
                      </a:lnTo>
                      <a:lnTo>
                        <a:pt x="846" y="49"/>
                      </a:lnTo>
                      <a:close/>
                    </a:path>
                  </a:pathLst>
                </a:custGeom>
                <a:solidFill>
                  <a:srgbClr val="D34817"/>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44" name="Etiquettes">
                <a:extLst>
                  <a:ext uri="{FF2B5EF4-FFF2-40B4-BE49-F238E27FC236}">
                    <a16:creationId xmlns:a16="http://schemas.microsoft.com/office/drawing/2014/main" id="{E0FBBAF3-CFFD-4D83-BFAC-32BDB879294A}"/>
                  </a:ext>
                </a:extLst>
              </p:cNvPr>
              <p:cNvGrpSpPr>
                <a:grpSpLocks noChangeAspect="1"/>
              </p:cNvGrpSpPr>
              <p:nvPr/>
            </p:nvGrpSpPr>
            <p:grpSpPr>
              <a:xfrm>
                <a:off x="3337869" y="1517355"/>
                <a:ext cx="6266338" cy="4674057"/>
                <a:chOff x="3337869" y="1517355"/>
                <a:chExt cx="6266338" cy="4674057"/>
              </a:xfrm>
            </p:grpSpPr>
            <p:sp>
              <p:nvSpPr>
                <p:cNvPr id="70" name="Etiquette - Licko-Senjska" hidden="1">
                  <a:extLst>
                    <a:ext uri="{FF2B5EF4-FFF2-40B4-BE49-F238E27FC236}">
                      <a16:creationId xmlns:a16="http://schemas.microsoft.com/office/drawing/2014/main" id="{D17E8182-8227-4E47-82D9-E04C806AD2CC}"/>
                    </a:ext>
                  </a:extLst>
                </p:cNvPr>
                <p:cNvSpPr>
                  <a:spLocks noChangeArrowheads="1"/>
                </p:cNvSpPr>
                <p:nvPr/>
              </p:nvSpPr>
              <p:spPr bwMode="auto">
                <a:xfrm>
                  <a:off x="4578759" y="3695313"/>
                  <a:ext cx="777466" cy="9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altLang="fr-FR" sz="800">
                      <a:solidFill>
                        <a:srgbClr val="FFFFFF"/>
                      </a:solidFill>
                      <a:cs typeface="Arial" panose="020B0604020202020204" pitchFamily="34" charset="0"/>
                    </a:rPr>
                    <a:t>Licko-Senjska</a:t>
                  </a:r>
                  <a:endParaRPr lang="en-US" altLang="fr-FR" sz="800" dirty="0">
                    <a:solidFill>
                      <a:srgbClr val="FFFFFF"/>
                    </a:solidFill>
                    <a:cs typeface="Arial" panose="020B0604020202020204" pitchFamily="34" charset="0"/>
                  </a:endParaRPr>
                </a:p>
              </p:txBody>
            </p:sp>
            <p:sp>
              <p:nvSpPr>
                <p:cNvPr id="71" name="Etiquette - Zadarska" hidden="1">
                  <a:extLst>
                    <a:ext uri="{FF2B5EF4-FFF2-40B4-BE49-F238E27FC236}">
                      <a16:creationId xmlns:a16="http://schemas.microsoft.com/office/drawing/2014/main" id="{ABC405D8-96DC-4DAC-8035-B9C6310C36EE}"/>
                    </a:ext>
                  </a:extLst>
                </p:cNvPr>
                <p:cNvSpPr>
                  <a:spLocks noChangeArrowheads="1"/>
                </p:cNvSpPr>
                <p:nvPr/>
              </p:nvSpPr>
              <p:spPr bwMode="auto">
                <a:xfrm>
                  <a:off x="5077030" y="4539863"/>
                  <a:ext cx="777466" cy="9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altLang="fr-FR" sz="800">
                      <a:solidFill>
                        <a:srgbClr val="FFFFFF"/>
                      </a:solidFill>
                      <a:cs typeface="Arial" panose="020B0604020202020204" pitchFamily="34" charset="0"/>
                    </a:rPr>
                    <a:t>Zadarska</a:t>
                  </a:r>
                  <a:endParaRPr lang="en-US" altLang="fr-FR" sz="800" dirty="0">
                    <a:solidFill>
                      <a:srgbClr val="FFFFFF"/>
                    </a:solidFill>
                    <a:cs typeface="Arial" panose="020B0604020202020204" pitchFamily="34" charset="0"/>
                  </a:endParaRPr>
                </a:p>
              </p:txBody>
            </p:sp>
            <p:sp>
              <p:nvSpPr>
                <p:cNvPr id="72" name="Etiquette - DARK - Šibensko-Kninska" hidden="1">
                  <a:extLst>
                    <a:ext uri="{FF2B5EF4-FFF2-40B4-BE49-F238E27FC236}">
                      <a16:creationId xmlns:a16="http://schemas.microsoft.com/office/drawing/2014/main" id="{266997B6-4F61-4309-9425-C9403708420B}"/>
                    </a:ext>
                  </a:extLst>
                </p:cNvPr>
                <p:cNvSpPr>
                  <a:spLocks noChangeArrowheads="1"/>
                </p:cNvSpPr>
                <p:nvPr/>
              </p:nvSpPr>
              <p:spPr bwMode="auto">
                <a:xfrm>
                  <a:off x="4668477" y="5315369"/>
                  <a:ext cx="777466" cy="9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altLang="fr-FR" sz="800">
                      <a:solidFill>
                        <a:srgbClr val="000000"/>
                      </a:solidFill>
                      <a:cs typeface="Arial" panose="020B0604020202020204" pitchFamily="34" charset="0"/>
                    </a:rPr>
                    <a:t>Šibensko-Kninska</a:t>
                  </a:r>
                  <a:endParaRPr lang="en-US" altLang="fr-FR" sz="800" dirty="0">
                    <a:solidFill>
                      <a:srgbClr val="000000"/>
                    </a:solidFill>
                    <a:cs typeface="Arial" panose="020B0604020202020204" pitchFamily="34" charset="0"/>
                  </a:endParaRPr>
                </a:p>
              </p:txBody>
            </p:sp>
            <p:sp>
              <p:nvSpPr>
                <p:cNvPr id="73" name="Etiquette - DARK - Splitsko-Dalmatinska" hidden="1">
                  <a:extLst>
                    <a:ext uri="{FF2B5EF4-FFF2-40B4-BE49-F238E27FC236}">
                      <a16:creationId xmlns:a16="http://schemas.microsoft.com/office/drawing/2014/main" id="{C521A7DE-9D5A-427D-9944-DFDEC2F69017}"/>
                    </a:ext>
                  </a:extLst>
                </p:cNvPr>
                <p:cNvSpPr>
                  <a:spLocks noChangeArrowheads="1"/>
                </p:cNvSpPr>
                <p:nvPr/>
              </p:nvSpPr>
              <p:spPr bwMode="auto">
                <a:xfrm>
                  <a:off x="6969779" y="5442885"/>
                  <a:ext cx="940734" cy="9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altLang="fr-FR" sz="800">
                      <a:solidFill>
                        <a:srgbClr val="000000"/>
                      </a:solidFill>
                      <a:cs typeface="Arial" panose="020B0604020202020204" pitchFamily="34" charset="0"/>
                    </a:rPr>
                    <a:t>Splitsko-Dalmatinska</a:t>
                  </a:r>
                  <a:endParaRPr lang="en-US" altLang="fr-FR" sz="800" dirty="0">
                    <a:solidFill>
                      <a:srgbClr val="000000"/>
                    </a:solidFill>
                    <a:cs typeface="Arial" panose="020B0604020202020204" pitchFamily="34" charset="0"/>
                  </a:endParaRPr>
                </a:p>
              </p:txBody>
            </p:sp>
            <p:sp>
              <p:nvSpPr>
                <p:cNvPr id="74" name="Etiquette - DARK - Dubrovacko-Neretvanska" hidden="1">
                  <a:extLst>
                    <a:ext uri="{FF2B5EF4-FFF2-40B4-BE49-F238E27FC236}">
                      <a16:creationId xmlns:a16="http://schemas.microsoft.com/office/drawing/2014/main" id="{AFB6F04B-4B88-4B12-BF74-609DA74A436B}"/>
                    </a:ext>
                  </a:extLst>
                </p:cNvPr>
                <p:cNvSpPr>
                  <a:spLocks noChangeArrowheads="1"/>
                </p:cNvSpPr>
                <p:nvPr/>
              </p:nvSpPr>
              <p:spPr bwMode="auto">
                <a:xfrm>
                  <a:off x="7427911" y="6077174"/>
                  <a:ext cx="1201737" cy="9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altLang="fr-FR" sz="800">
                      <a:solidFill>
                        <a:srgbClr val="000000"/>
                      </a:solidFill>
                      <a:cs typeface="Arial" panose="020B0604020202020204" pitchFamily="34" charset="0"/>
                    </a:rPr>
                    <a:t>Dubrovacko-Neretvanska</a:t>
                  </a:r>
                  <a:endParaRPr lang="en-US" altLang="fr-FR" sz="800" dirty="0">
                    <a:solidFill>
                      <a:srgbClr val="000000"/>
                    </a:solidFill>
                    <a:cs typeface="Arial" panose="020B0604020202020204" pitchFamily="34" charset="0"/>
                  </a:endParaRPr>
                </a:p>
              </p:txBody>
            </p:sp>
            <p:sp>
              <p:nvSpPr>
                <p:cNvPr id="75" name="Etiquette - Istarska" hidden="1">
                  <a:extLst>
                    <a:ext uri="{FF2B5EF4-FFF2-40B4-BE49-F238E27FC236}">
                      <a16:creationId xmlns:a16="http://schemas.microsoft.com/office/drawing/2014/main" id="{E2DB8853-A851-4C29-A014-81A90C4D3928}"/>
                    </a:ext>
                  </a:extLst>
                </p:cNvPr>
                <p:cNvSpPr>
                  <a:spLocks noChangeArrowheads="1"/>
                </p:cNvSpPr>
                <p:nvPr/>
              </p:nvSpPr>
              <p:spPr bwMode="auto">
                <a:xfrm>
                  <a:off x="3497084" y="3139201"/>
                  <a:ext cx="584122" cy="9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altLang="fr-FR" sz="800">
                      <a:solidFill>
                        <a:srgbClr val="FFFFFF"/>
                      </a:solidFill>
                      <a:cs typeface="Arial" panose="020B0604020202020204" pitchFamily="34" charset="0"/>
                    </a:rPr>
                    <a:t>Istarska</a:t>
                  </a:r>
                  <a:endParaRPr lang="en-US" altLang="fr-FR" sz="800" dirty="0">
                    <a:solidFill>
                      <a:srgbClr val="FFFFFF"/>
                    </a:solidFill>
                    <a:cs typeface="Arial" panose="020B0604020202020204" pitchFamily="34" charset="0"/>
                  </a:endParaRPr>
                </a:p>
              </p:txBody>
            </p:sp>
            <p:sp>
              <p:nvSpPr>
                <p:cNvPr id="76" name="Etiquette - DARK - Primorsko-Goranska" hidden="1">
                  <a:extLst>
                    <a:ext uri="{FF2B5EF4-FFF2-40B4-BE49-F238E27FC236}">
                      <a16:creationId xmlns:a16="http://schemas.microsoft.com/office/drawing/2014/main" id="{82A6615B-E451-4B09-B24E-83ACF621DF0F}"/>
                    </a:ext>
                  </a:extLst>
                </p:cNvPr>
                <p:cNvSpPr>
                  <a:spLocks noChangeArrowheads="1"/>
                </p:cNvSpPr>
                <p:nvPr/>
              </p:nvSpPr>
              <p:spPr bwMode="auto">
                <a:xfrm>
                  <a:off x="3337869" y="2563042"/>
                  <a:ext cx="940734" cy="9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altLang="fr-FR" sz="800">
                      <a:solidFill>
                        <a:srgbClr val="000000"/>
                      </a:solidFill>
                      <a:cs typeface="Arial" panose="020B0604020202020204" pitchFamily="34" charset="0"/>
                    </a:rPr>
                    <a:t>Primorsko-Goranska</a:t>
                  </a:r>
                  <a:endParaRPr lang="en-US" altLang="fr-FR" sz="800" dirty="0">
                    <a:solidFill>
                      <a:srgbClr val="000000"/>
                    </a:solidFill>
                    <a:cs typeface="Arial" panose="020B0604020202020204" pitchFamily="34" charset="0"/>
                  </a:endParaRPr>
                </a:p>
              </p:txBody>
            </p:sp>
            <p:sp>
              <p:nvSpPr>
                <p:cNvPr id="77" name="Etiquette - Karlovacka" hidden="1">
                  <a:extLst>
                    <a:ext uri="{FF2B5EF4-FFF2-40B4-BE49-F238E27FC236}">
                      <a16:creationId xmlns:a16="http://schemas.microsoft.com/office/drawing/2014/main" id="{F6F7A571-485D-44AF-A713-BC7CC51859A0}"/>
                    </a:ext>
                  </a:extLst>
                </p:cNvPr>
                <p:cNvSpPr>
                  <a:spLocks noChangeArrowheads="1"/>
                </p:cNvSpPr>
                <p:nvPr/>
              </p:nvSpPr>
              <p:spPr bwMode="auto">
                <a:xfrm>
                  <a:off x="4680706" y="3223403"/>
                  <a:ext cx="777466" cy="9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altLang="fr-FR" sz="800">
                      <a:solidFill>
                        <a:srgbClr val="FFFFFF"/>
                      </a:solidFill>
                      <a:cs typeface="Arial" panose="020B0604020202020204" pitchFamily="34" charset="0"/>
                    </a:rPr>
                    <a:t>Karlovacka</a:t>
                  </a:r>
                  <a:endParaRPr lang="en-US" altLang="fr-FR" sz="800" dirty="0">
                    <a:solidFill>
                      <a:srgbClr val="FFFFFF"/>
                    </a:solidFill>
                    <a:cs typeface="Arial" panose="020B0604020202020204" pitchFamily="34" charset="0"/>
                  </a:endParaRPr>
                </a:p>
              </p:txBody>
            </p:sp>
            <p:sp>
              <p:nvSpPr>
                <p:cNvPr id="78" name="Etiquette - Sisacko-Moslavacka" hidden="1">
                  <a:extLst>
                    <a:ext uri="{FF2B5EF4-FFF2-40B4-BE49-F238E27FC236}">
                      <a16:creationId xmlns:a16="http://schemas.microsoft.com/office/drawing/2014/main" id="{C24A88EE-1200-4494-AA46-FC554E344AAD}"/>
                    </a:ext>
                  </a:extLst>
                </p:cNvPr>
                <p:cNvSpPr>
                  <a:spLocks noChangeArrowheads="1"/>
                </p:cNvSpPr>
                <p:nvPr/>
              </p:nvSpPr>
              <p:spPr bwMode="auto">
                <a:xfrm>
                  <a:off x="5469351" y="3008693"/>
                  <a:ext cx="1034807" cy="9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altLang="fr-FR" sz="800">
                      <a:solidFill>
                        <a:srgbClr val="FFFFFF"/>
                      </a:solidFill>
                      <a:cs typeface="Arial" panose="020B0604020202020204" pitchFamily="34" charset="0"/>
                    </a:rPr>
                    <a:t>Sisacko-Moslavacka</a:t>
                  </a:r>
                  <a:endParaRPr lang="en-US" altLang="fr-FR" sz="800" dirty="0">
                    <a:solidFill>
                      <a:srgbClr val="FFFFFF"/>
                    </a:solidFill>
                    <a:cs typeface="Arial" panose="020B0604020202020204" pitchFamily="34" charset="0"/>
                  </a:endParaRPr>
                </a:p>
              </p:txBody>
            </p:sp>
            <p:sp>
              <p:nvSpPr>
                <p:cNvPr id="79" name="Etiquette - Bjelovarska-Bilogorska" hidden="1">
                  <a:extLst>
                    <a:ext uri="{FF2B5EF4-FFF2-40B4-BE49-F238E27FC236}">
                      <a16:creationId xmlns:a16="http://schemas.microsoft.com/office/drawing/2014/main" id="{D2EFAF5B-CF5B-4420-9F4D-80C8269D9036}"/>
                    </a:ext>
                  </a:extLst>
                </p:cNvPr>
                <p:cNvSpPr>
                  <a:spLocks noChangeArrowheads="1"/>
                </p:cNvSpPr>
                <p:nvPr/>
              </p:nvSpPr>
              <p:spPr bwMode="auto">
                <a:xfrm>
                  <a:off x="6178892" y="2528949"/>
                  <a:ext cx="777466" cy="9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altLang="fr-FR" sz="800">
                      <a:solidFill>
                        <a:srgbClr val="FFFFFF"/>
                      </a:solidFill>
                      <a:cs typeface="Arial" panose="020B0604020202020204" pitchFamily="34" charset="0"/>
                    </a:rPr>
                    <a:t>Bjelovarska-Bilogorska</a:t>
                  </a:r>
                  <a:endParaRPr lang="en-US" altLang="fr-FR" sz="800" dirty="0">
                    <a:solidFill>
                      <a:srgbClr val="FFFFFF"/>
                    </a:solidFill>
                    <a:cs typeface="Arial" panose="020B0604020202020204" pitchFamily="34" charset="0"/>
                  </a:endParaRPr>
                </a:p>
              </p:txBody>
            </p:sp>
            <p:sp>
              <p:nvSpPr>
                <p:cNvPr id="80" name="Etiquette - DARK - Brodsko-Posavska" hidden="1">
                  <a:extLst>
                    <a:ext uri="{FF2B5EF4-FFF2-40B4-BE49-F238E27FC236}">
                      <a16:creationId xmlns:a16="http://schemas.microsoft.com/office/drawing/2014/main" id="{711DADC2-5A9B-4EEC-8B2E-0AEFF61DF8BA}"/>
                    </a:ext>
                  </a:extLst>
                </p:cNvPr>
                <p:cNvSpPr>
                  <a:spLocks noChangeArrowheads="1"/>
                </p:cNvSpPr>
                <p:nvPr/>
              </p:nvSpPr>
              <p:spPr bwMode="auto">
                <a:xfrm>
                  <a:off x="6934405" y="3549354"/>
                  <a:ext cx="777466" cy="9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altLang="fr-FR" sz="800">
                      <a:solidFill>
                        <a:srgbClr val="000000"/>
                      </a:solidFill>
                      <a:cs typeface="Arial" panose="020B0604020202020204" pitchFamily="34" charset="0"/>
                    </a:rPr>
                    <a:t>Brodsko-Posavska</a:t>
                  </a:r>
                  <a:endParaRPr lang="en-US" altLang="fr-FR" sz="800" dirty="0">
                    <a:solidFill>
                      <a:srgbClr val="000000"/>
                    </a:solidFill>
                    <a:cs typeface="Arial" panose="020B0604020202020204" pitchFamily="34" charset="0"/>
                  </a:endParaRPr>
                </a:p>
              </p:txBody>
            </p:sp>
            <p:sp>
              <p:nvSpPr>
                <p:cNvPr id="81" name="Etiquette - DARK - Vukovarsko-Srijemska" hidden="1">
                  <a:extLst>
                    <a:ext uri="{FF2B5EF4-FFF2-40B4-BE49-F238E27FC236}">
                      <a16:creationId xmlns:a16="http://schemas.microsoft.com/office/drawing/2014/main" id="{9C07B7C7-0DE0-448A-A1B2-18ECB6150058}"/>
                    </a:ext>
                  </a:extLst>
                </p:cNvPr>
                <p:cNvSpPr>
                  <a:spLocks noChangeArrowheads="1"/>
                </p:cNvSpPr>
                <p:nvPr/>
              </p:nvSpPr>
              <p:spPr bwMode="auto">
                <a:xfrm>
                  <a:off x="8594216" y="3439179"/>
                  <a:ext cx="1009991" cy="9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altLang="fr-FR" sz="800">
                      <a:solidFill>
                        <a:srgbClr val="000000"/>
                      </a:solidFill>
                      <a:cs typeface="Arial" panose="020B0604020202020204" pitchFamily="34" charset="0"/>
                    </a:rPr>
                    <a:t>Vukovarsko-Srijemska</a:t>
                  </a:r>
                  <a:endParaRPr lang="en-US" altLang="fr-FR" sz="800" dirty="0">
                    <a:solidFill>
                      <a:srgbClr val="000000"/>
                    </a:solidFill>
                    <a:cs typeface="Arial" panose="020B0604020202020204" pitchFamily="34" charset="0"/>
                  </a:endParaRPr>
                </a:p>
              </p:txBody>
            </p:sp>
            <p:sp>
              <p:nvSpPr>
                <p:cNvPr id="82" name="Etiquette - DARK - Osjecko-Baranjska" hidden="1">
                  <a:extLst>
                    <a:ext uri="{FF2B5EF4-FFF2-40B4-BE49-F238E27FC236}">
                      <a16:creationId xmlns:a16="http://schemas.microsoft.com/office/drawing/2014/main" id="{3DE09492-2633-4E4F-94F5-956C319FCE36}"/>
                    </a:ext>
                  </a:extLst>
                </p:cNvPr>
                <p:cNvSpPr>
                  <a:spLocks noChangeArrowheads="1"/>
                </p:cNvSpPr>
                <p:nvPr/>
              </p:nvSpPr>
              <p:spPr bwMode="auto">
                <a:xfrm>
                  <a:off x="8428799" y="2539871"/>
                  <a:ext cx="855213" cy="9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altLang="fr-FR" sz="800">
                      <a:solidFill>
                        <a:srgbClr val="000000"/>
                      </a:solidFill>
                      <a:cs typeface="Arial" panose="020B0604020202020204" pitchFamily="34" charset="0"/>
                    </a:rPr>
                    <a:t>Osjecko-Baranjska</a:t>
                  </a:r>
                  <a:endParaRPr lang="en-US" altLang="fr-FR" sz="800" dirty="0">
                    <a:solidFill>
                      <a:srgbClr val="000000"/>
                    </a:solidFill>
                    <a:cs typeface="Arial" panose="020B0604020202020204" pitchFamily="34" charset="0"/>
                  </a:endParaRPr>
                </a:p>
              </p:txBody>
            </p:sp>
            <p:sp>
              <p:nvSpPr>
                <p:cNvPr id="83" name="Etiquette - DARK - Viroviticko-Podravska" hidden="1">
                  <a:extLst>
                    <a:ext uri="{FF2B5EF4-FFF2-40B4-BE49-F238E27FC236}">
                      <a16:creationId xmlns:a16="http://schemas.microsoft.com/office/drawing/2014/main" id="{2B9100D6-FB41-461B-94B8-5D7A39389A62}"/>
                    </a:ext>
                  </a:extLst>
                </p:cNvPr>
                <p:cNvSpPr>
                  <a:spLocks noChangeArrowheads="1"/>
                </p:cNvSpPr>
                <p:nvPr/>
              </p:nvSpPr>
              <p:spPr bwMode="auto">
                <a:xfrm>
                  <a:off x="7131682" y="2135663"/>
                  <a:ext cx="1029507" cy="9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altLang="fr-FR" sz="800">
                      <a:solidFill>
                        <a:srgbClr val="000000"/>
                      </a:solidFill>
                      <a:cs typeface="Arial" panose="020B0604020202020204" pitchFamily="34" charset="0"/>
                    </a:rPr>
                    <a:t>Viroviticko-Podravska</a:t>
                  </a:r>
                  <a:endParaRPr lang="en-US" altLang="fr-FR" sz="800" dirty="0">
                    <a:solidFill>
                      <a:srgbClr val="000000"/>
                    </a:solidFill>
                    <a:cs typeface="Arial" panose="020B0604020202020204" pitchFamily="34" charset="0"/>
                  </a:endParaRPr>
                </a:p>
              </p:txBody>
            </p:sp>
            <p:sp>
              <p:nvSpPr>
                <p:cNvPr id="84" name="Etiquette - DARK - Koprivničko-Križevačka" hidden="1">
                  <a:extLst>
                    <a:ext uri="{FF2B5EF4-FFF2-40B4-BE49-F238E27FC236}">
                      <a16:creationId xmlns:a16="http://schemas.microsoft.com/office/drawing/2014/main" id="{B79A33CA-607A-49B6-AD87-B4F164AA3394}"/>
                    </a:ext>
                  </a:extLst>
                </p:cNvPr>
                <p:cNvSpPr>
                  <a:spLocks noChangeArrowheads="1"/>
                </p:cNvSpPr>
                <p:nvPr/>
              </p:nvSpPr>
              <p:spPr bwMode="auto">
                <a:xfrm>
                  <a:off x="6676580" y="1864038"/>
                  <a:ext cx="1029507" cy="9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altLang="fr-FR" sz="800">
                      <a:solidFill>
                        <a:srgbClr val="000000"/>
                      </a:solidFill>
                      <a:cs typeface="Arial" panose="020B0604020202020204" pitchFamily="34" charset="0"/>
                    </a:rPr>
                    <a:t>Koprivničko-Križevačka</a:t>
                  </a:r>
                  <a:endParaRPr lang="en-US" altLang="fr-FR" sz="800" dirty="0">
                    <a:solidFill>
                      <a:srgbClr val="000000"/>
                    </a:solidFill>
                    <a:cs typeface="Arial" panose="020B0604020202020204" pitchFamily="34" charset="0"/>
                  </a:endParaRPr>
                </a:p>
              </p:txBody>
            </p:sp>
            <p:sp>
              <p:nvSpPr>
                <p:cNvPr id="85" name="Etiquette - DARK - Medimurska" hidden="1">
                  <a:extLst>
                    <a:ext uri="{FF2B5EF4-FFF2-40B4-BE49-F238E27FC236}">
                      <a16:creationId xmlns:a16="http://schemas.microsoft.com/office/drawing/2014/main" id="{AE4FB8F4-1A5C-4D7E-AAD3-09D331B703A8}"/>
                    </a:ext>
                  </a:extLst>
                </p:cNvPr>
                <p:cNvSpPr>
                  <a:spLocks noChangeArrowheads="1"/>
                </p:cNvSpPr>
                <p:nvPr/>
              </p:nvSpPr>
              <p:spPr bwMode="auto">
                <a:xfrm>
                  <a:off x="6375555" y="1517355"/>
                  <a:ext cx="703167" cy="9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altLang="fr-FR" sz="800">
                      <a:solidFill>
                        <a:srgbClr val="000000"/>
                      </a:solidFill>
                      <a:cs typeface="Arial" panose="020B0604020202020204" pitchFamily="34" charset="0"/>
                    </a:rPr>
                    <a:t>Medimurska</a:t>
                  </a:r>
                  <a:endParaRPr lang="en-US" altLang="fr-FR" sz="800" dirty="0">
                    <a:solidFill>
                      <a:srgbClr val="000000"/>
                    </a:solidFill>
                    <a:cs typeface="Arial" panose="020B0604020202020204" pitchFamily="34" charset="0"/>
                  </a:endParaRPr>
                </a:p>
              </p:txBody>
            </p:sp>
            <p:sp>
              <p:nvSpPr>
                <p:cNvPr id="86" name="Etiquette - DARK - Varaždinska" hidden="1">
                  <a:extLst>
                    <a:ext uri="{FF2B5EF4-FFF2-40B4-BE49-F238E27FC236}">
                      <a16:creationId xmlns:a16="http://schemas.microsoft.com/office/drawing/2014/main" id="{8EA0613F-CE3F-4F1C-8AAB-30D6857EB6AE}"/>
                    </a:ext>
                  </a:extLst>
                </p:cNvPr>
                <p:cNvSpPr>
                  <a:spLocks noChangeArrowheads="1"/>
                </p:cNvSpPr>
                <p:nvPr/>
              </p:nvSpPr>
              <p:spPr bwMode="auto">
                <a:xfrm>
                  <a:off x="5065946" y="1557772"/>
                  <a:ext cx="703167" cy="9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sz="800">
                      <a:solidFill>
                        <a:srgbClr val="000000"/>
                      </a:solidFill>
                    </a:rPr>
                    <a:t>Varaždinska</a:t>
                  </a:r>
                  <a:endParaRPr lang="en-US" altLang="fr-FR" sz="800" dirty="0">
                    <a:solidFill>
                      <a:srgbClr val="000000"/>
                    </a:solidFill>
                    <a:cs typeface="Arial" panose="020B0604020202020204" pitchFamily="34" charset="0"/>
                  </a:endParaRPr>
                </a:p>
              </p:txBody>
            </p:sp>
            <p:sp>
              <p:nvSpPr>
                <p:cNvPr id="87" name="Etiquette - DARK - Krapinsko-Zagorska" hidden="1">
                  <a:extLst>
                    <a:ext uri="{FF2B5EF4-FFF2-40B4-BE49-F238E27FC236}">
                      <a16:creationId xmlns:a16="http://schemas.microsoft.com/office/drawing/2014/main" id="{89CC0C5D-7C62-4897-B0B9-05A9D9DECEA3}"/>
                    </a:ext>
                  </a:extLst>
                </p:cNvPr>
                <p:cNvSpPr>
                  <a:spLocks noChangeArrowheads="1"/>
                </p:cNvSpPr>
                <p:nvPr/>
              </p:nvSpPr>
              <p:spPr bwMode="auto">
                <a:xfrm>
                  <a:off x="4251201" y="1885971"/>
                  <a:ext cx="1009774" cy="9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sz="800">
                      <a:solidFill>
                        <a:srgbClr val="000000"/>
                      </a:solidFill>
                    </a:rPr>
                    <a:t>Krapinsko-Zagorska</a:t>
                  </a:r>
                  <a:endParaRPr lang="en-US" altLang="fr-FR" sz="800" dirty="0">
                    <a:solidFill>
                      <a:srgbClr val="000000"/>
                    </a:solidFill>
                    <a:cs typeface="Arial" panose="020B0604020202020204" pitchFamily="34" charset="0"/>
                  </a:endParaRPr>
                </a:p>
              </p:txBody>
            </p:sp>
            <p:sp>
              <p:nvSpPr>
                <p:cNvPr id="88" name="Etiquette - DARK - Zagrebacka" hidden="1">
                  <a:extLst>
                    <a:ext uri="{FF2B5EF4-FFF2-40B4-BE49-F238E27FC236}">
                      <a16:creationId xmlns:a16="http://schemas.microsoft.com/office/drawing/2014/main" id="{8FF73A30-6B5C-49FB-A6EF-9AD4D5ECDE9E}"/>
                    </a:ext>
                  </a:extLst>
                </p:cNvPr>
                <p:cNvSpPr>
                  <a:spLocks noChangeArrowheads="1"/>
                </p:cNvSpPr>
                <p:nvPr/>
              </p:nvSpPr>
              <p:spPr bwMode="auto">
                <a:xfrm>
                  <a:off x="4381766" y="2445040"/>
                  <a:ext cx="626990" cy="9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sz="800">
                      <a:solidFill>
                        <a:srgbClr val="000000"/>
                      </a:solidFill>
                    </a:rPr>
                    <a:t>Zagrebacka</a:t>
                  </a:r>
                  <a:endParaRPr lang="en-US" altLang="fr-FR" sz="800" dirty="0">
                    <a:solidFill>
                      <a:srgbClr val="000000"/>
                    </a:solidFill>
                    <a:cs typeface="Arial" panose="020B0604020202020204" pitchFamily="34" charset="0"/>
                  </a:endParaRPr>
                </a:p>
              </p:txBody>
            </p:sp>
            <p:sp>
              <p:nvSpPr>
                <p:cNvPr id="89" name="Etiquette - DARK - Grad Zagreb" hidden="1">
                  <a:extLst>
                    <a:ext uri="{FF2B5EF4-FFF2-40B4-BE49-F238E27FC236}">
                      <a16:creationId xmlns:a16="http://schemas.microsoft.com/office/drawing/2014/main" id="{4FF8436D-08DB-4D86-8978-A4F1DEB44FE9}"/>
                    </a:ext>
                  </a:extLst>
                </p:cNvPr>
                <p:cNvSpPr>
                  <a:spLocks noChangeArrowheads="1"/>
                </p:cNvSpPr>
                <p:nvPr/>
              </p:nvSpPr>
              <p:spPr bwMode="auto">
                <a:xfrm>
                  <a:off x="4621075" y="2172622"/>
                  <a:ext cx="689689" cy="9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sz="800">
                      <a:solidFill>
                        <a:srgbClr val="000000"/>
                      </a:solidFill>
                    </a:rPr>
                    <a:t>Grad Zagreb</a:t>
                  </a:r>
                  <a:endParaRPr lang="en-US" altLang="fr-FR" sz="800" dirty="0">
                    <a:solidFill>
                      <a:srgbClr val="000000"/>
                    </a:solidFill>
                    <a:cs typeface="Arial" panose="020B0604020202020204" pitchFamily="34" charset="0"/>
                  </a:endParaRPr>
                </a:p>
              </p:txBody>
            </p:sp>
            <p:sp>
              <p:nvSpPr>
                <p:cNvPr id="90" name="Etiquette - Požega-Slavonia" hidden="1">
                  <a:extLst>
                    <a:ext uri="{FF2B5EF4-FFF2-40B4-BE49-F238E27FC236}">
                      <a16:creationId xmlns:a16="http://schemas.microsoft.com/office/drawing/2014/main" id="{C36DDA94-FF87-47DF-8588-B8CC218FA256}"/>
                    </a:ext>
                  </a:extLst>
                </p:cNvPr>
                <p:cNvSpPr>
                  <a:spLocks noChangeArrowheads="1"/>
                </p:cNvSpPr>
                <p:nvPr/>
              </p:nvSpPr>
              <p:spPr bwMode="auto">
                <a:xfrm>
                  <a:off x="6849919" y="2913082"/>
                  <a:ext cx="777466" cy="9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altLang="fr-FR" sz="800">
                      <a:solidFill>
                        <a:srgbClr val="FFFFFF"/>
                      </a:solidFill>
                      <a:cs typeface="Arial" panose="020B0604020202020204" pitchFamily="34" charset="0"/>
                    </a:rPr>
                    <a:t>Požega-Slavonia</a:t>
                  </a:r>
                  <a:endParaRPr lang="en-US" altLang="fr-FR" sz="800" dirty="0">
                    <a:solidFill>
                      <a:srgbClr val="FFFFFF"/>
                    </a:solidFill>
                    <a:cs typeface="Arial" panose="020B0604020202020204" pitchFamily="34" charset="0"/>
                  </a:endParaRPr>
                </a:p>
              </p:txBody>
            </p:sp>
            <p:cxnSp>
              <p:nvCxnSpPr>
                <p:cNvPr id="91" name="Etiquette -" hidden="1">
                  <a:extLst>
                    <a:ext uri="{FF2B5EF4-FFF2-40B4-BE49-F238E27FC236}">
                      <a16:creationId xmlns:a16="http://schemas.microsoft.com/office/drawing/2014/main" id="{E4FE7D3A-9701-40AD-914F-70B0328117B5}"/>
                    </a:ext>
                  </a:extLst>
                </p:cNvPr>
                <p:cNvCxnSpPr/>
                <p:nvPr/>
              </p:nvCxnSpPr>
              <p:spPr>
                <a:xfrm>
                  <a:off x="4219961" y="2729609"/>
                  <a:ext cx="140330" cy="1129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Etiquette -" hidden="1">
                  <a:extLst>
                    <a:ext uri="{FF2B5EF4-FFF2-40B4-BE49-F238E27FC236}">
                      <a16:creationId xmlns:a16="http://schemas.microsoft.com/office/drawing/2014/main" id="{7D1C478A-9A2B-42CF-ABD3-BB8E8DA6323E}"/>
                    </a:ext>
                  </a:extLst>
                </p:cNvPr>
                <p:cNvCxnSpPr/>
                <p:nvPr/>
              </p:nvCxnSpPr>
              <p:spPr>
                <a:xfrm>
                  <a:off x="5007093" y="2526394"/>
                  <a:ext cx="161942" cy="567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Etiquette -" hidden="1">
                  <a:extLst>
                    <a:ext uri="{FF2B5EF4-FFF2-40B4-BE49-F238E27FC236}">
                      <a16:creationId xmlns:a16="http://schemas.microsoft.com/office/drawing/2014/main" id="{EC085C09-3367-435C-A219-DE2B5F3E3976}"/>
                    </a:ext>
                  </a:extLst>
                </p:cNvPr>
                <p:cNvCxnSpPr/>
                <p:nvPr/>
              </p:nvCxnSpPr>
              <p:spPr>
                <a:xfrm>
                  <a:off x="5299757" y="2248656"/>
                  <a:ext cx="274082" cy="1374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Etiquette -" hidden="1">
                  <a:extLst>
                    <a:ext uri="{FF2B5EF4-FFF2-40B4-BE49-F238E27FC236}">
                      <a16:creationId xmlns:a16="http://schemas.microsoft.com/office/drawing/2014/main" id="{F864013D-91A1-4264-A80E-6C92F9319B28}"/>
                    </a:ext>
                  </a:extLst>
                </p:cNvPr>
                <p:cNvCxnSpPr/>
                <p:nvPr/>
              </p:nvCxnSpPr>
              <p:spPr>
                <a:xfrm>
                  <a:off x="5222097" y="1954489"/>
                  <a:ext cx="161942" cy="567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Etiquette -" hidden="1">
                  <a:extLst>
                    <a:ext uri="{FF2B5EF4-FFF2-40B4-BE49-F238E27FC236}">
                      <a16:creationId xmlns:a16="http://schemas.microsoft.com/office/drawing/2014/main" id="{EB008F14-B283-4914-8C27-1D20F1C7E4D6}"/>
                    </a:ext>
                  </a:extLst>
                </p:cNvPr>
                <p:cNvCxnSpPr/>
                <p:nvPr/>
              </p:nvCxnSpPr>
              <p:spPr>
                <a:xfrm>
                  <a:off x="5721476" y="1677988"/>
                  <a:ext cx="107773" cy="93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Etiquette -" hidden="1">
                  <a:extLst>
                    <a:ext uri="{FF2B5EF4-FFF2-40B4-BE49-F238E27FC236}">
                      <a16:creationId xmlns:a16="http://schemas.microsoft.com/office/drawing/2014/main" id="{51067B16-1154-43B9-BEFA-DD0555C8A433}"/>
                    </a:ext>
                  </a:extLst>
                </p:cNvPr>
                <p:cNvCxnSpPr/>
                <p:nvPr/>
              </p:nvCxnSpPr>
              <p:spPr>
                <a:xfrm flipH="1">
                  <a:off x="6276311" y="1584855"/>
                  <a:ext cx="126014" cy="746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Etiquette -" hidden="1">
                  <a:extLst>
                    <a:ext uri="{FF2B5EF4-FFF2-40B4-BE49-F238E27FC236}">
                      <a16:creationId xmlns:a16="http://schemas.microsoft.com/office/drawing/2014/main" id="{395BD358-338E-493D-8BCA-BB2E26E65CE4}"/>
                    </a:ext>
                  </a:extLst>
                </p:cNvPr>
                <p:cNvCxnSpPr/>
                <p:nvPr/>
              </p:nvCxnSpPr>
              <p:spPr>
                <a:xfrm flipH="1">
                  <a:off x="6533549" y="1936638"/>
                  <a:ext cx="126014" cy="746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Etiquette -" hidden="1">
                  <a:extLst>
                    <a:ext uri="{FF2B5EF4-FFF2-40B4-BE49-F238E27FC236}">
                      <a16:creationId xmlns:a16="http://schemas.microsoft.com/office/drawing/2014/main" id="{60A328CD-350A-459A-840E-F313EC301B83}"/>
                    </a:ext>
                  </a:extLst>
                </p:cNvPr>
                <p:cNvCxnSpPr/>
                <p:nvPr/>
              </p:nvCxnSpPr>
              <p:spPr>
                <a:xfrm flipH="1">
                  <a:off x="7089688" y="2211802"/>
                  <a:ext cx="51519" cy="1146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Etiquette -" hidden="1">
                  <a:extLst>
                    <a:ext uri="{FF2B5EF4-FFF2-40B4-BE49-F238E27FC236}">
                      <a16:creationId xmlns:a16="http://schemas.microsoft.com/office/drawing/2014/main" id="{C84820C1-C9DF-4801-B827-DF0BF400B001}"/>
                    </a:ext>
                  </a:extLst>
                </p:cNvPr>
                <p:cNvCxnSpPr/>
                <p:nvPr/>
              </p:nvCxnSpPr>
              <p:spPr>
                <a:xfrm flipH="1">
                  <a:off x="8298355" y="2592345"/>
                  <a:ext cx="126014" cy="746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Etiquette -" hidden="1">
                  <a:extLst>
                    <a:ext uri="{FF2B5EF4-FFF2-40B4-BE49-F238E27FC236}">
                      <a16:creationId xmlns:a16="http://schemas.microsoft.com/office/drawing/2014/main" id="{29547796-B751-425D-9A7B-9EF9734B1C62}"/>
                    </a:ext>
                  </a:extLst>
                </p:cNvPr>
                <p:cNvCxnSpPr/>
                <p:nvPr/>
              </p:nvCxnSpPr>
              <p:spPr>
                <a:xfrm flipH="1">
                  <a:off x="8447849" y="3496267"/>
                  <a:ext cx="1260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Etiquette -" hidden="1">
                  <a:extLst>
                    <a:ext uri="{FF2B5EF4-FFF2-40B4-BE49-F238E27FC236}">
                      <a16:creationId xmlns:a16="http://schemas.microsoft.com/office/drawing/2014/main" id="{BB5C387C-1C74-4D02-917D-2E25A227BCD1}"/>
                    </a:ext>
                  </a:extLst>
                </p:cNvPr>
                <p:cNvCxnSpPr/>
                <p:nvPr/>
              </p:nvCxnSpPr>
              <p:spPr>
                <a:xfrm flipH="1">
                  <a:off x="7323138" y="3354388"/>
                  <a:ext cx="51519" cy="1146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Etiquette -" hidden="1">
                  <a:extLst>
                    <a:ext uri="{FF2B5EF4-FFF2-40B4-BE49-F238E27FC236}">
                      <a16:creationId xmlns:a16="http://schemas.microsoft.com/office/drawing/2014/main" id="{E7098492-8EB4-4A04-8C6B-F4FD46BC9219}"/>
                    </a:ext>
                  </a:extLst>
                </p:cNvPr>
                <p:cNvCxnSpPr/>
                <p:nvPr/>
              </p:nvCxnSpPr>
              <p:spPr>
                <a:xfrm flipH="1">
                  <a:off x="6796437" y="5491040"/>
                  <a:ext cx="1260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Etiquette -" hidden="1">
                  <a:extLst>
                    <a:ext uri="{FF2B5EF4-FFF2-40B4-BE49-F238E27FC236}">
                      <a16:creationId xmlns:a16="http://schemas.microsoft.com/office/drawing/2014/main" id="{512B910C-CF6E-4027-99FC-4CF0EA91081B}"/>
                    </a:ext>
                  </a:extLst>
                </p:cNvPr>
                <p:cNvCxnSpPr/>
                <p:nvPr/>
              </p:nvCxnSpPr>
              <p:spPr>
                <a:xfrm flipH="1">
                  <a:off x="7294563" y="6129857"/>
                  <a:ext cx="126014" cy="615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Etiquette -" hidden="1">
                  <a:extLst>
                    <a:ext uri="{FF2B5EF4-FFF2-40B4-BE49-F238E27FC236}">
                      <a16:creationId xmlns:a16="http://schemas.microsoft.com/office/drawing/2014/main" id="{1EB7FE89-5186-455D-B189-B25F5E6B9756}"/>
                    </a:ext>
                  </a:extLst>
                </p:cNvPr>
                <p:cNvCxnSpPr/>
                <p:nvPr/>
              </p:nvCxnSpPr>
              <p:spPr>
                <a:xfrm flipH="1">
                  <a:off x="5446938" y="5176715"/>
                  <a:ext cx="206451" cy="1384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adientColorLegend">
                <a:extLst>
                  <a:ext uri="{FF2B5EF4-FFF2-40B4-BE49-F238E27FC236}">
                    <a16:creationId xmlns:a16="http://schemas.microsoft.com/office/drawing/2014/main" id="{71720488-7726-4312-B1DA-8B2EAED964A6}"/>
                  </a:ext>
                </a:extLst>
              </p:cNvPr>
              <p:cNvGrpSpPr/>
              <p:nvPr/>
            </p:nvGrpSpPr>
            <p:grpSpPr>
              <a:xfrm>
                <a:off x="3277833" y="4218368"/>
                <a:ext cx="120073" cy="1689755"/>
                <a:chOff x="1066571" y="2860884"/>
                <a:chExt cx="120073" cy="1689755"/>
              </a:xfrm>
            </p:grpSpPr>
            <p:sp>
              <p:nvSpPr>
                <p:cNvPr id="67" name="Etiquette - GradientColorLegend - DARK - Shape" hidden="1">
                  <a:extLst>
                    <a:ext uri="{FF2B5EF4-FFF2-40B4-BE49-F238E27FC236}">
                      <a16:creationId xmlns:a16="http://schemas.microsoft.com/office/drawing/2014/main" id="{C3F0C977-1F59-4732-80A9-95534E9D7319}"/>
                    </a:ext>
                  </a:extLst>
                </p:cNvPr>
                <p:cNvSpPr/>
                <p:nvPr/>
              </p:nvSpPr>
              <p:spPr>
                <a:xfrm>
                  <a:off x="1066571" y="2997275"/>
                  <a:ext cx="120073" cy="1382805"/>
                </a:xfrm>
                <a:prstGeom prst="rect">
                  <a:avLst/>
                </a:prstGeom>
                <a:gradFill flip="none" rotWithShape="1">
                  <a:gsLst>
                    <a:gs pos="0">
                      <a:srgbClr val="D9D9D9"/>
                    </a:gs>
                    <a:gs pos="100000">
                      <a:srgbClr val="D9D9D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8" name="Etiquette - GradientColorLegend - DARK - MaxValue" hidden="1">
                  <a:extLst>
                    <a:ext uri="{FF2B5EF4-FFF2-40B4-BE49-F238E27FC236}">
                      <a16:creationId xmlns:a16="http://schemas.microsoft.com/office/drawing/2014/main" id="{CFD37651-0B4F-4FAA-802B-69D1885FEE2F}"/>
                    </a:ext>
                  </a:extLst>
                </p:cNvPr>
                <p:cNvSpPr txBox="1"/>
                <p:nvPr/>
              </p:nvSpPr>
              <p:spPr>
                <a:xfrm>
                  <a:off x="1098737" y="2860884"/>
                  <a:ext cx="55739" cy="130798"/>
                </a:xfrm>
                <a:prstGeom prst="rect">
                  <a:avLst/>
                </a:prstGeom>
                <a:noFill/>
              </p:spPr>
              <p:txBody>
                <a:bodyPr wrap="none" lIns="0" tIns="0" rIns="0" bIns="0" rtlCol="0" anchor="b">
                  <a:spAutoFit/>
                </a:bodyPr>
                <a:lstStyle/>
                <a:p>
                  <a:pPr algn="ctr"/>
                  <a:r>
                    <a:rPr lang="en-US" sz="1100">
                      <a:solidFill>
                        <a:prstClr val="black"/>
                      </a:solidFill>
                    </a:rPr>
                    <a:t>1</a:t>
                  </a:r>
                  <a:endParaRPr lang="en-US" sz="1100" dirty="0">
                    <a:solidFill>
                      <a:prstClr val="black"/>
                    </a:solidFill>
                  </a:endParaRPr>
                </a:p>
              </p:txBody>
            </p:sp>
            <p:sp>
              <p:nvSpPr>
                <p:cNvPr id="69" name="Etiquette - GradientColorLegend - DARK - MinValue" hidden="1">
                  <a:extLst>
                    <a:ext uri="{FF2B5EF4-FFF2-40B4-BE49-F238E27FC236}">
                      <a16:creationId xmlns:a16="http://schemas.microsoft.com/office/drawing/2014/main" id="{DDF838FD-AAE5-4721-B24F-1EC9E4887F42}"/>
                    </a:ext>
                  </a:extLst>
                </p:cNvPr>
                <p:cNvSpPr txBox="1"/>
                <p:nvPr/>
              </p:nvSpPr>
              <p:spPr>
                <a:xfrm>
                  <a:off x="1098738" y="4419841"/>
                  <a:ext cx="55738" cy="130798"/>
                </a:xfrm>
                <a:prstGeom prst="rect">
                  <a:avLst/>
                </a:prstGeom>
                <a:noFill/>
              </p:spPr>
              <p:txBody>
                <a:bodyPr wrap="none" lIns="0" tIns="0" rIns="0" bIns="0" rtlCol="0">
                  <a:spAutoFit/>
                </a:bodyPr>
                <a:lstStyle/>
                <a:p>
                  <a:pPr algn="ctr"/>
                  <a:r>
                    <a:rPr lang="en-US" sz="1100">
                      <a:solidFill>
                        <a:prstClr val="black"/>
                      </a:solidFill>
                    </a:rPr>
                    <a:t>1</a:t>
                  </a:r>
                  <a:endParaRPr lang="en-US" sz="1100" dirty="0">
                    <a:solidFill>
                      <a:prstClr val="black"/>
                    </a:solidFill>
                  </a:endParaRPr>
                </a:p>
              </p:txBody>
            </p:sp>
          </p:grpSp>
          <p:grpSp>
            <p:nvGrpSpPr>
              <p:cNvPr id="46" name="RangeColorLegend">
                <a:extLst>
                  <a:ext uri="{FF2B5EF4-FFF2-40B4-BE49-F238E27FC236}">
                    <a16:creationId xmlns:a16="http://schemas.microsoft.com/office/drawing/2014/main" id="{2FA6FBF1-82A6-4A79-9A1F-ADA6616F56FE}"/>
                  </a:ext>
                </a:extLst>
              </p:cNvPr>
              <p:cNvGrpSpPr/>
              <p:nvPr/>
            </p:nvGrpSpPr>
            <p:grpSpPr>
              <a:xfrm>
                <a:off x="2696363" y="4407275"/>
                <a:ext cx="870307" cy="1538880"/>
                <a:chOff x="9228362" y="4919762"/>
                <a:chExt cx="870307" cy="1538880"/>
              </a:xfrm>
            </p:grpSpPr>
            <p:sp>
              <p:nvSpPr>
                <p:cNvPr id="47" name="Etiquette - RangeColorLegend - DARK - Color - 2" hidden="1">
                  <a:extLst>
                    <a:ext uri="{FF2B5EF4-FFF2-40B4-BE49-F238E27FC236}">
                      <a16:creationId xmlns:a16="http://schemas.microsoft.com/office/drawing/2014/main" id="{04F41C1A-8987-4076-9B86-D0C28B1DE1EA}"/>
                    </a:ext>
                  </a:extLst>
                </p:cNvPr>
                <p:cNvSpPr/>
                <p:nvPr/>
              </p:nvSpPr>
              <p:spPr>
                <a:xfrm>
                  <a:off x="9228362" y="5073650"/>
                  <a:ext cx="154800" cy="153888"/>
                </a:xfrm>
                <a:prstGeom prst="rect">
                  <a:avLst/>
                </a:prstGeom>
                <a:solidFill>
                  <a:srgbClr val="9B2D1F"/>
                </a:solidFill>
                <a:ln>
                  <a:solidFill>
                    <a:schemeClr val="tx1"/>
                  </a:solidFill>
                </a:ln>
              </p:spPr>
              <p:txBody>
                <a:bodyPr wrap="square" lIns="0" tIns="0" rIns="0" bIns="0">
                  <a:spAutoFit/>
                </a:bodyPr>
                <a:lstStyle/>
                <a:p>
                  <a:pPr algn="ctr"/>
                  <a:endParaRPr lang="en-US" sz="1000" dirty="0">
                    <a:solidFill>
                      <a:prstClr val="black"/>
                    </a:solidFill>
                  </a:endParaRPr>
                </a:p>
              </p:txBody>
            </p:sp>
            <p:sp>
              <p:nvSpPr>
                <p:cNvPr id="48" name="Etiquette - RangeColorLegend - DARK - Color - 1" hidden="1">
                  <a:extLst>
                    <a:ext uri="{FF2B5EF4-FFF2-40B4-BE49-F238E27FC236}">
                      <a16:creationId xmlns:a16="http://schemas.microsoft.com/office/drawing/2014/main" id="{124D1171-A7A6-4414-925F-8C696D4D9075}"/>
                    </a:ext>
                  </a:extLst>
                </p:cNvPr>
                <p:cNvSpPr/>
                <p:nvPr/>
              </p:nvSpPr>
              <p:spPr>
                <a:xfrm>
                  <a:off x="9228362" y="4919762"/>
                  <a:ext cx="154800" cy="153888"/>
                </a:xfrm>
                <a:prstGeom prst="rect">
                  <a:avLst/>
                </a:prstGeom>
                <a:solidFill>
                  <a:srgbClr val="D34817"/>
                </a:solidFill>
                <a:ln>
                  <a:solidFill>
                    <a:schemeClr val="tx1"/>
                  </a:solidFill>
                </a:ln>
              </p:spPr>
              <p:txBody>
                <a:bodyPr wrap="square" lIns="0" tIns="0" rIns="0" bIns="0">
                  <a:spAutoFit/>
                </a:bodyPr>
                <a:lstStyle/>
                <a:p>
                  <a:pPr algn="ctr"/>
                  <a:endParaRPr lang="en-US" sz="1000" dirty="0">
                    <a:solidFill>
                      <a:prstClr val="black"/>
                    </a:solidFill>
                  </a:endParaRPr>
                </a:p>
              </p:txBody>
            </p:sp>
            <p:sp>
              <p:nvSpPr>
                <p:cNvPr id="49" name="Etiquette - RangeColorLegend - DARK - Number - 2" hidden="1">
                  <a:extLst>
                    <a:ext uri="{FF2B5EF4-FFF2-40B4-BE49-F238E27FC236}">
                      <a16:creationId xmlns:a16="http://schemas.microsoft.com/office/drawing/2014/main" id="{A2061289-A051-45B0-AC42-C0360971B411}"/>
                    </a:ext>
                  </a:extLst>
                </p:cNvPr>
                <p:cNvSpPr/>
                <p:nvPr/>
              </p:nvSpPr>
              <p:spPr>
                <a:xfrm>
                  <a:off x="9383162" y="5073650"/>
                  <a:ext cx="178800" cy="118907"/>
                </a:xfrm>
                <a:prstGeom prst="rect">
                  <a:avLst/>
                </a:prstGeom>
                <a:ln>
                  <a:noFill/>
                </a:ln>
              </p:spPr>
              <p:txBody>
                <a:bodyPr wrap="none" lIns="72000" tIns="0" rIns="0" bIns="0">
                  <a:spAutoFit/>
                </a:bodyPr>
                <a:lstStyle/>
                <a:p>
                  <a:r>
                    <a:rPr lang="en-US" sz="1000">
                      <a:solidFill>
                        <a:prstClr val="black"/>
                      </a:solidFill>
                    </a:rPr>
                    <a:t>&lt; 1</a:t>
                  </a:r>
                  <a:endParaRPr lang="en-US" sz="1000" dirty="0">
                    <a:solidFill>
                      <a:prstClr val="black"/>
                    </a:solidFill>
                  </a:endParaRPr>
                </a:p>
              </p:txBody>
            </p:sp>
            <p:sp>
              <p:nvSpPr>
                <p:cNvPr id="50" name="Etiquette - RangeColorLegend - DARK - Number - 1" hidden="1">
                  <a:extLst>
                    <a:ext uri="{FF2B5EF4-FFF2-40B4-BE49-F238E27FC236}">
                      <a16:creationId xmlns:a16="http://schemas.microsoft.com/office/drawing/2014/main" id="{B54ABF96-7664-4EC3-8858-7A693DD13EE2}"/>
                    </a:ext>
                  </a:extLst>
                </p:cNvPr>
                <p:cNvSpPr/>
                <p:nvPr/>
              </p:nvSpPr>
              <p:spPr>
                <a:xfrm>
                  <a:off x="9383162" y="4919762"/>
                  <a:ext cx="156505" cy="118907"/>
                </a:xfrm>
                <a:prstGeom prst="rect">
                  <a:avLst/>
                </a:prstGeom>
                <a:ln>
                  <a:noFill/>
                </a:ln>
              </p:spPr>
              <p:txBody>
                <a:bodyPr wrap="none" lIns="72000" tIns="0" rIns="0" bIns="0">
                  <a:spAutoFit/>
                </a:bodyPr>
                <a:lstStyle/>
                <a:p>
                  <a:r>
                    <a:rPr lang="en-US" sz="1000">
                      <a:solidFill>
                        <a:prstClr val="black"/>
                      </a:solidFill>
                    </a:rPr>
                    <a:t>1+</a:t>
                  </a:r>
                  <a:endParaRPr lang="en-US" sz="1000" dirty="0">
                    <a:solidFill>
                      <a:prstClr val="black"/>
                    </a:solidFill>
                  </a:endParaRPr>
                </a:p>
              </p:txBody>
            </p:sp>
            <p:sp>
              <p:nvSpPr>
                <p:cNvPr id="51" name="Etiquette - RangeColorLegend - DARK - Color - 4" hidden="1">
                  <a:extLst>
                    <a:ext uri="{FF2B5EF4-FFF2-40B4-BE49-F238E27FC236}">
                      <a16:creationId xmlns:a16="http://schemas.microsoft.com/office/drawing/2014/main" id="{475D75F0-C5CA-47BE-9A18-802AC583868E}"/>
                    </a:ext>
                  </a:extLst>
                </p:cNvPr>
                <p:cNvSpPr/>
                <p:nvPr/>
              </p:nvSpPr>
              <p:spPr>
                <a:xfrm>
                  <a:off x="9228362" y="5381426"/>
                  <a:ext cx="154800" cy="153888"/>
                </a:xfrm>
                <a:prstGeom prst="rect">
                  <a:avLst/>
                </a:prstGeom>
                <a:solidFill>
                  <a:srgbClr val="FFC000"/>
                </a:solidFill>
                <a:ln>
                  <a:solidFill>
                    <a:schemeClr val="tx1"/>
                  </a:solidFill>
                </a:ln>
              </p:spPr>
              <p:txBody>
                <a:bodyPr wrap="square" lIns="0" tIns="0" rIns="0" bIns="0">
                  <a:spAutoFit/>
                </a:bodyPr>
                <a:lstStyle/>
                <a:p>
                  <a:pPr algn="ctr"/>
                  <a:endParaRPr lang="en-US" sz="1000" dirty="0">
                    <a:solidFill>
                      <a:prstClr val="black"/>
                    </a:solidFill>
                  </a:endParaRPr>
                </a:p>
              </p:txBody>
            </p:sp>
            <p:sp>
              <p:nvSpPr>
                <p:cNvPr id="52" name="Etiquette - RangeColorLegend - DARK - Color - 3" hidden="1">
                  <a:extLst>
                    <a:ext uri="{FF2B5EF4-FFF2-40B4-BE49-F238E27FC236}">
                      <a16:creationId xmlns:a16="http://schemas.microsoft.com/office/drawing/2014/main" id="{3589885D-B245-45CA-AD41-0B06C53DA870}"/>
                    </a:ext>
                  </a:extLst>
                </p:cNvPr>
                <p:cNvSpPr/>
                <p:nvPr/>
              </p:nvSpPr>
              <p:spPr>
                <a:xfrm>
                  <a:off x="9228362" y="5227538"/>
                  <a:ext cx="154800" cy="153888"/>
                </a:xfrm>
                <a:prstGeom prst="rect">
                  <a:avLst/>
                </a:prstGeom>
                <a:solidFill>
                  <a:srgbClr val="FFFF00"/>
                </a:solidFill>
                <a:ln>
                  <a:solidFill>
                    <a:schemeClr val="tx1"/>
                  </a:solidFill>
                </a:ln>
              </p:spPr>
              <p:txBody>
                <a:bodyPr wrap="square" lIns="0" tIns="0" rIns="0" bIns="0">
                  <a:spAutoFit/>
                </a:bodyPr>
                <a:lstStyle/>
                <a:p>
                  <a:pPr algn="ctr"/>
                  <a:endParaRPr lang="en-US" sz="1000" dirty="0">
                    <a:solidFill>
                      <a:prstClr val="black"/>
                    </a:solidFill>
                  </a:endParaRPr>
                </a:p>
              </p:txBody>
            </p:sp>
            <p:sp>
              <p:nvSpPr>
                <p:cNvPr id="53" name="Etiquette - RangeColorLegend - DARK - Number - 4" hidden="1">
                  <a:extLst>
                    <a:ext uri="{FF2B5EF4-FFF2-40B4-BE49-F238E27FC236}">
                      <a16:creationId xmlns:a16="http://schemas.microsoft.com/office/drawing/2014/main" id="{514D4525-7315-4BC2-9B6D-2C310EBC3E5E}"/>
                    </a:ext>
                  </a:extLst>
                </p:cNvPr>
                <p:cNvSpPr/>
                <p:nvPr/>
              </p:nvSpPr>
              <p:spPr>
                <a:xfrm>
                  <a:off x="9383161" y="5381427"/>
                  <a:ext cx="715508" cy="153888"/>
                </a:xfrm>
                <a:prstGeom prst="rect">
                  <a:avLst/>
                </a:prstGeom>
                <a:ln>
                  <a:noFill/>
                </a:ln>
              </p:spPr>
              <p:txBody>
                <a:bodyPr wrap="none" lIns="72000" tIns="0" rIns="0" bIns="0">
                  <a:spAutoFit/>
                </a:bodyPr>
                <a:lstStyle/>
                <a:p>
                  <a:r>
                    <a:rPr lang="en-US" sz="1000">
                      <a:solidFill>
                        <a:prstClr val="black"/>
                      </a:solidFill>
                    </a:rPr>
                    <a:t>[300 to 400[</a:t>
                  </a:r>
                  <a:endParaRPr lang="en-US" sz="1000" dirty="0">
                    <a:solidFill>
                      <a:prstClr val="black"/>
                    </a:solidFill>
                  </a:endParaRPr>
                </a:p>
              </p:txBody>
            </p:sp>
            <p:sp>
              <p:nvSpPr>
                <p:cNvPr id="54" name="Etiquette - RangeColorLegend - DARK - Number - 3" hidden="1">
                  <a:extLst>
                    <a:ext uri="{FF2B5EF4-FFF2-40B4-BE49-F238E27FC236}">
                      <a16:creationId xmlns:a16="http://schemas.microsoft.com/office/drawing/2014/main" id="{2D1214C3-F31A-4F8F-B171-3F6BD3AE06F5}"/>
                    </a:ext>
                  </a:extLst>
                </p:cNvPr>
                <p:cNvSpPr/>
                <p:nvPr/>
              </p:nvSpPr>
              <p:spPr>
                <a:xfrm>
                  <a:off x="9383161" y="5227537"/>
                  <a:ext cx="715508" cy="153888"/>
                </a:xfrm>
                <a:prstGeom prst="rect">
                  <a:avLst/>
                </a:prstGeom>
                <a:ln>
                  <a:noFill/>
                </a:ln>
              </p:spPr>
              <p:txBody>
                <a:bodyPr wrap="none" lIns="72000" tIns="0" rIns="0" bIns="0">
                  <a:spAutoFit/>
                </a:bodyPr>
                <a:lstStyle/>
                <a:p>
                  <a:r>
                    <a:rPr lang="en-US" sz="1000">
                      <a:solidFill>
                        <a:prstClr val="black"/>
                      </a:solidFill>
                    </a:rPr>
                    <a:t>[200 to 300[</a:t>
                  </a:r>
                  <a:endParaRPr lang="en-US" sz="1000" dirty="0">
                    <a:solidFill>
                      <a:prstClr val="black"/>
                    </a:solidFill>
                  </a:endParaRPr>
                </a:p>
              </p:txBody>
            </p:sp>
            <p:sp>
              <p:nvSpPr>
                <p:cNvPr id="55" name="Etiquette - RangeColorLegend - DARK - Color - 5" hidden="1">
                  <a:extLst>
                    <a:ext uri="{FF2B5EF4-FFF2-40B4-BE49-F238E27FC236}">
                      <a16:creationId xmlns:a16="http://schemas.microsoft.com/office/drawing/2014/main" id="{31F8AD2B-C9A5-4BAF-A5B9-1A722CEE9CA8}"/>
                    </a:ext>
                  </a:extLst>
                </p:cNvPr>
                <p:cNvSpPr/>
                <p:nvPr/>
              </p:nvSpPr>
              <p:spPr>
                <a:xfrm>
                  <a:off x="9228362" y="5535314"/>
                  <a:ext cx="154800" cy="153888"/>
                </a:xfrm>
                <a:prstGeom prst="rect">
                  <a:avLst/>
                </a:prstGeom>
                <a:solidFill>
                  <a:srgbClr val="FF0000"/>
                </a:solidFill>
                <a:ln>
                  <a:solidFill>
                    <a:schemeClr val="tx1"/>
                  </a:solidFill>
                </a:ln>
              </p:spPr>
              <p:txBody>
                <a:bodyPr wrap="square" lIns="0" tIns="0" rIns="0" bIns="0">
                  <a:spAutoFit/>
                </a:bodyPr>
                <a:lstStyle/>
                <a:p>
                  <a:pPr algn="ctr"/>
                  <a:endParaRPr lang="en-US" sz="1000" dirty="0">
                    <a:solidFill>
                      <a:prstClr val="black"/>
                    </a:solidFill>
                  </a:endParaRPr>
                </a:p>
              </p:txBody>
            </p:sp>
            <p:sp>
              <p:nvSpPr>
                <p:cNvPr id="56" name="Etiquette - RangeColorLegend - DARK - Number - 5" hidden="1">
                  <a:extLst>
                    <a:ext uri="{FF2B5EF4-FFF2-40B4-BE49-F238E27FC236}">
                      <a16:creationId xmlns:a16="http://schemas.microsoft.com/office/drawing/2014/main" id="{FAAFB9D7-87BA-400B-925B-6AA9F8ADB324}"/>
                    </a:ext>
                  </a:extLst>
                </p:cNvPr>
                <p:cNvSpPr/>
                <p:nvPr/>
              </p:nvSpPr>
              <p:spPr>
                <a:xfrm>
                  <a:off x="9383161" y="5535314"/>
                  <a:ext cx="333993" cy="153888"/>
                </a:xfrm>
                <a:prstGeom prst="rect">
                  <a:avLst/>
                </a:prstGeom>
                <a:ln>
                  <a:noFill/>
                </a:ln>
              </p:spPr>
              <p:txBody>
                <a:bodyPr wrap="none" lIns="72000" tIns="0" rIns="0" bIns="0">
                  <a:spAutoFit/>
                </a:bodyPr>
                <a:lstStyle/>
                <a:p>
                  <a:r>
                    <a:rPr lang="en-US" sz="1000">
                      <a:solidFill>
                        <a:prstClr val="black"/>
                      </a:solidFill>
                    </a:rPr>
                    <a:t>400+</a:t>
                  </a:r>
                  <a:endParaRPr lang="en-US" sz="1000" dirty="0">
                    <a:solidFill>
                      <a:prstClr val="black"/>
                    </a:solidFill>
                  </a:endParaRPr>
                </a:p>
              </p:txBody>
            </p:sp>
            <p:sp>
              <p:nvSpPr>
                <p:cNvPr id="57" name="Etiquette - RangeColorLegend - DARK - Color - 6" hidden="1">
                  <a:extLst>
                    <a:ext uri="{FF2B5EF4-FFF2-40B4-BE49-F238E27FC236}">
                      <a16:creationId xmlns:a16="http://schemas.microsoft.com/office/drawing/2014/main" id="{F507CB73-C180-40EA-B510-817789205214}"/>
                    </a:ext>
                  </a:extLst>
                </p:cNvPr>
                <p:cNvSpPr/>
                <p:nvPr/>
              </p:nvSpPr>
              <p:spPr>
                <a:xfrm>
                  <a:off x="9228362" y="5689202"/>
                  <a:ext cx="154800" cy="153888"/>
                </a:xfrm>
                <a:prstGeom prst="rect">
                  <a:avLst/>
                </a:prstGeom>
                <a:solidFill>
                  <a:srgbClr val="FF0000"/>
                </a:solidFill>
                <a:ln>
                  <a:solidFill>
                    <a:schemeClr val="tx1"/>
                  </a:solidFill>
                </a:ln>
              </p:spPr>
              <p:txBody>
                <a:bodyPr wrap="square" lIns="0" tIns="0" rIns="0" bIns="0">
                  <a:spAutoFit/>
                </a:bodyPr>
                <a:lstStyle/>
                <a:p>
                  <a:pPr algn="ctr"/>
                  <a:endParaRPr lang="en-US" sz="1000" dirty="0">
                    <a:solidFill>
                      <a:prstClr val="black"/>
                    </a:solidFill>
                  </a:endParaRPr>
                </a:p>
              </p:txBody>
            </p:sp>
            <p:sp>
              <p:nvSpPr>
                <p:cNvPr id="58" name="Etiquette - RangeColorLegend - DARK - Number - 6" hidden="1">
                  <a:extLst>
                    <a:ext uri="{FF2B5EF4-FFF2-40B4-BE49-F238E27FC236}">
                      <a16:creationId xmlns:a16="http://schemas.microsoft.com/office/drawing/2014/main" id="{8592C694-7396-4279-AC23-B9D118BDAE5E}"/>
                    </a:ext>
                  </a:extLst>
                </p:cNvPr>
                <p:cNvSpPr/>
                <p:nvPr/>
              </p:nvSpPr>
              <p:spPr>
                <a:xfrm>
                  <a:off x="9383161" y="5689202"/>
                  <a:ext cx="333993" cy="153888"/>
                </a:xfrm>
                <a:prstGeom prst="rect">
                  <a:avLst/>
                </a:prstGeom>
                <a:ln>
                  <a:noFill/>
                </a:ln>
              </p:spPr>
              <p:txBody>
                <a:bodyPr wrap="none" lIns="72000" tIns="0" rIns="0" bIns="0">
                  <a:spAutoFit/>
                </a:bodyPr>
                <a:lstStyle/>
                <a:p>
                  <a:r>
                    <a:rPr lang="en-US" sz="1000">
                      <a:solidFill>
                        <a:prstClr val="black"/>
                      </a:solidFill>
                    </a:rPr>
                    <a:t>400+</a:t>
                  </a:r>
                  <a:endParaRPr lang="en-US" sz="1000" dirty="0">
                    <a:solidFill>
                      <a:prstClr val="black"/>
                    </a:solidFill>
                  </a:endParaRPr>
                </a:p>
              </p:txBody>
            </p:sp>
            <p:sp>
              <p:nvSpPr>
                <p:cNvPr id="59" name="Etiquette - RangeColorLegend - DARK - Color - 7" hidden="1">
                  <a:extLst>
                    <a:ext uri="{FF2B5EF4-FFF2-40B4-BE49-F238E27FC236}">
                      <a16:creationId xmlns:a16="http://schemas.microsoft.com/office/drawing/2014/main" id="{55790505-0014-4187-BD3F-2F06A0483478}"/>
                    </a:ext>
                  </a:extLst>
                </p:cNvPr>
                <p:cNvSpPr/>
                <p:nvPr/>
              </p:nvSpPr>
              <p:spPr>
                <a:xfrm>
                  <a:off x="9228362" y="5843090"/>
                  <a:ext cx="154800" cy="153888"/>
                </a:xfrm>
                <a:prstGeom prst="rect">
                  <a:avLst/>
                </a:prstGeom>
                <a:solidFill>
                  <a:srgbClr val="FF0000"/>
                </a:solidFill>
                <a:ln>
                  <a:solidFill>
                    <a:schemeClr val="tx1"/>
                  </a:solidFill>
                </a:ln>
              </p:spPr>
              <p:txBody>
                <a:bodyPr wrap="square" lIns="0" tIns="0" rIns="0" bIns="0">
                  <a:spAutoFit/>
                </a:bodyPr>
                <a:lstStyle/>
                <a:p>
                  <a:pPr algn="ctr"/>
                  <a:endParaRPr lang="en-US" sz="1000" dirty="0">
                    <a:solidFill>
                      <a:prstClr val="black"/>
                    </a:solidFill>
                  </a:endParaRPr>
                </a:p>
              </p:txBody>
            </p:sp>
            <p:sp>
              <p:nvSpPr>
                <p:cNvPr id="60" name="Etiquette - RangeColorLegend - DARK - Number - 7" hidden="1">
                  <a:extLst>
                    <a:ext uri="{FF2B5EF4-FFF2-40B4-BE49-F238E27FC236}">
                      <a16:creationId xmlns:a16="http://schemas.microsoft.com/office/drawing/2014/main" id="{E7A26E8A-7083-49BF-A49C-3C86834436EF}"/>
                    </a:ext>
                  </a:extLst>
                </p:cNvPr>
                <p:cNvSpPr/>
                <p:nvPr/>
              </p:nvSpPr>
              <p:spPr>
                <a:xfrm>
                  <a:off x="9383161" y="5843090"/>
                  <a:ext cx="333993" cy="153888"/>
                </a:xfrm>
                <a:prstGeom prst="rect">
                  <a:avLst/>
                </a:prstGeom>
                <a:ln>
                  <a:noFill/>
                </a:ln>
              </p:spPr>
              <p:txBody>
                <a:bodyPr wrap="none" lIns="72000" tIns="0" rIns="0" bIns="0">
                  <a:spAutoFit/>
                </a:bodyPr>
                <a:lstStyle/>
                <a:p>
                  <a:r>
                    <a:rPr lang="en-US" sz="1000">
                      <a:solidFill>
                        <a:prstClr val="black"/>
                      </a:solidFill>
                    </a:rPr>
                    <a:t>400+</a:t>
                  </a:r>
                  <a:endParaRPr lang="en-US" sz="1000" dirty="0">
                    <a:solidFill>
                      <a:prstClr val="black"/>
                    </a:solidFill>
                  </a:endParaRPr>
                </a:p>
              </p:txBody>
            </p:sp>
            <p:sp>
              <p:nvSpPr>
                <p:cNvPr id="61" name="Etiquette - RangeColorLegend - DARK - Color - 8" hidden="1">
                  <a:extLst>
                    <a:ext uri="{FF2B5EF4-FFF2-40B4-BE49-F238E27FC236}">
                      <a16:creationId xmlns:a16="http://schemas.microsoft.com/office/drawing/2014/main" id="{3937CD89-A80E-4A80-9468-86BA92FB33DD}"/>
                    </a:ext>
                  </a:extLst>
                </p:cNvPr>
                <p:cNvSpPr/>
                <p:nvPr/>
              </p:nvSpPr>
              <p:spPr>
                <a:xfrm>
                  <a:off x="9228362" y="5996978"/>
                  <a:ext cx="154800" cy="153888"/>
                </a:xfrm>
                <a:prstGeom prst="rect">
                  <a:avLst/>
                </a:prstGeom>
                <a:solidFill>
                  <a:srgbClr val="FF0000"/>
                </a:solidFill>
                <a:ln>
                  <a:solidFill>
                    <a:schemeClr val="tx1"/>
                  </a:solidFill>
                </a:ln>
              </p:spPr>
              <p:txBody>
                <a:bodyPr wrap="square" lIns="0" tIns="0" rIns="0" bIns="0">
                  <a:spAutoFit/>
                </a:bodyPr>
                <a:lstStyle/>
                <a:p>
                  <a:pPr algn="ctr"/>
                  <a:endParaRPr lang="en-US" sz="1000" dirty="0">
                    <a:solidFill>
                      <a:prstClr val="black"/>
                    </a:solidFill>
                  </a:endParaRPr>
                </a:p>
              </p:txBody>
            </p:sp>
            <p:sp>
              <p:nvSpPr>
                <p:cNvPr id="62" name="Etiquette - RangeColorLegend - DARK - Number - 8" hidden="1">
                  <a:extLst>
                    <a:ext uri="{FF2B5EF4-FFF2-40B4-BE49-F238E27FC236}">
                      <a16:creationId xmlns:a16="http://schemas.microsoft.com/office/drawing/2014/main" id="{46ACEEB6-9C98-4A3A-8AED-CF7A8869A95F}"/>
                    </a:ext>
                  </a:extLst>
                </p:cNvPr>
                <p:cNvSpPr/>
                <p:nvPr/>
              </p:nvSpPr>
              <p:spPr>
                <a:xfrm>
                  <a:off x="9383161" y="5996977"/>
                  <a:ext cx="333993" cy="153888"/>
                </a:xfrm>
                <a:prstGeom prst="rect">
                  <a:avLst/>
                </a:prstGeom>
                <a:ln>
                  <a:noFill/>
                </a:ln>
              </p:spPr>
              <p:txBody>
                <a:bodyPr wrap="none" lIns="72000" tIns="0" rIns="0" bIns="0">
                  <a:spAutoFit/>
                </a:bodyPr>
                <a:lstStyle/>
                <a:p>
                  <a:r>
                    <a:rPr lang="en-US" sz="1000">
                      <a:solidFill>
                        <a:prstClr val="black"/>
                      </a:solidFill>
                    </a:rPr>
                    <a:t>400+</a:t>
                  </a:r>
                  <a:endParaRPr lang="en-US" sz="1000" dirty="0">
                    <a:solidFill>
                      <a:prstClr val="black"/>
                    </a:solidFill>
                  </a:endParaRPr>
                </a:p>
              </p:txBody>
            </p:sp>
            <p:sp>
              <p:nvSpPr>
                <p:cNvPr id="63" name="Etiquette - RangeColorLegend - DARK - Color - 9" hidden="1">
                  <a:extLst>
                    <a:ext uri="{FF2B5EF4-FFF2-40B4-BE49-F238E27FC236}">
                      <a16:creationId xmlns:a16="http://schemas.microsoft.com/office/drawing/2014/main" id="{C86BAE94-6AC0-4B09-A3AB-9F88F5FCCCAC}"/>
                    </a:ext>
                  </a:extLst>
                </p:cNvPr>
                <p:cNvSpPr/>
                <p:nvPr/>
              </p:nvSpPr>
              <p:spPr>
                <a:xfrm>
                  <a:off x="9228362" y="6150866"/>
                  <a:ext cx="154800" cy="153888"/>
                </a:xfrm>
                <a:prstGeom prst="rect">
                  <a:avLst/>
                </a:prstGeom>
                <a:solidFill>
                  <a:srgbClr val="FF0000"/>
                </a:solidFill>
                <a:ln>
                  <a:solidFill>
                    <a:schemeClr val="tx1"/>
                  </a:solidFill>
                </a:ln>
              </p:spPr>
              <p:txBody>
                <a:bodyPr wrap="square" lIns="0" tIns="0" rIns="0" bIns="0">
                  <a:spAutoFit/>
                </a:bodyPr>
                <a:lstStyle/>
                <a:p>
                  <a:pPr algn="ctr"/>
                  <a:endParaRPr lang="en-US" sz="1000" dirty="0">
                    <a:solidFill>
                      <a:prstClr val="black"/>
                    </a:solidFill>
                  </a:endParaRPr>
                </a:p>
              </p:txBody>
            </p:sp>
            <p:sp>
              <p:nvSpPr>
                <p:cNvPr id="64" name="Etiquette - RangeColorLegend - DARK - Number - 9" hidden="1">
                  <a:extLst>
                    <a:ext uri="{FF2B5EF4-FFF2-40B4-BE49-F238E27FC236}">
                      <a16:creationId xmlns:a16="http://schemas.microsoft.com/office/drawing/2014/main" id="{1B0C681A-0A07-4380-B512-870D7D1202CA}"/>
                    </a:ext>
                  </a:extLst>
                </p:cNvPr>
                <p:cNvSpPr/>
                <p:nvPr/>
              </p:nvSpPr>
              <p:spPr>
                <a:xfrm>
                  <a:off x="9383161" y="6150867"/>
                  <a:ext cx="333993" cy="153888"/>
                </a:xfrm>
                <a:prstGeom prst="rect">
                  <a:avLst/>
                </a:prstGeom>
                <a:ln>
                  <a:noFill/>
                </a:ln>
              </p:spPr>
              <p:txBody>
                <a:bodyPr wrap="none" lIns="72000" tIns="0" rIns="0" bIns="0">
                  <a:spAutoFit/>
                </a:bodyPr>
                <a:lstStyle/>
                <a:p>
                  <a:r>
                    <a:rPr lang="en-US" sz="1000">
                      <a:solidFill>
                        <a:prstClr val="black"/>
                      </a:solidFill>
                    </a:rPr>
                    <a:t>400+</a:t>
                  </a:r>
                  <a:endParaRPr lang="en-US" sz="1000" dirty="0">
                    <a:solidFill>
                      <a:prstClr val="black"/>
                    </a:solidFill>
                  </a:endParaRPr>
                </a:p>
              </p:txBody>
            </p:sp>
            <p:sp>
              <p:nvSpPr>
                <p:cNvPr id="65" name="Etiquette - RangeColorLegend - DARK - Color - 10" hidden="1">
                  <a:extLst>
                    <a:ext uri="{FF2B5EF4-FFF2-40B4-BE49-F238E27FC236}">
                      <a16:creationId xmlns:a16="http://schemas.microsoft.com/office/drawing/2014/main" id="{269C2292-486F-451A-89B1-1AD706DE4F7A}"/>
                    </a:ext>
                  </a:extLst>
                </p:cNvPr>
                <p:cNvSpPr/>
                <p:nvPr/>
              </p:nvSpPr>
              <p:spPr>
                <a:xfrm>
                  <a:off x="9228362" y="6304754"/>
                  <a:ext cx="154800" cy="153888"/>
                </a:xfrm>
                <a:prstGeom prst="rect">
                  <a:avLst/>
                </a:prstGeom>
                <a:solidFill>
                  <a:srgbClr val="FF0000"/>
                </a:solidFill>
                <a:ln>
                  <a:solidFill>
                    <a:schemeClr val="tx1"/>
                  </a:solidFill>
                </a:ln>
              </p:spPr>
              <p:txBody>
                <a:bodyPr wrap="square" lIns="0" tIns="0" rIns="0" bIns="0">
                  <a:spAutoFit/>
                </a:bodyPr>
                <a:lstStyle/>
                <a:p>
                  <a:pPr algn="ctr"/>
                  <a:endParaRPr lang="en-US" sz="1000" dirty="0">
                    <a:solidFill>
                      <a:prstClr val="black"/>
                    </a:solidFill>
                  </a:endParaRPr>
                </a:p>
              </p:txBody>
            </p:sp>
            <p:sp>
              <p:nvSpPr>
                <p:cNvPr id="66" name="Etiquette - RangeColorLegend - DARK - Number - 10" hidden="1">
                  <a:extLst>
                    <a:ext uri="{FF2B5EF4-FFF2-40B4-BE49-F238E27FC236}">
                      <a16:creationId xmlns:a16="http://schemas.microsoft.com/office/drawing/2014/main" id="{1A25C611-2F51-4D4B-89B7-103799903208}"/>
                    </a:ext>
                  </a:extLst>
                </p:cNvPr>
                <p:cNvSpPr/>
                <p:nvPr/>
              </p:nvSpPr>
              <p:spPr>
                <a:xfrm>
                  <a:off x="9383161" y="6304754"/>
                  <a:ext cx="333993" cy="153888"/>
                </a:xfrm>
                <a:prstGeom prst="rect">
                  <a:avLst/>
                </a:prstGeom>
                <a:ln>
                  <a:noFill/>
                </a:ln>
              </p:spPr>
              <p:txBody>
                <a:bodyPr wrap="none" lIns="72000" tIns="0" rIns="0" bIns="0">
                  <a:spAutoFit/>
                </a:bodyPr>
                <a:lstStyle/>
                <a:p>
                  <a:r>
                    <a:rPr lang="en-US" sz="1000">
                      <a:solidFill>
                        <a:prstClr val="black"/>
                      </a:solidFill>
                    </a:rPr>
                    <a:t>400+</a:t>
                  </a:r>
                  <a:endParaRPr lang="en-US" sz="1000" dirty="0">
                    <a:solidFill>
                      <a:prstClr val="black"/>
                    </a:solidFill>
                  </a:endParaRPr>
                </a:p>
              </p:txBody>
            </p:sp>
          </p:grpSp>
        </p:grpSp>
        <p:sp>
          <p:nvSpPr>
            <p:cNvPr id="126" name="POWER_USER_DATA_MAP_TITLE">
              <a:extLst>
                <a:ext uri="{FF2B5EF4-FFF2-40B4-BE49-F238E27FC236}">
                  <a16:creationId xmlns:a16="http://schemas.microsoft.com/office/drawing/2014/main" id="{87EB4B3B-CD0C-4A7C-9B99-4C191A9D820D}"/>
                </a:ext>
              </a:extLst>
            </p:cNvPr>
            <p:cNvSpPr/>
            <p:nvPr/>
          </p:nvSpPr>
          <p:spPr>
            <a:xfrm>
              <a:off x="2802106" y="2163765"/>
              <a:ext cx="6907844" cy="635000"/>
            </a:xfrm>
            <a:prstGeom prst="rect">
              <a:avLst/>
            </a:prstGeom>
            <a:noFill/>
            <a:ln w="127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Autofit/>
            </a:bodyPr>
            <a:lstStyle/>
            <a:p>
              <a:pPr algn="ctr"/>
              <a:r>
                <a:rPr lang="en-US" sz="1500" b="1" dirty="0">
                  <a:solidFill>
                    <a:srgbClr val="000000"/>
                  </a:solidFill>
                </a:rPr>
                <a:t>Croatia</a:t>
              </a:r>
            </a:p>
          </p:txBody>
        </p:sp>
        <p:sp>
          <p:nvSpPr>
            <p:cNvPr id="127" name="POWER_USER_DATA_MAP_STORAGE">
              <a:extLst>
                <a:ext uri="{FF2B5EF4-FFF2-40B4-BE49-F238E27FC236}">
                  <a16:creationId xmlns:a16="http://schemas.microsoft.com/office/drawing/2014/main" id="{8C626A0A-1C5F-4CEA-B8F6-4C53D4AAC327}"/>
                </a:ext>
              </a:extLst>
            </p:cNvPr>
            <p:cNvSpPr/>
            <p:nvPr/>
          </p:nvSpPr>
          <p:spPr>
            <a:xfrm>
              <a:off x="2642078" y="1432719"/>
              <a:ext cx="0" cy="0"/>
            </a:xfrm>
            <a:prstGeom prst="rect">
              <a:avLst/>
            </a:prstGeom>
            <a:solidFill>
              <a:schemeClr val="accent1"/>
            </a:solidFill>
            <a:ln w="12700"/>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Autofit/>
            </a:bodyPr>
            <a:lstStyle/>
            <a:p>
              <a:pPr algn="ctr"/>
              <a:endParaRPr lang="en-US"/>
            </a:p>
          </p:txBody>
        </p:sp>
      </p:grpSp>
      <p:sp>
        <p:nvSpPr>
          <p:cNvPr id="2" name="Title 1"/>
          <p:cNvSpPr>
            <a:spLocks noGrp="1"/>
          </p:cNvSpPr>
          <p:nvPr>
            <p:ph type="title"/>
          </p:nvPr>
        </p:nvSpPr>
        <p:spPr/>
        <p:txBody>
          <a:bodyPr/>
          <a:lstStyle/>
          <a:p>
            <a:r>
              <a:rPr lang="en-US" dirty="0"/>
              <a:t>REGIONAL CENTER</a:t>
            </a:r>
          </a:p>
        </p:txBody>
      </p:sp>
      <p:sp>
        <p:nvSpPr>
          <p:cNvPr id="3" name="Content Placeholder 2"/>
          <p:cNvSpPr>
            <a:spLocks noGrp="1"/>
          </p:cNvSpPr>
          <p:nvPr>
            <p:ph idx="1"/>
          </p:nvPr>
        </p:nvSpPr>
        <p:spPr>
          <a:xfrm>
            <a:off x="1141412" y="2249487"/>
            <a:ext cx="4087821" cy="2705251"/>
          </a:xfrm>
        </p:spPr>
        <p:txBody>
          <a:bodyPr/>
          <a:lstStyle/>
          <a:p>
            <a:r>
              <a:rPr lang="en-US" dirty="0"/>
              <a:t>17 mil people in the region</a:t>
            </a:r>
          </a:p>
          <a:p>
            <a:r>
              <a:rPr lang="en-US" dirty="0"/>
              <a:t>3.6 mil in Bosnia</a:t>
            </a:r>
          </a:p>
          <a:p>
            <a:r>
              <a:rPr lang="en-US" dirty="0"/>
              <a:t>1.2 mil arrivals to Sarajevo airport </a:t>
            </a:r>
            <a:r>
              <a:rPr lang="en-US"/>
              <a:t>in 2019</a:t>
            </a:r>
            <a:endParaRPr lang="en-US" dirty="0"/>
          </a:p>
        </p:txBody>
      </p:sp>
      <p:grpSp>
        <p:nvGrpSpPr>
          <p:cNvPr id="205" name="POWER_USER_DATA_MAP" descr="{&quot;IsGrandientColor&quot;:false,&quot;GradientColor&quot;:&quot;#D9D9D9&quot;,&quot;IsRangesColor&quot;:true,&quot;RangesSettings&quot;:[{&quot;RangeColorHexa&quot;:&quot;#D34817&quot;,&quot;ComparisonValue&quot;:1.0,&quot;RangeOperator&quot;:1,&quot;RangeComparison&quot;:0},{&quot;RangeColorHexa&quot;:&quot;#9B2D1F&quot;,&quot;ComparisonValue&quot;:1.0,&quot;RangeOperator&quot;:1,&quot;RangeComparison&quot;:0}],&quot;RangeName&quot;:&quot;POWER_USER_EXCEL_MAP_A20A5363_7410_4E4C_B7E0_D615E2685BD9&quot;,&quot;Version&quot;:&quot;1.6.1023.0&quot;}">
            <a:extLst>
              <a:ext uri="{FF2B5EF4-FFF2-40B4-BE49-F238E27FC236}">
                <a16:creationId xmlns:a16="http://schemas.microsoft.com/office/drawing/2014/main" id="{0CB8E543-FB4B-4058-999B-E9272D6DE5C3}"/>
              </a:ext>
            </a:extLst>
          </p:cNvPr>
          <p:cNvGrpSpPr>
            <a:grpSpLocks noChangeAspect="1"/>
          </p:cNvGrpSpPr>
          <p:nvPr/>
        </p:nvGrpSpPr>
        <p:grpSpPr>
          <a:xfrm>
            <a:off x="7741465" y="3682286"/>
            <a:ext cx="1686908" cy="1338748"/>
            <a:chOff x="3533004" y="1668882"/>
            <a:chExt cx="6399937" cy="5079059"/>
          </a:xfrm>
        </p:grpSpPr>
        <p:grpSp>
          <p:nvGrpSpPr>
            <p:cNvPr id="129" name="Montenegro">
              <a:extLst>
                <a:ext uri="{FF2B5EF4-FFF2-40B4-BE49-F238E27FC236}">
                  <a16:creationId xmlns:a16="http://schemas.microsoft.com/office/drawing/2014/main" id="{1CF29F9F-4F9D-46D5-831C-F24AE63BBE54}"/>
                </a:ext>
              </a:extLst>
            </p:cNvPr>
            <p:cNvGrpSpPr>
              <a:grpSpLocks noChangeAspect="1"/>
            </p:cNvGrpSpPr>
            <p:nvPr/>
          </p:nvGrpSpPr>
          <p:grpSpPr>
            <a:xfrm>
              <a:off x="3533004" y="1668882"/>
              <a:ext cx="5125992" cy="5079059"/>
              <a:chOff x="3270296" y="2056232"/>
              <a:chExt cx="5125992" cy="5079059"/>
            </a:xfrm>
          </p:grpSpPr>
          <p:grpSp>
            <p:nvGrpSpPr>
              <p:cNvPr id="130" name="Map">
                <a:extLst>
                  <a:ext uri="{FF2B5EF4-FFF2-40B4-BE49-F238E27FC236}">
                    <a16:creationId xmlns:a16="http://schemas.microsoft.com/office/drawing/2014/main" id="{01616A29-EBFF-4D81-9CC0-8D66BABCFB4E}"/>
                  </a:ext>
                </a:extLst>
              </p:cNvPr>
              <p:cNvGrpSpPr>
                <a:grpSpLocks noChangeAspect="1"/>
              </p:cNvGrpSpPr>
              <p:nvPr/>
            </p:nvGrpSpPr>
            <p:grpSpPr bwMode="auto">
              <a:xfrm>
                <a:off x="4732338" y="2249488"/>
                <a:ext cx="3663950" cy="4403725"/>
                <a:chOff x="2981" y="1417"/>
                <a:chExt cx="2308" cy="2774"/>
              </a:xfrm>
              <a:solidFill>
                <a:schemeClr val="bg1">
                  <a:lumMod val="85000"/>
                </a:schemeClr>
              </a:solidFill>
            </p:grpSpPr>
            <p:sp>
              <p:nvSpPr>
                <p:cNvPr id="182" name="Bar" descr="{&quot;Key&quot;:&quot;bar&quot;,&quot;Name&quot;:&quot;Bar&quot;,&quot;Value&quot;:1.0,&quot;Formula&quot;:&quot;&quot;,&quot;Text&quot;:&quot;&quot;,&quot;OfficeApplication&quot;:1,&quot;HasValue&quot;:true}">
                  <a:extLst>
                    <a:ext uri="{FF2B5EF4-FFF2-40B4-BE49-F238E27FC236}">
                      <a16:creationId xmlns:a16="http://schemas.microsoft.com/office/drawing/2014/main" id="{F5DAA089-97EE-4F79-9E09-AD81FD353B3F}"/>
                    </a:ext>
                  </a:extLst>
                </p:cNvPr>
                <p:cNvSpPr>
                  <a:spLocks noEditPoints="1"/>
                </p:cNvSpPr>
                <p:nvPr/>
              </p:nvSpPr>
              <p:spPr bwMode="auto">
                <a:xfrm>
                  <a:off x="3569" y="3430"/>
                  <a:ext cx="507" cy="504"/>
                </a:xfrm>
                <a:custGeom>
                  <a:avLst/>
                  <a:gdLst>
                    <a:gd name="T0" fmla="*/ 1214 w 2744"/>
                    <a:gd name="T1" fmla="*/ 190 h 2721"/>
                    <a:gd name="T2" fmla="*/ 1261 w 2744"/>
                    <a:gd name="T3" fmla="*/ 285 h 2721"/>
                    <a:gd name="T4" fmla="*/ 1179 w 2744"/>
                    <a:gd name="T5" fmla="*/ 214 h 2721"/>
                    <a:gd name="T6" fmla="*/ 1127 w 2744"/>
                    <a:gd name="T7" fmla="*/ 141 h 2721"/>
                    <a:gd name="T8" fmla="*/ 1214 w 2744"/>
                    <a:gd name="T9" fmla="*/ 190 h 2721"/>
                    <a:gd name="T10" fmla="*/ 2744 w 2744"/>
                    <a:gd name="T11" fmla="*/ 1946 h 2721"/>
                    <a:gd name="T12" fmla="*/ 2431 w 2744"/>
                    <a:gd name="T13" fmla="*/ 2046 h 2721"/>
                    <a:gd name="T14" fmla="*/ 2306 w 2744"/>
                    <a:gd name="T15" fmla="*/ 2016 h 2721"/>
                    <a:gd name="T16" fmla="*/ 2073 w 2744"/>
                    <a:gd name="T17" fmla="*/ 1930 h 2721"/>
                    <a:gd name="T18" fmla="*/ 1896 w 2744"/>
                    <a:gd name="T19" fmla="*/ 1933 h 2721"/>
                    <a:gd name="T20" fmla="*/ 1944 w 2744"/>
                    <a:gd name="T21" fmla="*/ 2123 h 2721"/>
                    <a:gd name="T22" fmla="*/ 2127 w 2744"/>
                    <a:gd name="T23" fmla="*/ 2501 h 2721"/>
                    <a:gd name="T24" fmla="*/ 2073 w 2744"/>
                    <a:gd name="T25" fmla="*/ 2721 h 2721"/>
                    <a:gd name="T26" fmla="*/ 1459 w 2744"/>
                    <a:gd name="T27" fmla="*/ 2641 h 2721"/>
                    <a:gd name="T28" fmla="*/ 1419 w 2744"/>
                    <a:gd name="T29" fmla="*/ 2647 h 2721"/>
                    <a:gd name="T30" fmla="*/ 1407 w 2744"/>
                    <a:gd name="T31" fmla="*/ 2450 h 2721"/>
                    <a:gd name="T32" fmla="*/ 1039 w 2744"/>
                    <a:gd name="T33" fmla="*/ 2111 h 2721"/>
                    <a:gd name="T34" fmla="*/ 988 w 2744"/>
                    <a:gd name="T35" fmla="*/ 1984 h 2721"/>
                    <a:gd name="T36" fmla="*/ 1047 w 2744"/>
                    <a:gd name="T37" fmla="*/ 1857 h 2721"/>
                    <a:gd name="T38" fmla="*/ 999 w 2744"/>
                    <a:gd name="T39" fmla="*/ 1806 h 2721"/>
                    <a:gd name="T40" fmla="*/ 918 w 2744"/>
                    <a:gd name="T41" fmla="*/ 1770 h 2721"/>
                    <a:gd name="T42" fmla="*/ 819 w 2744"/>
                    <a:gd name="T43" fmla="*/ 1594 h 2721"/>
                    <a:gd name="T44" fmla="*/ 572 w 2744"/>
                    <a:gd name="T45" fmla="*/ 1600 h 2721"/>
                    <a:gd name="T46" fmla="*/ 517 w 2744"/>
                    <a:gd name="T47" fmla="*/ 1506 h 2721"/>
                    <a:gd name="T48" fmla="*/ 502 w 2744"/>
                    <a:gd name="T49" fmla="*/ 1411 h 2721"/>
                    <a:gd name="T50" fmla="*/ 469 w 2744"/>
                    <a:gd name="T51" fmla="*/ 1389 h 2721"/>
                    <a:gd name="T52" fmla="*/ 425 w 2744"/>
                    <a:gd name="T53" fmla="*/ 1389 h 2721"/>
                    <a:gd name="T54" fmla="*/ 383 w 2744"/>
                    <a:gd name="T55" fmla="*/ 1359 h 2721"/>
                    <a:gd name="T56" fmla="*/ 318 w 2744"/>
                    <a:gd name="T57" fmla="*/ 1216 h 2721"/>
                    <a:gd name="T58" fmla="*/ 509 w 2744"/>
                    <a:gd name="T59" fmla="*/ 995 h 2721"/>
                    <a:gd name="T60" fmla="*/ 477 w 2744"/>
                    <a:gd name="T61" fmla="*/ 880 h 2721"/>
                    <a:gd name="T62" fmla="*/ 329 w 2744"/>
                    <a:gd name="T63" fmla="*/ 704 h 2721"/>
                    <a:gd name="T64" fmla="*/ 150 w 2744"/>
                    <a:gd name="T65" fmla="*/ 497 h 2721"/>
                    <a:gd name="T66" fmla="*/ 39 w 2744"/>
                    <a:gd name="T67" fmla="*/ 287 h 2721"/>
                    <a:gd name="T68" fmla="*/ 0 w 2744"/>
                    <a:gd name="T69" fmla="*/ 174 h 2721"/>
                    <a:gd name="T70" fmla="*/ 247 w 2744"/>
                    <a:gd name="T71" fmla="*/ 229 h 2721"/>
                    <a:gd name="T72" fmla="*/ 512 w 2744"/>
                    <a:gd name="T73" fmla="*/ 336 h 2721"/>
                    <a:gd name="T74" fmla="*/ 663 w 2744"/>
                    <a:gd name="T75" fmla="*/ 335 h 2721"/>
                    <a:gd name="T76" fmla="*/ 691 w 2744"/>
                    <a:gd name="T77" fmla="*/ 146 h 2721"/>
                    <a:gd name="T78" fmla="*/ 808 w 2744"/>
                    <a:gd name="T79" fmla="*/ 0 h 2721"/>
                    <a:gd name="T80" fmla="*/ 1066 w 2744"/>
                    <a:gd name="T81" fmla="*/ 114 h 2721"/>
                    <a:gd name="T82" fmla="*/ 1008 w 2744"/>
                    <a:gd name="T83" fmla="*/ 141 h 2721"/>
                    <a:gd name="T84" fmla="*/ 1037 w 2744"/>
                    <a:gd name="T85" fmla="*/ 187 h 2721"/>
                    <a:gd name="T86" fmla="*/ 1118 w 2744"/>
                    <a:gd name="T87" fmla="*/ 245 h 2721"/>
                    <a:gd name="T88" fmla="*/ 1191 w 2744"/>
                    <a:gd name="T89" fmla="*/ 330 h 2721"/>
                    <a:gd name="T90" fmla="*/ 1203 w 2744"/>
                    <a:gd name="T91" fmla="*/ 415 h 2721"/>
                    <a:gd name="T92" fmla="*/ 1196 w 2744"/>
                    <a:gd name="T93" fmla="*/ 501 h 2721"/>
                    <a:gd name="T94" fmla="*/ 1209 w 2744"/>
                    <a:gd name="T95" fmla="*/ 589 h 2721"/>
                    <a:gd name="T96" fmla="*/ 1278 w 2744"/>
                    <a:gd name="T97" fmla="*/ 689 h 2721"/>
                    <a:gd name="T98" fmla="*/ 1191 w 2744"/>
                    <a:gd name="T99" fmla="*/ 756 h 2721"/>
                    <a:gd name="T100" fmla="*/ 1592 w 2744"/>
                    <a:gd name="T101" fmla="*/ 772 h 2721"/>
                    <a:gd name="T102" fmla="*/ 1748 w 2744"/>
                    <a:gd name="T103" fmla="*/ 865 h 2721"/>
                    <a:gd name="T104" fmla="*/ 1856 w 2744"/>
                    <a:gd name="T105" fmla="*/ 1275 h 2721"/>
                    <a:gd name="T106" fmla="*/ 1966 w 2744"/>
                    <a:gd name="T107" fmla="*/ 1435 h 2721"/>
                    <a:gd name="T108" fmla="*/ 2112 w 2744"/>
                    <a:gd name="T109" fmla="*/ 1561 h 2721"/>
                    <a:gd name="T110" fmla="*/ 2744 w 2744"/>
                    <a:gd name="T111" fmla="*/ 1946 h 2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44" h="2721">
                      <a:moveTo>
                        <a:pt x="1214" y="190"/>
                      </a:moveTo>
                      <a:lnTo>
                        <a:pt x="1261" y="285"/>
                      </a:lnTo>
                      <a:lnTo>
                        <a:pt x="1179" y="214"/>
                      </a:lnTo>
                      <a:lnTo>
                        <a:pt x="1127" y="141"/>
                      </a:lnTo>
                      <a:lnTo>
                        <a:pt x="1214" y="190"/>
                      </a:lnTo>
                      <a:close/>
                      <a:moveTo>
                        <a:pt x="2744" y="1946"/>
                      </a:moveTo>
                      <a:lnTo>
                        <a:pt x="2431" y="2046"/>
                      </a:lnTo>
                      <a:lnTo>
                        <a:pt x="2306" y="2016"/>
                      </a:lnTo>
                      <a:lnTo>
                        <a:pt x="2073" y="1930"/>
                      </a:lnTo>
                      <a:lnTo>
                        <a:pt x="1896" y="1933"/>
                      </a:lnTo>
                      <a:lnTo>
                        <a:pt x="1944" y="2123"/>
                      </a:lnTo>
                      <a:lnTo>
                        <a:pt x="2127" y="2501"/>
                      </a:lnTo>
                      <a:lnTo>
                        <a:pt x="2073" y="2721"/>
                      </a:lnTo>
                      <a:lnTo>
                        <a:pt x="1459" y="2641"/>
                      </a:lnTo>
                      <a:lnTo>
                        <a:pt x="1419" y="2647"/>
                      </a:lnTo>
                      <a:lnTo>
                        <a:pt x="1407" y="2450"/>
                      </a:lnTo>
                      <a:lnTo>
                        <a:pt x="1039" y="2111"/>
                      </a:lnTo>
                      <a:lnTo>
                        <a:pt x="988" y="1984"/>
                      </a:lnTo>
                      <a:lnTo>
                        <a:pt x="1047" y="1857"/>
                      </a:lnTo>
                      <a:lnTo>
                        <a:pt x="999" y="1806"/>
                      </a:lnTo>
                      <a:lnTo>
                        <a:pt x="918" y="1770"/>
                      </a:lnTo>
                      <a:lnTo>
                        <a:pt x="819" y="1594"/>
                      </a:lnTo>
                      <a:lnTo>
                        <a:pt x="572" y="1600"/>
                      </a:lnTo>
                      <a:lnTo>
                        <a:pt x="517" y="1506"/>
                      </a:lnTo>
                      <a:lnTo>
                        <a:pt x="502" y="1411"/>
                      </a:lnTo>
                      <a:lnTo>
                        <a:pt x="469" y="1389"/>
                      </a:lnTo>
                      <a:lnTo>
                        <a:pt x="425" y="1389"/>
                      </a:lnTo>
                      <a:lnTo>
                        <a:pt x="383" y="1359"/>
                      </a:lnTo>
                      <a:lnTo>
                        <a:pt x="318" y="1216"/>
                      </a:lnTo>
                      <a:lnTo>
                        <a:pt x="509" y="995"/>
                      </a:lnTo>
                      <a:lnTo>
                        <a:pt x="477" y="880"/>
                      </a:lnTo>
                      <a:lnTo>
                        <a:pt x="329" y="704"/>
                      </a:lnTo>
                      <a:lnTo>
                        <a:pt x="150" y="497"/>
                      </a:lnTo>
                      <a:lnTo>
                        <a:pt x="39" y="287"/>
                      </a:lnTo>
                      <a:lnTo>
                        <a:pt x="0" y="174"/>
                      </a:lnTo>
                      <a:lnTo>
                        <a:pt x="247" y="229"/>
                      </a:lnTo>
                      <a:lnTo>
                        <a:pt x="512" y="336"/>
                      </a:lnTo>
                      <a:lnTo>
                        <a:pt x="663" y="335"/>
                      </a:lnTo>
                      <a:lnTo>
                        <a:pt x="691" y="146"/>
                      </a:lnTo>
                      <a:lnTo>
                        <a:pt x="808" y="0"/>
                      </a:lnTo>
                      <a:lnTo>
                        <a:pt x="1066" y="114"/>
                      </a:lnTo>
                      <a:lnTo>
                        <a:pt x="1008" y="141"/>
                      </a:lnTo>
                      <a:lnTo>
                        <a:pt x="1037" y="187"/>
                      </a:lnTo>
                      <a:lnTo>
                        <a:pt x="1118" y="245"/>
                      </a:lnTo>
                      <a:lnTo>
                        <a:pt x="1191" y="330"/>
                      </a:lnTo>
                      <a:lnTo>
                        <a:pt x="1203" y="415"/>
                      </a:lnTo>
                      <a:lnTo>
                        <a:pt x="1196" y="501"/>
                      </a:lnTo>
                      <a:lnTo>
                        <a:pt x="1209" y="589"/>
                      </a:lnTo>
                      <a:lnTo>
                        <a:pt x="1278" y="689"/>
                      </a:lnTo>
                      <a:lnTo>
                        <a:pt x="1191" y="756"/>
                      </a:lnTo>
                      <a:lnTo>
                        <a:pt x="1592" y="772"/>
                      </a:lnTo>
                      <a:lnTo>
                        <a:pt x="1748" y="865"/>
                      </a:lnTo>
                      <a:lnTo>
                        <a:pt x="1856" y="1275"/>
                      </a:lnTo>
                      <a:lnTo>
                        <a:pt x="1966" y="1435"/>
                      </a:lnTo>
                      <a:lnTo>
                        <a:pt x="2112" y="1561"/>
                      </a:lnTo>
                      <a:lnTo>
                        <a:pt x="2744" y="1946"/>
                      </a:lnTo>
                      <a:close/>
                    </a:path>
                  </a:pathLst>
                </a:custGeom>
                <a:solidFill>
                  <a:srgbClr val="D34817"/>
                </a:solidFill>
                <a:ln w="7938"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83" name="Ulcinj" descr="{&quot;Key&quot;:&quot;ulcinj&quot;,&quot;Name&quot;:&quot;Ulcinj&quot;,&quot;Value&quot;:1.0,&quot;Formula&quot;:&quot;&quot;,&quot;Text&quot;:&quot;&quot;,&quot;OfficeApplication&quot;:1,&quot;HasValue&quot;:true}">
                  <a:extLst>
                    <a:ext uri="{FF2B5EF4-FFF2-40B4-BE49-F238E27FC236}">
                      <a16:creationId xmlns:a16="http://schemas.microsoft.com/office/drawing/2014/main" id="{1ABC922D-4916-4DBE-BB61-7AF7040BF258}"/>
                    </a:ext>
                  </a:extLst>
                </p:cNvPr>
                <p:cNvSpPr>
                  <a:spLocks/>
                </p:cNvSpPr>
                <p:nvPr/>
              </p:nvSpPr>
              <p:spPr bwMode="auto">
                <a:xfrm>
                  <a:off x="3827" y="3787"/>
                  <a:ext cx="280" cy="404"/>
                </a:xfrm>
                <a:custGeom>
                  <a:avLst/>
                  <a:gdLst>
                    <a:gd name="T0" fmla="*/ 1346 w 1514"/>
                    <a:gd name="T1" fmla="*/ 16 h 2180"/>
                    <a:gd name="T2" fmla="*/ 1514 w 1514"/>
                    <a:gd name="T3" fmla="*/ 118 h 2180"/>
                    <a:gd name="T4" fmla="*/ 1420 w 1514"/>
                    <a:gd name="T5" fmla="*/ 324 h 2180"/>
                    <a:gd name="T6" fmla="*/ 1389 w 1514"/>
                    <a:gd name="T7" fmla="*/ 475 h 2180"/>
                    <a:gd name="T8" fmla="*/ 1381 w 1514"/>
                    <a:gd name="T9" fmla="*/ 647 h 2180"/>
                    <a:gd name="T10" fmla="*/ 1404 w 1514"/>
                    <a:gd name="T11" fmla="*/ 815 h 2180"/>
                    <a:gd name="T12" fmla="*/ 1464 w 1514"/>
                    <a:gd name="T13" fmla="*/ 946 h 2180"/>
                    <a:gd name="T14" fmla="*/ 1514 w 1514"/>
                    <a:gd name="T15" fmla="*/ 1009 h 2180"/>
                    <a:gd name="T16" fmla="*/ 1480 w 1514"/>
                    <a:gd name="T17" fmla="*/ 1156 h 2180"/>
                    <a:gd name="T18" fmla="*/ 1440 w 1514"/>
                    <a:gd name="T19" fmla="*/ 1189 h 2180"/>
                    <a:gd name="T20" fmla="*/ 1388 w 1514"/>
                    <a:gd name="T21" fmla="*/ 1195 h 2180"/>
                    <a:gd name="T22" fmla="*/ 1354 w 1514"/>
                    <a:gd name="T23" fmla="*/ 1227 h 2180"/>
                    <a:gd name="T24" fmla="*/ 1395 w 1514"/>
                    <a:gd name="T25" fmla="*/ 1429 h 2180"/>
                    <a:gd name="T26" fmla="*/ 1348 w 1514"/>
                    <a:gd name="T27" fmla="*/ 1580 h 2180"/>
                    <a:gd name="T28" fmla="*/ 1346 w 1514"/>
                    <a:gd name="T29" fmla="*/ 1674 h 2180"/>
                    <a:gd name="T30" fmla="*/ 1363 w 1514"/>
                    <a:gd name="T31" fmla="*/ 1709 h 2180"/>
                    <a:gd name="T32" fmla="*/ 1423 w 1514"/>
                    <a:gd name="T33" fmla="*/ 1767 h 2180"/>
                    <a:gd name="T34" fmla="*/ 1474 w 1514"/>
                    <a:gd name="T35" fmla="*/ 1860 h 2180"/>
                    <a:gd name="T36" fmla="*/ 1470 w 1514"/>
                    <a:gd name="T37" fmla="*/ 2089 h 2180"/>
                    <a:gd name="T38" fmla="*/ 1475 w 1514"/>
                    <a:gd name="T39" fmla="*/ 2180 h 2180"/>
                    <a:gd name="T40" fmla="*/ 1358 w 1514"/>
                    <a:gd name="T41" fmla="*/ 2079 h 2180"/>
                    <a:gd name="T42" fmla="*/ 1119 w 1514"/>
                    <a:gd name="T43" fmla="*/ 1812 h 2180"/>
                    <a:gd name="T44" fmla="*/ 1009 w 1514"/>
                    <a:gd name="T45" fmla="*/ 1757 h 2180"/>
                    <a:gd name="T46" fmla="*/ 535 w 1514"/>
                    <a:gd name="T47" fmla="*/ 1600 h 2180"/>
                    <a:gd name="T48" fmla="*/ 423 w 1514"/>
                    <a:gd name="T49" fmla="*/ 1529 h 2180"/>
                    <a:gd name="T50" fmla="*/ 264 w 1514"/>
                    <a:gd name="T51" fmla="*/ 1469 h 2180"/>
                    <a:gd name="T52" fmla="*/ 210 w 1514"/>
                    <a:gd name="T53" fmla="*/ 1432 h 2180"/>
                    <a:gd name="T54" fmla="*/ 159 w 1514"/>
                    <a:gd name="T55" fmla="*/ 1346 h 2180"/>
                    <a:gd name="T56" fmla="*/ 165 w 1514"/>
                    <a:gd name="T57" fmla="*/ 1250 h 2180"/>
                    <a:gd name="T58" fmla="*/ 146 w 1514"/>
                    <a:gd name="T59" fmla="*/ 1162 h 2180"/>
                    <a:gd name="T60" fmla="*/ 115 w 1514"/>
                    <a:gd name="T61" fmla="*/ 1147 h 2180"/>
                    <a:gd name="T62" fmla="*/ 48 w 1514"/>
                    <a:gd name="T63" fmla="*/ 1086 h 2180"/>
                    <a:gd name="T64" fmla="*/ 0 w 1514"/>
                    <a:gd name="T65" fmla="*/ 1020 h 2180"/>
                    <a:gd name="T66" fmla="*/ 33 w 1514"/>
                    <a:gd name="T67" fmla="*/ 989 h 2180"/>
                    <a:gd name="T68" fmla="*/ 38 w 1514"/>
                    <a:gd name="T69" fmla="*/ 951 h 2180"/>
                    <a:gd name="T70" fmla="*/ 21 w 1514"/>
                    <a:gd name="T71" fmla="*/ 717 h 2180"/>
                    <a:gd name="T72" fmla="*/ 61 w 1514"/>
                    <a:gd name="T73" fmla="*/ 711 h 2180"/>
                    <a:gd name="T74" fmla="*/ 675 w 1514"/>
                    <a:gd name="T75" fmla="*/ 791 h 2180"/>
                    <a:gd name="T76" fmla="*/ 729 w 1514"/>
                    <a:gd name="T77" fmla="*/ 571 h 2180"/>
                    <a:gd name="T78" fmla="*/ 546 w 1514"/>
                    <a:gd name="T79" fmla="*/ 192 h 2180"/>
                    <a:gd name="T80" fmla="*/ 498 w 1514"/>
                    <a:gd name="T81" fmla="*/ 2 h 2180"/>
                    <a:gd name="T82" fmla="*/ 675 w 1514"/>
                    <a:gd name="T83" fmla="*/ 0 h 2180"/>
                    <a:gd name="T84" fmla="*/ 908 w 1514"/>
                    <a:gd name="T85" fmla="*/ 86 h 2180"/>
                    <a:gd name="T86" fmla="*/ 1033 w 1514"/>
                    <a:gd name="T87" fmla="*/ 116 h 2180"/>
                    <a:gd name="T88" fmla="*/ 1346 w 1514"/>
                    <a:gd name="T89" fmla="*/ 16 h 2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14" h="2180">
                      <a:moveTo>
                        <a:pt x="1346" y="16"/>
                      </a:moveTo>
                      <a:lnTo>
                        <a:pt x="1514" y="118"/>
                      </a:lnTo>
                      <a:lnTo>
                        <a:pt x="1420" y="324"/>
                      </a:lnTo>
                      <a:lnTo>
                        <a:pt x="1389" y="475"/>
                      </a:lnTo>
                      <a:lnTo>
                        <a:pt x="1381" y="647"/>
                      </a:lnTo>
                      <a:lnTo>
                        <a:pt x="1404" y="815"/>
                      </a:lnTo>
                      <a:lnTo>
                        <a:pt x="1464" y="946"/>
                      </a:lnTo>
                      <a:lnTo>
                        <a:pt x="1514" y="1009"/>
                      </a:lnTo>
                      <a:lnTo>
                        <a:pt x="1480" y="1156"/>
                      </a:lnTo>
                      <a:lnTo>
                        <a:pt x="1440" y="1189"/>
                      </a:lnTo>
                      <a:lnTo>
                        <a:pt x="1388" y="1195"/>
                      </a:lnTo>
                      <a:lnTo>
                        <a:pt x="1354" y="1227"/>
                      </a:lnTo>
                      <a:lnTo>
                        <a:pt x="1395" y="1429"/>
                      </a:lnTo>
                      <a:lnTo>
                        <a:pt x="1348" y="1580"/>
                      </a:lnTo>
                      <a:lnTo>
                        <a:pt x="1346" y="1674"/>
                      </a:lnTo>
                      <a:lnTo>
                        <a:pt x="1363" y="1709"/>
                      </a:lnTo>
                      <a:lnTo>
                        <a:pt x="1423" y="1767"/>
                      </a:lnTo>
                      <a:lnTo>
                        <a:pt x="1474" y="1860"/>
                      </a:lnTo>
                      <a:lnTo>
                        <a:pt x="1470" y="2089"/>
                      </a:lnTo>
                      <a:lnTo>
                        <a:pt x="1475" y="2180"/>
                      </a:lnTo>
                      <a:lnTo>
                        <a:pt x="1358" y="2079"/>
                      </a:lnTo>
                      <a:lnTo>
                        <a:pt x="1119" y="1812"/>
                      </a:lnTo>
                      <a:lnTo>
                        <a:pt x="1009" y="1757"/>
                      </a:lnTo>
                      <a:lnTo>
                        <a:pt x="535" y="1600"/>
                      </a:lnTo>
                      <a:lnTo>
                        <a:pt x="423" y="1529"/>
                      </a:lnTo>
                      <a:lnTo>
                        <a:pt x="264" y="1469"/>
                      </a:lnTo>
                      <a:lnTo>
                        <a:pt x="210" y="1432"/>
                      </a:lnTo>
                      <a:lnTo>
                        <a:pt x="159" y="1346"/>
                      </a:lnTo>
                      <a:lnTo>
                        <a:pt x="165" y="1250"/>
                      </a:lnTo>
                      <a:lnTo>
                        <a:pt x="146" y="1162"/>
                      </a:lnTo>
                      <a:lnTo>
                        <a:pt x="115" y="1147"/>
                      </a:lnTo>
                      <a:lnTo>
                        <a:pt x="48" y="1086"/>
                      </a:lnTo>
                      <a:lnTo>
                        <a:pt x="0" y="1020"/>
                      </a:lnTo>
                      <a:lnTo>
                        <a:pt x="33" y="989"/>
                      </a:lnTo>
                      <a:lnTo>
                        <a:pt x="38" y="951"/>
                      </a:lnTo>
                      <a:lnTo>
                        <a:pt x="21" y="717"/>
                      </a:lnTo>
                      <a:lnTo>
                        <a:pt x="61" y="711"/>
                      </a:lnTo>
                      <a:lnTo>
                        <a:pt x="675" y="791"/>
                      </a:lnTo>
                      <a:lnTo>
                        <a:pt x="729" y="571"/>
                      </a:lnTo>
                      <a:lnTo>
                        <a:pt x="546" y="192"/>
                      </a:lnTo>
                      <a:lnTo>
                        <a:pt x="498" y="2"/>
                      </a:lnTo>
                      <a:lnTo>
                        <a:pt x="675" y="0"/>
                      </a:lnTo>
                      <a:lnTo>
                        <a:pt x="908" y="86"/>
                      </a:lnTo>
                      <a:lnTo>
                        <a:pt x="1033" y="116"/>
                      </a:lnTo>
                      <a:lnTo>
                        <a:pt x="1346" y="16"/>
                      </a:lnTo>
                      <a:close/>
                    </a:path>
                  </a:pathLst>
                </a:custGeom>
                <a:solidFill>
                  <a:srgbClr val="D34817"/>
                </a:solidFill>
                <a:ln w="7938"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84" name="Budva" descr="{&quot;Key&quot;:&quot;budva&quot;,&quot;Name&quot;:&quot;Budva&quot;,&quot;Value&quot;:1.0,&quot;Formula&quot;:&quot;&quot;,&quot;Text&quot;:&quot;&quot;,&quot;OfficeApplication&quot;:1,&quot;HasValue&quot;:true}">
                  <a:extLst>
                    <a:ext uri="{FF2B5EF4-FFF2-40B4-BE49-F238E27FC236}">
                      <a16:creationId xmlns:a16="http://schemas.microsoft.com/office/drawing/2014/main" id="{F029B949-DC4C-4357-9297-BF446FFAA190}"/>
                    </a:ext>
                  </a:extLst>
                </p:cNvPr>
                <p:cNvSpPr>
                  <a:spLocks/>
                </p:cNvSpPr>
                <p:nvPr/>
              </p:nvSpPr>
              <p:spPr bwMode="auto">
                <a:xfrm>
                  <a:off x="3403" y="3368"/>
                  <a:ext cx="260" cy="287"/>
                </a:xfrm>
                <a:custGeom>
                  <a:avLst/>
                  <a:gdLst>
                    <a:gd name="T0" fmla="*/ 894 w 1402"/>
                    <a:gd name="T1" fmla="*/ 509 h 1551"/>
                    <a:gd name="T2" fmla="*/ 932 w 1402"/>
                    <a:gd name="T3" fmla="*/ 623 h 1551"/>
                    <a:gd name="T4" fmla="*/ 1044 w 1402"/>
                    <a:gd name="T5" fmla="*/ 833 h 1551"/>
                    <a:gd name="T6" fmla="*/ 1222 w 1402"/>
                    <a:gd name="T7" fmla="*/ 1039 h 1551"/>
                    <a:gd name="T8" fmla="*/ 1370 w 1402"/>
                    <a:gd name="T9" fmla="*/ 1215 h 1551"/>
                    <a:gd name="T10" fmla="*/ 1402 w 1402"/>
                    <a:gd name="T11" fmla="*/ 1330 h 1551"/>
                    <a:gd name="T12" fmla="*/ 1211 w 1402"/>
                    <a:gd name="T13" fmla="*/ 1551 h 1551"/>
                    <a:gd name="T14" fmla="*/ 1189 w 1402"/>
                    <a:gd name="T15" fmla="*/ 1504 h 1551"/>
                    <a:gd name="T16" fmla="*/ 1094 w 1402"/>
                    <a:gd name="T17" fmla="*/ 1406 h 1551"/>
                    <a:gd name="T18" fmla="*/ 834 w 1402"/>
                    <a:gd name="T19" fmla="*/ 1210 h 1551"/>
                    <a:gd name="T20" fmla="*/ 757 w 1402"/>
                    <a:gd name="T21" fmla="*/ 1076 h 1551"/>
                    <a:gd name="T22" fmla="*/ 712 w 1402"/>
                    <a:gd name="T23" fmla="*/ 786 h 1551"/>
                    <a:gd name="T24" fmla="*/ 656 w 1402"/>
                    <a:gd name="T25" fmla="*/ 665 h 1551"/>
                    <a:gd name="T26" fmla="*/ 562 w 1402"/>
                    <a:gd name="T27" fmla="*/ 611 h 1551"/>
                    <a:gd name="T28" fmla="*/ 449 w 1402"/>
                    <a:gd name="T29" fmla="*/ 611 h 1551"/>
                    <a:gd name="T30" fmla="*/ 350 w 1402"/>
                    <a:gd name="T31" fmla="*/ 653 h 1551"/>
                    <a:gd name="T32" fmla="*/ 301 w 1402"/>
                    <a:gd name="T33" fmla="*/ 725 h 1551"/>
                    <a:gd name="T34" fmla="*/ 231 w 1402"/>
                    <a:gd name="T35" fmla="*/ 645 h 1551"/>
                    <a:gd name="T36" fmla="*/ 212 w 1402"/>
                    <a:gd name="T37" fmla="*/ 605 h 1551"/>
                    <a:gd name="T38" fmla="*/ 107 w 1402"/>
                    <a:gd name="T39" fmla="*/ 665 h 1551"/>
                    <a:gd name="T40" fmla="*/ 25 w 1402"/>
                    <a:gd name="T41" fmla="*/ 739 h 1551"/>
                    <a:gd name="T42" fmla="*/ 7 w 1402"/>
                    <a:gd name="T43" fmla="*/ 449 h 1551"/>
                    <a:gd name="T44" fmla="*/ 0 w 1402"/>
                    <a:gd name="T45" fmla="*/ 176 h 1551"/>
                    <a:gd name="T46" fmla="*/ 56 w 1402"/>
                    <a:gd name="T47" fmla="*/ 51 h 1551"/>
                    <a:gd name="T48" fmla="*/ 79 w 1402"/>
                    <a:gd name="T49" fmla="*/ 0 h 1551"/>
                    <a:gd name="T50" fmla="*/ 290 w 1402"/>
                    <a:gd name="T51" fmla="*/ 72 h 1551"/>
                    <a:gd name="T52" fmla="*/ 441 w 1402"/>
                    <a:gd name="T53" fmla="*/ 139 h 1551"/>
                    <a:gd name="T54" fmla="*/ 646 w 1402"/>
                    <a:gd name="T55" fmla="*/ 181 h 1551"/>
                    <a:gd name="T56" fmla="*/ 839 w 1402"/>
                    <a:gd name="T57" fmla="*/ 351 h 1551"/>
                    <a:gd name="T58" fmla="*/ 894 w 1402"/>
                    <a:gd name="T59" fmla="*/ 509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2" h="1551">
                      <a:moveTo>
                        <a:pt x="894" y="509"/>
                      </a:moveTo>
                      <a:lnTo>
                        <a:pt x="932" y="623"/>
                      </a:lnTo>
                      <a:lnTo>
                        <a:pt x="1044" y="833"/>
                      </a:lnTo>
                      <a:lnTo>
                        <a:pt x="1222" y="1039"/>
                      </a:lnTo>
                      <a:lnTo>
                        <a:pt x="1370" y="1215"/>
                      </a:lnTo>
                      <a:lnTo>
                        <a:pt x="1402" y="1330"/>
                      </a:lnTo>
                      <a:lnTo>
                        <a:pt x="1211" y="1551"/>
                      </a:lnTo>
                      <a:lnTo>
                        <a:pt x="1189" y="1504"/>
                      </a:lnTo>
                      <a:lnTo>
                        <a:pt x="1094" y="1406"/>
                      </a:lnTo>
                      <a:lnTo>
                        <a:pt x="834" y="1210"/>
                      </a:lnTo>
                      <a:lnTo>
                        <a:pt x="757" y="1076"/>
                      </a:lnTo>
                      <a:lnTo>
                        <a:pt x="712" y="786"/>
                      </a:lnTo>
                      <a:lnTo>
                        <a:pt x="656" y="665"/>
                      </a:lnTo>
                      <a:lnTo>
                        <a:pt x="562" y="611"/>
                      </a:lnTo>
                      <a:lnTo>
                        <a:pt x="449" y="611"/>
                      </a:lnTo>
                      <a:lnTo>
                        <a:pt x="350" y="653"/>
                      </a:lnTo>
                      <a:lnTo>
                        <a:pt x="301" y="725"/>
                      </a:lnTo>
                      <a:lnTo>
                        <a:pt x="231" y="645"/>
                      </a:lnTo>
                      <a:lnTo>
                        <a:pt x="212" y="605"/>
                      </a:lnTo>
                      <a:lnTo>
                        <a:pt x="107" y="665"/>
                      </a:lnTo>
                      <a:lnTo>
                        <a:pt x="25" y="739"/>
                      </a:lnTo>
                      <a:lnTo>
                        <a:pt x="7" y="449"/>
                      </a:lnTo>
                      <a:lnTo>
                        <a:pt x="0" y="176"/>
                      </a:lnTo>
                      <a:lnTo>
                        <a:pt x="56" y="51"/>
                      </a:lnTo>
                      <a:lnTo>
                        <a:pt x="79" y="0"/>
                      </a:lnTo>
                      <a:lnTo>
                        <a:pt x="290" y="72"/>
                      </a:lnTo>
                      <a:lnTo>
                        <a:pt x="441" y="139"/>
                      </a:lnTo>
                      <a:lnTo>
                        <a:pt x="646" y="181"/>
                      </a:lnTo>
                      <a:lnTo>
                        <a:pt x="839" y="351"/>
                      </a:lnTo>
                      <a:lnTo>
                        <a:pt x="894" y="509"/>
                      </a:lnTo>
                      <a:close/>
                    </a:path>
                  </a:pathLst>
                </a:custGeom>
                <a:solidFill>
                  <a:srgbClr val="D34817"/>
                </a:solidFill>
                <a:ln w="7938"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85" name="Cetinje" descr="{&quot;Key&quot;:&quot;cetinje&quot;,&quot;Name&quot;:&quot;Cetinje&quot;,&quot;Value&quot;:1.0,&quot;Formula&quot;:&quot;&quot;,&quot;Text&quot;:&quot;&quot;,&quot;OfficeApplication&quot;:1,&quot;HasValue&quot;:true}">
                  <a:extLst>
                    <a:ext uri="{FF2B5EF4-FFF2-40B4-BE49-F238E27FC236}">
                      <a16:creationId xmlns:a16="http://schemas.microsoft.com/office/drawing/2014/main" id="{5B3A5C37-0E2B-434B-B46C-25EBCCD19BB7}"/>
                    </a:ext>
                  </a:extLst>
                </p:cNvPr>
                <p:cNvSpPr>
                  <a:spLocks/>
                </p:cNvSpPr>
                <p:nvPr/>
              </p:nvSpPr>
              <p:spPr bwMode="auto">
                <a:xfrm>
                  <a:off x="3239" y="2784"/>
                  <a:ext cx="594" cy="708"/>
                </a:xfrm>
                <a:custGeom>
                  <a:avLst/>
                  <a:gdLst>
                    <a:gd name="T0" fmla="*/ 1880 w 3209"/>
                    <a:gd name="T1" fmla="*/ 1021 h 3827"/>
                    <a:gd name="T2" fmla="*/ 2164 w 3209"/>
                    <a:gd name="T3" fmla="*/ 1216 h 3827"/>
                    <a:gd name="T4" fmla="*/ 2322 w 3209"/>
                    <a:gd name="T5" fmla="*/ 1406 h 3827"/>
                    <a:gd name="T6" fmla="*/ 2194 w 3209"/>
                    <a:gd name="T7" fmla="*/ 1681 h 3827"/>
                    <a:gd name="T8" fmla="*/ 2093 w 3209"/>
                    <a:gd name="T9" fmla="*/ 1839 h 3827"/>
                    <a:gd name="T10" fmla="*/ 2022 w 3209"/>
                    <a:gd name="T11" fmla="*/ 1975 h 3827"/>
                    <a:gd name="T12" fmla="*/ 2509 w 3209"/>
                    <a:gd name="T13" fmla="*/ 2344 h 3827"/>
                    <a:gd name="T14" fmla="*/ 3018 w 3209"/>
                    <a:gd name="T15" fmla="*/ 2857 h 3827"/>
                    <a:gd name="T16" fmla="*/ 3162 w 3209"/>
                    <a:gd name="T17" fmla="*/ 3371 h 3827"/>
                    <a:gd name="T18" fmla="*/ 2908 w 3209"/>
                    <a:gd name="T19" fmla="*/ 3632 h 3827"/>
                    <a:gd name="T20" fmla="*/ 2847 w 3209"/>
                    <a:gd name="T21" fmla="*/ 3605 h 3827"/>
                    <a:gd name="T22" fmla="*/ 2472 w 3209"/>
                    <a:gd name="T23" fmla="*/ 3637 h 3827"/>
                    <a:gd name="T24" fmla="*/ 2293 w 3209"/>
                    <a:gd name="T25" fmla="*/ 3827 h 3827"/>
                    <a:gd name="T26" fmla="*/ 1782 w 3209"/>
                    <a:gd name="T27" fmla="*/ 3665 h 3827"/>
                    <a:gd name="T28" fmla="*/ 1534 w 3209"/>
                    <a:gd name="T29" fmla="*/ 3337 h 3827"/>
                    <a:gd name="T30" fmla="*/ 1178 w 3209"/>
                    <a:gd name="T31" fmla="*/ 3229 h 3827"/>
                    <a:gd name="T32" fmla="*/ 944 w 3209"/>
                    <a:gd name="T33" fmla="*/ 3207 h 3827"/>
                    <a:gd name="T34" fmla="*/ 762 w 3209"/>
                    <a:gd name="T35" fmla="*/ 2712 h 3827"/>
                    <a:gd name="T36" fmla="*/ 790 w 3209"/>
                    <a:gd name="T37" fmla="*/ 2460 h 3827"/>
                    <a:gd name="T38" fmla="*/ 804 w 3209"/>
                    <a:gd name="T39" fmla="*/ 2130 h 3827"/>
                    <a:gd name="T40" fmla="*/ 324 w 3209"/>
                    <a:gd name="T41" fmla="*/ 1567 h 3827"/>
                    <a:gd name="T42" fmla="*/ 233 w 3209"/>
                    <a:gd name="T43" fmla="*/ 1250 h 3827"/>
                    <a:gd name="T44" fmla="*/ 12 w 3209"/>
                    <a:gd name="T45" fmla="*/ 831 h 3827"/>
                    <a:gd name="T46" fmla="*/ 139 w 3209"/>
                    <a:gd name="T47" fmla="*/ 769 h 3827"/>
                    <a:gd name="T48" fmla="*/ 275 w 3209"/>
                    <a:gd name="T49" fmla="*/ 525 h 3827"/>
                    <a:gd name="T50" fmla="*/ 310 w 3209"/>
                    <a:gd name="T51" fmla="*/ 291 h 3827"/>
                    <a:gd name="T52" fmla="*/ 461 w 3209"/>
                    <a:gd name="T53" fmla="*/ 155 h 3827"/>
                    <a:gd name="T54" fmla="*/ 776 w 3209"/>
                    <a:gd name="T55" fmla="*/ 77 h 3827"/>
                    <a:gd name="T56" fmla="*/ 1141 w 3209"/>
                    <a:gd name="T57" fmla="*/ 195 h 3827"/>
                    <a:gd name="T58" fmla="*/ 1441 w 3209"/>
                    <a:gd name="T59" fmla="*/ 331 h 3827"/>
                    <a:gd name="T60" fmla="*/ 1728 w 3209"/>
                    <a:gd name="T61" fmla="*/ 535 h 3827"/>
                    <a:gd name="T62" fmla="*/ 1877 w 3209"/>
                    <a:gd name="T63" fmla="*/ 865 h 3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09" h="3827">
                      <a:moveTo>
                        <a:pt x="1877" y="865"/>
                      </a:moveTo>
                      <a:lnTo>
                        <a:pt x="1880" y="1021"/>
                      </a:lnTo>
                      <a:lnTo>
                        <a:pt x="2022" y="1110"/>
                      </a:lnTo>
                      <a:lnTo>
                        <a:pt x="2164" y="1216"/>
                      </a:lnTo>
                      <a:lnTo>
                        <a:pt x="2237" y="1324"/>
                      </a:lnTo>
                      <a:lnTo>
                        <a:pt x="2322" y="1406"/>
                      </a:lnTo>
                      <a:lnTo>
                        <a:pt x="2294" y="1489"/>
                      </a:lnTo>
                      <a:lnTo>
                        <a:pt x="2194" y="1681"/>
                      </a:lnTo>
                      <a:lnTo>
                        <a:pt x="2189" y="1869"/>
                      </a:lnTo>
                      <a:lnTo>
                        <a:pt x="2093" y="1839"/>
                      </a:lnTo>
                      <a:lnTo>
                        <a:pt x="1998" y="1885"/>
                      </a:lnTo>
                      <a:lnTo>
                        <a:pt x="2022" y="1975"/>
                      </a:lnTo>
                      <a:lnTo>
                        <a:pt x="2265" y="2174"/>
                      </a:lnTo>
                      <a:lnTo>
                        <a:pt x="2509" y="2344"/>
                      </a:lnTo>
                      <a:lnTo>
                        <a:pt x="2794" y="2654"/>
                      </a:lnTo>
                      <a:lnTo>
                        <a:pt x="3018" y="2857"/>
                      </a:lnTo>
                      <a:lnTo>
                        <a:pt x="3209" y="3061"/>
                      </a:lnTo>
                      <a:lnTo>
                        <a:pt x="3162" y="3371"/>
                      </a:lnTo>
                      <a:lnTo>
                        <a:pt x="2995" y="3681"/>
                      </a:lnTo>
                      <a:lnTo>
                        <a:pt x="2908" y="3632"/>
                      </a:lnTo>
                      <a:lnTo>
                        <a:pt x="2878" y="3589"/>
                      </a:lnTo>
                      <a:lnTo>
                        <a:pt x="2847" y="3605"/>
                      </a:lnTo>
                      <a:lnTo>
                        <a:pt x="2589" y="3491"/>
                      </a:lnTo>
                      <a:lnTo>
                        <a:pt x="2472" y="3637"/>
                      </a:lnTo>
                      <a:lnTo>
                        <a:pt x="2444" y="3826"/>
                      </a:lnTo>
                      <a:lnTo>
                        <a:pt x="2293" y="3827"/>
                      </a:lnTo>
                      <a:lnTo>
                        <a:pt x="2028" y="3720"/>
                      </a:lnTo>
                      <a:lnTo>
                        <a:pt x="1782" y="3665"/>
                      </a:lnTo>
                      <a:lnTo>
                        <a:pt x="1727" y="3507"/>
                      </a:lnTo>
                      <a:lnTo>
                        <a:pt x="1534" y="3337"/>
                      </a:lnTo>
                      <a:lnTo>
                        <a:pt x="1329" y="3295"/>
                      </a:lnTo>
                      <a:lnTo>
                        <a:pt x="1178" y="3229"/>
                      </a:lnTo>
                      <a:lnTo>
                        <a:pt x="967" y="3156"/>
                      </a:lnTo>
                      <a:lnTo>
                        <a:pt x="944" y="3207"/>
                      </a:lnTo>
                      <a:lnTo>
                        <a:pt x="850" y="2987"/>
                      </a:lnTo>
                      <a:lnTo>
                        <a:pt x="762" y="2712"/>
                      </a:lnTo>
                      <a:lnTo>
                        <a:pt x="739" y="2582"/>
                      </a:lnTo>
                      <a:lnTo>
                        <a:pt x="790" y="2460"/>
                      </a:lnTo>
                      <a:lnTo>
                        <a:pt x="803" y="2346"/>
                      </a:lnTo>
                      <a:lnTo>
                        <a:pt x="804" y="2130"/>
                      </a:lnTo>
                      <a:lnTo>
                        <a:pt x="729" y="1859"/>
                      </a:lnTo>
                      <a:lnTo>
                        <a:pt x="324" y="1567"/>
                      </a:lnTo>
                      <a:lnTo>
                        <a:pt x="304" y="1430"/>
                      </a:lnTo>
                      <a:lnTo>
                        <a:pt x="233" y="1250"/>
                      </a:lnTo>
                      <a:lnTo>
                        <a:pt x="118" y="1100"/>
                      </a:lnTo>
                      <a:lnTo>
                        <a:pt x="12" y="831"/>
                      </a:lnTo>
                      <a:lnTo>
                        <a:pt x="0" y="784"/>
                      </a:lnTo>
                      <a:lnTo>
                        <a:pt x="139" y="769"/>
                      </a:lnTo>
                      <a:lnTo>
                        <a:pt x="232" y="672"/>
                      </a:lnTo>
                      <a:lnTo>
                        <a:pt x="275" y="525"/>
                      </a:lnTo>
                      <a:lnTo>
                        <a:pt x="271" y="382"/>
                      </a:lnTo>
                      <a:lnTo>
                        <a:pt x="310" y="291"/>
                      </a:lnTo>
                      <a:lnTo>
                        <a:pt x="399" y="252"/>
                      </a:lnTo>
                      <a:lnTo>
                        <a:pt x="461" y="155"/>
                      </a:lnTo>
                      <a:lnTo>
                        <a:pt x="514" y="0"/>
                      </a:lnTo>
                      <a:lnTo>
                        <a:pt x="776" y="77"/>
                      </a:lnTo>
                      <a:lnTo>
                        <a:pt x="966" y="201"/>
                      </a:lnTo>
                      <a:lnTo>
                        <a:pt x="1141" y="195"/>
                      </a:lnTo>
                      <a:lnTo>
                        <a:pt x="1374" y="241"/>
                      </a:lnTo>
                      <a:lnTo>
                        <a:pt x="1441" y="331"/>
                      </a:lnTo>
                      <a:lnTo>
                        <a:pt x="1566" y="432"/>
                      </a:lnTo>
                      <a:lnTo>
                        <a:pt x="1728" y="535"/>
                      </a:lnTo>
                      <a:lnTo>
                        <a:pt x="1845" y="684"/>
                      </a:lnTo>
                      <a:lnTo>
                        <a:pt x="1877" y="865"/>
                      </a:lnTo>
                      <a:close/>
                    </a:path>
                  </a:pathLst>
                </a:custGeom>
                <a:solidFill>
                  <a:srgbClr val="D34817"/>
                </a:solidFill>
                <a:ln w="7938"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86" name="Rožaje" descr="{&quot;Key&quot;:&quot;rožaje&quot;,&quot;Name&quot;:&quot;Rožaje&quot;,&quot;Value&quot;:1.0,&quot;Formula&quot;:&quot;&quot;,&quot;Text&quot;:&quot;&quot;,&quot;OfficeApplication&quot;:1,&quot;HasValue&quot;:true}">
                  <a:extLst>
                    <a:ext uri="{FF2B5EF4-FFF2-40B4-BE49-F238E27FC236}">
                      <a16:creationId xmlns:a16="http://schemas.microsoft.com/office/drawing/2014/main" id="{9FC32083-2C09-487B-9DD3-31411C9418E4}"/>
                    </a:ext>
                  </a:extLst>
                </p:cNvPr>
                <p:cNvSpPr>
                  <a:spLocks/>
                </p:cNvSpPr>
                <p:nvPr/>
              </p:nvSpPr>
              <p:spPr bwMode="auto">
                <a:xfrm>
                  <a:off x="4920" y="2365"/>
                  <a:ext cx="369" cy="379"/>
                </a:xfrm>
                <a:custGeom>
                  <a:avLst/>
                  <a:gdLst>
                    <a:gd name="T0" fmla="*/ 52 w 1996"/>
                    <a:gd name="T1" fmla="*/ 1859 h 2047"/>
                    <a:gd name="T2" fmla="*/ 0 w 1996"/>
                    <a:gd name="T3" fmla="*/ 1629 h 2047"/>
                    <a:gd name="T4" fmla="*/ 57 w 1996"/>
                    <a:gd name="T5" fmla="*/ 1203 h 2047"/>
                    <a:gd name="T6" fmla="*/ 173 w 1996"/>
                    <a:gd name="T7" fmla="*/ 1039 h 2047"/>
                    <a:gd name="T8" fmla="*/ 233 w 1996"/>
                    <a:gd name="T9" fmla="*/ 800 h 2047"/>
                    <a:gd name="T10" fmla="*/ 293 w 1996"/>
                    <a:gd name="T11" fmla="*/ 627 h 2047"/>
                    <a:gd name="T12" fmla="*/ 395 w 1996"/>
                    <a:gd name="T13" fmla="*/ 439 h 2047"/>
                    <a:gd name="T14" fmla="*/ 531 w 1996"/>
                    <a:gd name="T15" fmla="*/ 0 h 2047"/>
                    <a:gd name="T16" fmla="*/ 605 w 1996"/>
                    <a:gd name="T17" fmla="*/ 25 h 2047"/>
                    <a:gd name="T18" fmla="*/ 954 w 1996"/>
                    <a:gd name="T19" fmla="*/ 60 h 2047"/>
                    <a:gd name="T20" fmla="*/ 1140 w 1996"/>
                    <a:gd name="T21" fmla="*/ 141 h 2047"/>
                    <a:gd name="T22" fmla="*/ 1480 w 1996"/>
                    <a:gd name="T23" fmla="*/ 387 h 2047"/>
                    <a:gd name="T24" fmla="*/ 1879 w 1996"/>
                    <a:gd name="T25" fmla="*/ 591 h 2047"/>
                    <a:gd name="T26" fmla="*/ 1986 w 1996"/>
                    <a:gd name="T27" fmla="*/ 732 h 2047"/>
                    <a:gd name="T28" fmla="*/ 1996 w 1996"/>
                    <a:gd name="T29" fmla="*/ 952 h 2047"/>
                    <a:gd name="T30" fmla="*/ 1933 w 1996"/>
                    <a:gd name="T31" fmla="*/ 1296 h 2047"/>
                    <a:gd name="T32" fmla="*/ 1408 w 1996"/>
                    <a:gd name="T33" fmla="*/ 1386 h 2047"/>
                    <a:gd name="T34" fmla="*/ 1159 w 1996"/>
                    <a:gd name="T35" fmla="*/ 1479 h 2047"/>
                    <a:gd name="T36" fmla="*/ 1104 w 1996"/>
                    <a:gd name="T37" fmla="*/ 1515 h 2047"/>
                    <a:gd name="T38" fmla="*/ 1049 w 1996"/>
                    <a:gd name="T39" fmla="*/ 1612 h 2047"/>
                    <a:gd name="T40" fmla="*/ 1044 w 1996"/>
                    <a:gd name="T41" fmla="*/ 1697 h 2047"/>
                    <a:gd name="T42" fmla="*/ 1054 w 1996"/>
                    <a:gd name="T43" fmla="*/ 1779 h 2047"/>
                    <a:gd name="T44" fmla="*/ 1044 w 1996"/>
                    <a:gd name="T45" fmla="*/ 1864 h 2047"/>
                    <a:gd name="T46" fmla="*/ 881 w 1996"/>
                    <a:gd name="T47" fmla="*/ 2047 h 2047"/>
                    <a:gd name="T48" fmla="*/ 661 w 1996"/>
                    <a:gd name="T49" fmla="*/ 1982 h 2047"/>
                    <a:gd name="T50" fmla="*/ 419 w 1996"/>
                    <a:gd name="T51" fmla="*/ 1835 h 2047"/>
                    <a:gd name="T52" fmla="*/ 186 w 1996"/>
                    <a:gd name="T53" fmla="*/ 1774 h 2047"/>
                    <a:gd name="T54" fmla="*/ 113 w 1996"/>
                    <a:gd name="T55" fmla="*/ 1809 h 2047"/>
                    <a:gd name="T56" fmla="*/ 52 w 1996"/>
                    <a:gd name="T57" fmla="*/ 1859 h 2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6" h="2047">
                      <a:moveTo>
                        <a:pt x="52" y="1859"/>
                      </a:moveTo>
                      <a:lnTo>
                        <a:pt x="0" y="1629"/>
                      </a:lnTo>
                      <a:lnTo>
                        <a:pt x="57" y="1203"/>
                      </a:lnTo>
                      <a:lnTo>
                        <a:pt x="173" y="1039"/>
                      </a:lnTo>
                      <a:lnTo>
                        <a:pt x="233" y="800"/>
                      </a:lnTo>
                      <a:lnTo>
                        <a:pt x="293" y="627"/>
                      </a:lnTo>
                      <a:lnTo>
                        <a:pt x="395" y="439"/>
                      </a:lnTo>
                      <a:lnTo>
                        <a:pt x="531" y="0"/>
                      </a:lnTo>
                      <a:lnTo>
                        <a:pt x="605" y="25"/>
                      </a:lnTo>
                      <a:lnTo>
                        <a:pt x="954" y="60"/>
                      </a:lnTo>
                      <a:lnTo>
                        <a:pt x="1140" y="141"/>
                      </a:lnTo>
                      <a:lnTo>
                        <a:pt x="1480" y="387"/>
                      </a:lnTo>
                      <a:lnTo>
                        <a:pt x="1879" y="591"/>
                      </a:lnTo>
                      <a:lnTo>
                        <a:pt x="1986" y="732"/>
                      </a:lnTo>
                      <a:lnTo>
                        <a:pt x="1996" y="952"/>
                      </a:lnTo>
                      <a:lnTo>
                        <a:pt x="1933" y="1296"/>
                      </a:lnTo>
                      <a:lnTo>
                        <a:pt x="1408" y="1386"/>
                      </a:lnTo>
                      <a:lnTo>
                        <a:pt x="1159" y="1479"/>
                      </a:lnTo>
                      <a:lnTo>
                        <a:pt x="1104" y="1515"/>
                      </a:lnTo>
                      <a:lnTo>
                        <a:pt x="1049" y="1612"/>
                      </a:lnTo>
                      <a:lnTo>
                        <a:pt x="1044" y="1697"/>
                      </a:lnTo>
                      <a:lnTo>
                        <a:pt x="1054" y="1779"/>
                      </a:lnTo>
                      <a:lnTo>
                        <a:pt x="1044" y="1864"/>
                      </a:lnTo>
                      <a:lnTo>
                        <a:pt x="881" y="2047"/>
                      </a:lnTo>
                      <a:lnTo>
                        <a:pt x="661" y="1982"/>
                      </a:lnTo>
                      <a:lnTo>
                        <a:pt x="419" y="1835"/>
                      </a:lnTo>
                      <a:lnTo>
                        <a:pt x="186" y="1774"/>
                      </a:lnTo>
                      <a:lnTo>
                        <a:pt x="113" y="1809"/>
                      </a:lnTo>
                      <a:lnTo>
                        <a:pt x="52" y="1859"/>
                      </a:lnTo>
                      <a:close/>
                    </a:path>
                  </a:pathLst>
                </a:custGeom>
                <a:solidFill>
                  <a:srgbClr val="D34817"/>
                </a:solidFill>
                <a:ln w="7938"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87" name="Plav" descr="{&quot;Key&quot;:&quot;plav&quot;,&quot;Name&quot;:&quot;Plav&quot;,&quot;Value&quot;:1.0,&quot;Formula&quot;:&quot;&quot;,&quot;Text&quot;:&quot;&quot;,&quot;OfficeApplication&quot;:1,&quot;HasValue&quot;:true}">
                  <a:extLst>
                    <a:ext uri="{FF2B5EF4-FFF2-40B4-BE49-F238E27FC236}">
                      <a16:creationId xmlns:a16="http://schemas.microsoft.com/office/drawing/2014/main" id="{7C7F9905-DB74-43E0-A8F5-AA20A16C3F52}"/>
                    </a:ext>
                  </a:extLst>
                </p:cNvPr>
                <p:cNvSpPr>
                  <a:spLocks/>
                </p:cNvSpPr>
                <p:nvPr/>
              </p:nvSpPr>
              <p:spPr bwMode="auto">
                <a:xfrm>
                  <a:off x="4539" y="2802"/>
                  <a:ext cx="448" cy="393"/>
                </a:xfrm>
                <a:custGeom>
                  <a:avLst/>
                  <a:gdLst>
                    <a:gd name="T0" fmla="*/ 108 w 2425"/>
                    <a:gd name="T1" fmla="*/ 1045 h 2125"/>
                    <a:gd name="T2" fmla="*/ 215 w 2425"/>
                    <a:gd name="T3" fmla="*/ 994 h 2125"/>
                    <a:gd name="T4" fmla="*/ 602 w 2425"/>
                    <a:gd name="T5" fmla="*/ 706 h 2125"/>
                    <a:gd name="T6" fmla="*/ 839 w 2425"/>
                    <a:gd name="T7" fmla="*/ 391 h 2125"/>
                    <a:gd name="T8" fmla="*/ 1132 w 2425"/>
                    <a:gd name="T9" fmla="*/ 166 h 2125"/>
                    <a:gd name="T10" fmla="*/ 1163 w 2425"/>
                    <a:gd name="T11" fmla="*/ 160 h 2125"/>
                    <a:gd name="T12" fmla="*/ 1745 w 2425"/>
                    <a:gd name="T13" fmla="*/ 33 h 2125"/>
                    <a:gd name="T14" fmla="*/ 1992 w 2425"/>
                    <a:gd name="T15" fmla="*/ 0 h 2125"/>
                    <a:gd name="T16" fmla="*/ 2363 w 2425"/>
                    <a:gd name="T17" fmla="*/ 356 h 2125"/>
                    <a:gd name="T18" fmla="*/ 2425 w 2425"/>
                    <a:gd name="T19" fmla="*/ 478 h 2125"/>
                    <a:gd name="T20" fmla="*/ 2339 w 2425"/>
                    <a:gd name="T21" fmla="*/ 706 h 2125"/>
                    <a:gd name="T22" fmla="*/ 2265 w 2425"/>
                    <a:gd name="T23" fmla="*/ 848 h 2125"/>
                    <a:gd name="T24" fmla="*/ 2243 w 2425"/>
                    <a:gd name="T25" fmla="*/ 921 h 2125"/>
                    <a:gd name="T26" fmla="*/ 2240 w 2425"/>
                    <a:gd name="T27" fmla="*/ 1062 h 2125"/>
                    <a:gd name="T28" fmla="*/ 2258 w 2425"/>
                    <a:gd name="T29" fmla="*/ 1187 h 2125"/>
                    <a:gd name="T30" fmla="*/ 2252 w 2425"/>
                    <a:gd name="T31" fmla="*/ 1301 h 2125"/>
                    <a:gd name="T32" fmla="*/ 2173 w 2425"/>
                    <a:gd name="T33" fmla="*/ 1417 h 2125"/>
                    <a:gd name="T34" fmla="*/ 2005 w 2425"/>
                    <a:gd name="T35" fmla="*/ 1320 h 2125"/>
                    <a:gd name="T36" fmla="*/ 1865 w 2425"/>
                    <a:gd name="T37" fmla="*/ 1422 h 2125"/>
                    <a:gd name="T38" fmla="*/ 1633 w 2425"/>
                    <a:gd name="T39" fmla="*/ 1735 h 2125"/>
                    <a:gd name="T40" fmla="*/ 1468 w 2425"/>
                    <a:gd name="T41" fmla="*/ 1782 h 2125"/>
                    <a:gd name="T42" fmla="*/ 1150 w 2425"/>
                    <a:gd name="T43" fmla="*/ 1773 h 2125"/>
                    <a:gd name="T44" fmla="*/ 989 w 2425"/>
                    <a:gd name="T45" fmla="*/ 1886 h 2125"/>
                    <a:gd name="T46" fmla="*/ 929 w 2425"/>
                    <a:gd name="T47" fmla="*/ 1945 h 2125"/>
                    <a:gd name="T48" fmla="*/ 683 w 2425"/>
                    <a:gd name="T49" fmla="*/ 2091 h 2125"/>
                    <a:gd name="T50" fmla="*/ 580 w 2425"/>
                    <a:gd name="T51" fmla="*/ 2125 h 2125"/>
                    <a:gd name="T52" fmla="*/ 462 w 2425"/>
                    <a:gd name="T53" fmla="*/ 2110 h 2125"/>
                    <a:gd name="T54" fmla="*/ 352 w 2425"/>
                    <a:gd name="T55" fmla="*/ 2053 h 2125"/>
                    <a:gd name="T56" fmla="*/ 138 w 2425"/>
                    <a:gd name="T57" fmla="*/ 1887 h 2125"/>
                    <a:gd name="T58" fmla="*/ 27 w 2425"/>
                    <a:gd name="T59" fmla="*/ 1615 h 2125"/>
                    <a:gd name="T60" fmla="*/ 4 w 2425"/>
                    <a:gd name="T61" fmla="*/ 1532 h 2125"/>
                    <a:gd name="T62" fmla="*/ 0 w 2425"/>
                    <a:gd name="T63" fmla="*/ 1473 h 2125"/>
                    <a:gd name="T64" fmla="*/ 24 w 2425"/>
                    <a:gd name="T65" fmla="*/ 1277 h 2125"/>
                    <a:gd name="T66" fmla="*/ 102 w 2425"/>
                    <a:gd name="T67" fmla="*/ 1125 h 2125"/>
                    <a:gd name="T68" fmla="*/ 108 w 2425"/>
                    <a:gd name="T69" fmla="*/ 1045 h 2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25" h="2125">
                      <a:moveTo>
                        <a:pt x="108" y="1045"/>
                      </a:moveTo>
                      <a:lnTo>
                        <a:pt x="215" y="994"/>
                      </a:lnTo>
                      <a:lnTo>
                        <a:pt x="602" y="706"/>
                      </a:lnTo>
                      <a:lnTo>
                        <a:pt x="839" y="391"/>
                      </a:lnTo>
                      <a:lnTo>
                        <a:pt x="1132" y="166"/>
                      </a:lnTo>
                      <a:lnTo>
                        <a:pt x="1163" y="160"/>
                      </a:lnTo>
                      <a:lnTo>
                        <a:pt x="1745" y="33"/>
                      </a:lnTo>
                      <a:lnTo>
                        <a:pt x="1992" y="0"/>
                      </a:lnTo>
                      <a:lnTo>
                        <a:pt x="2363" y="356"/>
                      </a:lnTo>
                      <a:lnTo>
                        <a:pt x="2425" y="478"/>
                      </a:lnTo>
                      <a:lnTo>
                        <a:pt x="2339" y="706"/>
                      </a:lnTo>
                      <a:lnTo>
                        <a:pt x="2265" y="848"/>
                      </a:lnTo>
                      <a:lnTo>
                        <a:pt x="2243" y="921"/>
                      </a:lnTo>
                      <a:lnTo>
                        <a:pt x="2240" y="1062"/>
                      </a:lnTo>
                      <a:lnTo>
                        <a:pt x="2258" y="1187"/>
                      </a:lnTo>
                      <a:lnTo>
                        <a:pt x="2252" y="1301"/>
                      </a:lnTo>
                      <a:lnTo>
                        <a:pt x="2173" y="1417"/>
                      </a:lnTo>
                      <a:lnTo>
                        <a:pt x="2005" y="1320"/>
                      </a:lnTo>
                      <a:lnTo>
                        <a:pt x="1865" y="1422"/>
                      </a:lnTo>
                      <a:lnTo>
                        <a:pt x="1633" y="1735"/>
                      </a:lnTo>
                      <a:lnTo>
                        <a:pt x="1468" y="1782"/>
                      </a:lnTo>
                      <a:lnTo>
                        <a:pt x="1150" y="1773"/>
                      </a:lnTo>
                      <a:lnTo>
                        <a:pt x="989" y="1886"/>
                      </a:lnTo>
                      <a:lnTo>
                        <a:pt x="929" y="1945"/>
                      </a:lnTo>
                      <a:lnTo>
                        <a:pt x="683" y="2091"/>
                      </a:lnTo>
                      <a:lnTo>
                        <a:pt x="580" y="2125"/>
                      </a:lnTo>
                      <a:lnTo>
                        <a:pt x="462" y="2110"/>
                      </a:lnTo>
                      <a:lnTo>
                        <a:pt x="352" y="2053"/>
                      </a:lnTo>
                      <a:lnTo>
                        <a:pt x="138" y="1887"/>
                      </a:lnTo>
                      <a:lnTo>
                        <a:pt x="27" y="1615"/>
                      </a:lnTo>
                      <a:lnTo>
                        <a:pt x="4" y="1532"/>
                      </a:lnTo>
                      <a:lnTo>
                        <a:pt x="0" y="1473"/>
                      </a:lnTo>
                      <a:lnTo>
                        <a:pt x="24" y="1277"/>
                      </a:lnTo>
                      <a:lnTo>
                        <a:pt x="102" y="1125"/>
                      </a:lnTo>
                      <a:lnTo>
                        <a:pt x="108" y="1045"/>
                      </a:lnTo>
                      <a:close/>
                    </a:path>
                  </a:pathLst>
                </a:custGeom>
                <a:solidFill>
                  <a:srgbClr val="D34817"/>
                </a:solidFill>
                <a:ln w="7938"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88" name="Herceg Novi" descr="{&quot;Key&quot;:&quot;herceg novi&quot;,&quot;Name&quot;:&quot;Herceg Novi&quot;,&quot;Value&quot;:1.0,&quot;Formula&quot;:&quot;&quot;,&quot;Text&quot;:&quot;&quot;,&quot;OfficeApplication&quot;:1,&quot;HasValue&quot;:true}">
                  <a:extLst>
                    <a:ext uri="{FF2B5EF4-FFF2-40B4-BE49-F238E27FC236}">
                      <a16:creationId xmlns:a16="http://schemas.microsoft.com/office/drawing/2014/main" id="{5A987E5B-AFE6-47A9-94F6-85DE901A9A15}"/>
                    </a:ext>
                  </a:extLst>
                </p:cNvPr>
                <p:cNvSpPr>
                  <a:spLocks noEditPoints="1"/>
                </p:cNvSpPr>
                <p:nvPr/>
              </p:nvSpPr>
              <p:spPr bwMode="auto">
                <a:xfrm>
                  <a:off x="2985" y="2980"/>
                  <a:ext cx="268" cy="378"/>
                </a:xfrm>
                <a:custGeom>
                  <a:avLst/>
                  <a:gdLst>
                    <a:gd name="T0" fmla="*/ 1452 w 1452"/>
                    <a:gd name="T1" fmla="*/ 1866 h 2045"/>
                    <a:gd name="T2" fmla="*/ 1443 w 1452"/>
                    <a:gd name="T3" fmla="*/ 1866 h 2045"/>
                    <a:gd name="T4" fmla="*/ 1408 w 1452"/>
                    <a:gd name="T5" fmla="*/ 2045 h 2045"/>
                    <a:gd name="T6" fmla="*/ 1364 w 1452"/>
                    <a:gd name="T7" fmla="*/ 2045 h 2045"/>
                    <a:gd name="T8" fmla="*/ 1312 w 1452"/>
                    <a:gd name="T9" fmla="*/ 2010 h 2045"/>
                    <a:gd name="T10" fmla="*/ 1170 w 1452"/>
                    <a:gd name="T11" fmla="*/ 2030 h 2045"/>
                    <a:gd name="T12" fmla="*/ 1143 w 1452"/>
                    <a:gd name="T13" fmla="*/ 2013 h 2045"/>
                    <a:gd name="T14" fmla="*/ 1108 w 1452"/>
                    <a:gd name="T15" fmla="*/ 1956 h 2045"/>
                    <a:gd name="T16" fmla="*/ 1029 w 1452"/>
                    <a:gd name="T17" fmla="*/ 1891 h 2045"/>
                    <a:gd name="T18" fmla="*/ 938 w 1452"/>
                    <a:gd name="T19" fmla="*/ 1838 h 2045"/>
                    <a:gd name="T20" fmla="*/ 872 w 1452"/>
                    <a:gd name="T21" fmla="*/ 1810 h 2045"/>
                    <a:gd name="T22" fmla="*/ 888 w 1452"/>
                    <a:gd name="T23" fmla="*/ 1770 h 2045"/>
                    <a:gd name="T24" fmla="*/ 920 w 1452"/>
                    <a:gd name="T25" fmla="*/ 1745 h 2045"/>
                    <a:gd name="T26" fmla="*/ 756 w 1452"/>
                    <a:gd name="T27" fmla="*/ 1629 h 2045"/>
                    <a:gd name="T28" fmla="*/ 706 w 1452"/>
                    <a:gd name="T29" fmla="*/ 1541 h 2045"/>
                    <a:gd name="T30" fmla="*/ 739 w 1452"/>
                    <a:gd name="T31" fmla="*/ 1440 h 2045"/>
                    <a:gd name="T32" fmla="*/ 821 w 1452"/>
                    <a:gd name="T33" fmla="*/ 1410 h 2045"/>
                    <a:gd name="T34" fmla="*/ 1354 w 1452"/>
                    <a:gd name="T35" fmla="*/ 1588 h 2045"/>
                    <a:gd name="T36" fmla="*/ 1452 w 1452"/>
                    <a:gd name="T37" fmla="*/ 1866 h 2045"/>
                    <a:gd name="T38" fmla="*/ 1409 w 1452"/>
                    <a:gd name="T39" fmla="*/ 1294 h 2045"/>
                    <a:gd name="T40" fmla="*/ 1118 w 1452"/>
                    <a:gd name="T41" fmla="*/ 1350 h 2045"/>
                    <a:gd name="T42" fmla="*/ 429 w 1452"/>
                    <a:gd name="T43" fmla="*/ 1259 h 2045"/>
                    <a:gd name="T44" fmla="*/ 429 w 1452"/>
                    <a:gd name="T45" fmla="*/ 1325 h 2045"/>
                    <a:gd name="T46" fmla="*/ 551 w 1452"/>
                    <a:gd name="T47" fmla="*/ 1415 h 2045"/>
                    <a:gd name="T48" fmla="*/ 497 w 1452"/>
                    <a:gd name="T49" fmla="*/ 1670 h 2045"/>
                    <a:gd name="T50" fmla="*/ 607 w 1452"/>
                    <a:gd name="T51" fmla="*/ 1745 h 2045"/>
                    <a:gd name="T52" fmla="*/ 480 w 1452"/>
                    <a:gd name="T53" fmla="*/ 1703 h 2045"/>
                    <a:gd name="T54" fmla="*/ 390 w 1452"/>
                    <a:gd name="T55" fmla="*/ 1605 h 2045"/>
                    <a:gd name="T56" fmla="*/ 399 w 1452"/>
                    <a:gd name="T57" fmla="*/ 1475 h 2045"/>
                    <a:gd name="T58" fmla="*/ 366 w 1452"/>
                    <a:gd name="T59" fmla="*/ 1376 h 2045"/>
                    <a:gd name="T60" fmla="*/ 204 w 1452"/>
                    <a:gd name="T61" fmla="*/ 1279 h 2045"/>
                    <a:gd name="T62" fmla="*/ 120 w 1452"/>
                    <a:gd name="T63" fmla="*/ 1179 h 2045"/>
                    <a:gd name="T64" fmla="*/ 51 w 1452"/>
                    <a:gd name="T65" fmla="*/ 1063 h 2045"/>
                    <a:gd name="T66" fmla="*/ 5 w 1452"/>
                    <a:gd name="T67" fmla="*/ 926 h 2045"/>
                    <a:gd name="T68" fmla="*/ 0 w 1452"/>
                    <a:gd name="T69" fmla="*/ 774 h 2045"/>
                    <a:gd name="T70" fmla="*/ 36 w 1452"/>
                    <a:gd name="T71" fmla="*/ 489 h 2045"/>
                    <a:gd name="T72" fmla="*/ 6 w 1452"/>
                    <a:gd name="T73" fmla="*/ 346 h 2045"/>
                    <a:gd name="T74" fmla="*/ 74 w 1452"/>
                    <a:gd name="T75" fmla="*/ 285 h 2045"/>
                    <a:gd name="T76" fmla="*/ 147 w 1452"/>
                    <a:gd name="T77" fmla="*/ 254 h 2045"/>
                    <a:gd name="T78" fmla="*/ 222 w 1452"/>
                    <a:gd name="T79" fmla="*/ 260 h 2045"/>
                    <a:gd name="T80" fmla="*/ 295 w 1452"/>
                    <a:gd name="T81" fmla="*/ 308 h 2045"/>
                    <a:gd name="T82" fmla="*/ 362 w 1452"/>
                    <a:gd name="T83" fmla="*/ 298 h 2045"/>
                    <a:gd name="T84" fmla="*/ 387 w 1452"/>
                    <a:gd name="T85" fmla="*/ 244 h 2045"/>
                    <a:gd name="T86" fmla="*/ 372 w 1452"/>
                    <a:gd name="T87" fmla="*/ 165 h 2045"/>
                    <a:gd name="T88" fmla="*/ 327 w 1452"/>
                    <a:gd name="T89" fmla="*/ 76 h 2045"/>
                    <a:gd name="T90" fmla="*/ 458 w 1452"/>
                    <a:gd name="T91" fmla="*/ 0 h 2045"/>
                    <a:gd name="T92" fmla="*/ 565 w 1452"/>
                    <a:gd name="T93" fmla="*/ 139 h 2045"/>
                    <a:gd name="T94" fmla="*/ 784 w 1452"/>
                    <a:gd name="T95" fmla="*/ 443 h 2045"/>
                    <a:gd name="T96" fmla="*/ 953 w 1452"/>
                    <a:gd name="T97" fmla="*/ 545 h 2045"/>
                    <a:gd name="T98" fmla="*/ 1135 w 1452"/>
                    <a:gd name="T99" fmla="*/ 675 h 2045"/>
                    <a:gd name="T100" fmla="*/ 1274 w 1452"/>
                    <a:gd name="T101" fmla="*/ 905 h 2045"/>
                    <a:gd name="T102" fmla="*/ 1409 w 1452"/>
                    <a:gd name="T103" fmla="*/ 1294 h 2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52" h="2045">
                      <a:moveTo>
                        <a:pt x="1452" y="1866"/>
                      </a:moveTo>
                      <a:lnTo>
                        <a:pt x="1443" y="1866"/>
                      </a:lnTo>
                      <a:lnTo>
                        <a:pt x="1408" y="2045"/>
                      </a:lnTo>
                      <a:lnTo>
                        <a:pt x="1364" y="2045"/>
                      </a:lnTo>
                      <a:lnTo>
                        <a:pt x="1312" y="2010"/>
                      </a:lnTo>
                      <a:lnTo>
                        <a:pt x="1170" y="2030"/>
                      </a:lnTo>
                      <a:lnTo>
                        <a:pt x="1143" y="2013"/>
                      </a:lnTo>
                      <a:lnTo>
                        <a:pt x="1108" y="1956"/>
                      </a:lnTo>
                      <a:lnTo>
                        <a:pt x="1029" y="1891"/>
                      </a:lnTo>
                      <a:lnTo>
                        <a:pt x="938" y="1838"/>
                      </a:lnTo>
                      <a:lnTo>
                        <a:pt x="872" y="1810"/>
                      </a:lnTo>
                      <a:lnTo>
                        <a:pt x="888" y="1770"/>
                      </a:lnTo>
                      <a:lnTo>
                        <a:pt x="920" y="1745"/>
                      </a:lnTo>
                      <a:lnTo>
                        <a:pt x="756" y="1629"/>
                      </a:lnTo>
                      <a:lnTo>
                        <a:pt x="706" y="1541"/>
                      </a:lnTo>
                      <a:lnTo>
                        <a:pt x="739" y="1440"/>
                      </a:lnTo>
                      <a:lnTo>
                        <a:pt x="821" y="1410"/>
                      </a:lnTo>
                      <a:lnTo>
                        <a:pt x="1354" y="1588"/>
                      </a:lnTo>
                      <a:lnTo>
                        <a:pt x="1452" y="1866"/>
                      </a:lnTo>
                      <a:close/>
                      <a:moveTo>
                        <a:pt x="1409" y="1294"/>
                      </a:moveTo>
                      <a:lnTo>
                        <a:pt x="1118" y="1350"/>
                      </a:lnTo>
                      <a:lnTo>
                        <a:pt x="429" y="1259"/>
                      </a:lnTo>
                      <a:lnTo>
                        <a:pt x="429" y="1325"/>
                      </a:lnTo>
                      <a:lnTo>
                        <a:pt x="551" y="1415"/>
                      </a:lnTo>
                      <a:lnTo>
                        <a:pt x="497" y="1670"/>
                      </a:lnTo>
                      <a:lnTo>
                        <a:pt x="607" y="1745"/>
                      </a:lnTo>
                      <a:lnTo>
                        <a:pt x="480" y="1703"/>
                      </a:lnTo>
                      <a:lnTo>
                        <a:pt x="390" y="1605"/>
                      </a:lnTo>
                      <a:lnTo>
                        <a:pt x="399" y="1475"/>
                      </a:lnTo>
                      <a:lnTo>
                        <a:pt x="366" y="1376"/>
                      </a:lnTo>
                      <a:lnTo>
                        <a:pt x="204" y="1279"/>
                      </a:lnTo>
                      <a:lnTo>
                        <a:pt x="120" y="1179"/>
                      </a:lnTo>
                      <a:lnTo>
                        <a:pt x="51" y="1063"/>
                      </a:lnTo>
                      <a:lnTo>
                        <a:pt x="5" y="926"/>
                      </a:lnTo>
                      <a:lnTo>
                        <a:pt x="0" y="774"/>
                      </a:lnTo>
                      <a:lnTo>
                        <a:pt x="36" y="489"/>
                      </a:lnTo>
                      <a:lnTo>
                        <a:pt x="6" y="346"/>
                      </a:lnTo>
                      <a:lnTo>
                        <a:pt x="74" y="285"/>
                      </a:lnTo>
                      <a:lnTo>
                        <a:pt x="147" y="254"/>
                      </a:lnTo>
                      <a:lnTo>
                        <a:pt x="222" y="260"/>
                      </a:lnTo>
                      <a:lnTo>
                        <a:pt x="295" y="308"/>
                      </a:lnTo>
                      <a:lnTo>
                        <a:pt x="362" y="298"/>
                      </a:lnTo>
                      <a:lnTo>
                        <a:pt x="387" y="244"/>
                      </a:lnTo>
                      <a:lnTo>
                        <a:pt x="372" y="165"/>
                      </a:lnTo>
                      <a:lnTo>
                        <a:pt x="327" y="76"/>
                      </a:lnTo>
                      <a:lnTo>
                        <a:pt x="458" y="0"/>
                      </a:lnTo>
                      <a:lnTo>
                        <a:pt x="565" y="139"/>
                      </a:lnTo>
                      <a:lnTo>
                        <a:pt x="784" y="443"/>
                      </a:lnTo>
                      <a:lnTo>
                        <a:pt x="953" y="545"/>
                      </a:lnTo>
                      <a:lnTo>
                        <a:pt x="1135" y="675"/>
                      </a:lnTo>
                      <a:lnTo>
                        <a:pt x="1274" y="905"/>
                      </a:lnTo>
                      <a:lnTo>
                        <a:pt x="1409" y="1294"/>
                      </a:lnTo>
                      <a:close/>
                    </a:path>
                  </a:pathLst>
                </a:custGeom>
                <a:solidFill>
                  <a:srgbClr val="D34817"/>
                </a:solidFill>
                <a:ln w="7938"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89" name="Kotor" descr="{&quot;Key&quot;:&quot;kotor&quot;,&quot;Name&quot;:&quot;Kotor&quot;,&quot;Value&quot;:1.0,&quot;Formula&quot;:&quot;&quot;,&quot;Text&quot;:&quot;&quot;,&quot;OfficeApplication&quot;:1,&quot;HasValue&quot;:true}">
                  <a:extLst>
                    <a:ext uri="{FF2B5EF4-FFF2-40B4-BE49-F238E27FC236}">
                      <a16:creationId xmlns:a16="http://schemas.microsoft.com/office/drawing/2014/main" id="{2BA3284D-0357-44CE-9D1E-FC36BC11D684}"/>
                    </a:ext>
                  </a:extLst>
                </p:cNvPr>
                <p:cNvSpPr>
                  <a:spLocks/>
                </p:cNvSpPr>
                <p:nvPr/>
              </p:nvSpPr>
              <p:spPr bwMode="auto">
                <a:xfrm>
                  <a:off x="3069" y="2929"/>
                  <a:ext cx="345" cy="583"/>
                </a:xfrm>
                <a:custGeom>
                  <a:avLst/>
                  <a:gdLst>
                    <a:gd name="T0" fmla="*/ 1861 w 1861"/>
                    <a:gd name="T1" fmla="*/ 2423 h 3150"/>
                    <a:gd name="T2" fmla="*/ 1805 w 1861"/>
                    <a:gd name="T3" fmla="*/ 2548 h 3150"/>
                    <a:gd name="T4" fmla="*/ 1812 w 1861"/>
                    <a:gd name="T5" fmla="*/ 2821 h 3150"/>
                    <a:gd name="T6" fmla="*/ 1830 w 1861"/>
                    <a:gd name="T7" fmla="*/ 3111 h 3150"/>
                    <a:gd name="T8" fmla="*/ 1764 w 1861"/>
                    <a:gd name="T9" fmla="*/ 3150 h 3150"/>
                    <a:gd name="T10" fmla="*/ 1721 w 1861"/>
                    <a:gd name="T11" fmla="*/ 3102 h 3150"/>
                    <a:gd name="T12" fmla="*/ 1659 w 1861"/>
                    <a:gd name="T13" fmla="*/ 2977 h 3150"/>
                    <a:gd name="T14" fmla="*/ 1445 w 1861"/>
                    <a:gd name="T15" fmla="*/ 2798 h 3150"/>
                    <a:gd name="T16" fmla="*/ 1347 w 1861"/>
                    <a:gd name="T17" fmla="*/ 2678 h 3150"/>
                    <a:gd name="T18" fmla="*/ 1345 w 1861"/>
                    <a:gd name="T19" fmla="*/ 2557 h 3150"/>
                    <a:gd name="T20" fmla="*/ 1251 w 1861"/>
                    <a:gd name="T21" fmla="*/ 2462 h 3150"/>
                    <a:gd name="T22" fmla="*/ 1212 w 1861"/>
                    <a:gd name="T23" fmla="*/ 2432 h 3150"/>
                    <a:gd name="T24" fmla="*/ 1212 w 1861"/>
                    <a:gd name="T25" fmla="*/ 2393 h 3150"/>
                    <a:gd name="T26" fmla="*/ 1349 w 1861"/>
                    <a:gd name="T27" fmla="*/ 2222 h 3150"/>
                    <a:gd name="T28" fmla="*/ 1479 w 1861"/>
                    <a:gd name="T29" fmla="*/ 1773 h 3150"/>
                    <a:gd name="T30" fmla="*/ 1314 w 1861"/>
                    <a:gd name="T31" fmla="*/ 1466 h 3150"/>
                    <a:gd name="T32" fmla="*/ 1160 w 1861"/>
                    <a:gd name="T33" fmla="*/ 1346 h 3150"/>
                    <a:gd name="T34" fmla="*/ 1171 w 1861"/>
                    <a:gd name="T35" fmla="*/ 1291 h 3150"/>
                    <a:gd name="T36" fmla="*/ 956 w 1861"/>
                    <a:gd name="T37" fmla="*/ 1565 h 3150"/>
                    <a:gd name="T38" fmla="*/ 951 w 1861"/>
                    <a:gd name="T39" fmla="*/ 1566 h 3150"/>
                    <a:gd name="T40" fmla="*/ 816 w 1861"/>
                    <a:gd name="T41" fmla="*/ 1177 h 3150"/>
                    <a:gd name="T42" fmla="*/ 677 w 1861"/>
                    <a:gd name="T43" fmla="*/ 947 h 3150"/>
                    <a:gd name="T44" fmla="*/ 495 w 1861"/>
                    <a:gd name="T45" fmla="*/ 817 h 3150"/>
                    <a:gd name="T46" fmla="*/ 326 w 1861"/>
                    <a:gd name="T47" fmla="*/ 715 h 3150"/>
                    <a:gd name="T48" fmla="*/ 107 w 1861"/>
                    <a:gd name="T49" fmla="*/ 411 h 3150"/>
                    <a:gd name="T50" fmla="*/ 0 w 1861"/>
                    <a:gd name="T51" fmla="*/ 272 h 3150"/>
                    <a:gd name="T52" fmla="*/ 67 w 1861"/>
                    <a:gd name="T53" fmla="*/ 232 h 3150"/>
                    <a:gd name="T54" fmla="*/ 205 w 1861"/>
                    <a:gd name="T55" fmla="*/ 97 h 3150"/>
                    <a:gd name="T56" fmla="*/ 234 w 1861"/>
                    <a:gd name="T57" fmla="*/ 26 h 3150"/>
                    <a:gd name="T58" fmla="*/ 245 w 1861"/>
                    <a:gd name="T59" fmla="*/ 28 h 3150"/>
                    <a:gd name="T60" fmla="*/ 612 w 1861"/>
                    <a:gd name="T61" fmla="*/ 43 h 3150"/>
                    <a:gd name="T62" fmla="*/ 917 w 1861"/>
                    <a:gd name="T63" fmla="*/ 0 h 3150"/>
                    <a:gd name="T64" fmla="*/ 929 w 1861"/>
                    <a:gd name="T65" fmla="*/ 47 h 3150"/>
                    <a:gd name="T66" fmla="*/ 1035 w 1861"/>
                    <a:gd name="T67" fmla="*/ 316 h 3150"/>
                    <a:gd name="T68" fmla="*/ 1150 w 1861"/>
                    <a:gd name="T69" fmla="*/ 466 h 3150"/>
                    <a:gd name="T70" fmla="*/ 1221 w 1861"/>
                    <a:gd name="T71" fmla="*/ 646 h 3150"/>
                    <a:gd name="T72" fmla="*/ 1241 w 1861"/>
                    <a:gd name="T73" fmla="*/ 783 h 3150"/>
                    <a:gd name="T74" fmla="*/ 1646 w 1861"/>
                    <a:gd name="T75" fmla="*/ 1074 h 3150"/>
                    <a:gd name="T76" fmla="*/ 1721 w 1861"/>
                    <a:gd name="T77" fmla="*/ 1346 h 3150"/>
                    <a:gd name="T78" fmla="*/ 1720 w 1861"/>
                    <a:gd name="T79" fmla="*/ 1562 h 3150"/>
                    <a:gd name="T80" fmla="*/ 1707 w 1861"/>
                    <a:gd name="T81" fmla="*/ 1676 h 3150"/>
                    <a:gd name="T82" fmla="*/ 1656 w 1861"/>
                    <a:gd name="T83" fmla="*/ 1798 h 3150"/>
                    <a:gd name="T84" fmla="*/ 1679 w 1861"/>
                    <a:gd name="T85" fmla="*/ 1928 h 3150"/>
                    <a:gd name="T86" fmla="*/ 1767 w 1861"/>
                    <a:gd name="T87" fmla="*/ 2203 h 3150"/>
                    <a:gd name="T88" fmla="*/ 1861 w 1861"/>
                    <a:gd name="T89" fmla="*/ 2423 h 3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61" h="3150">
                      <a:moveTo>
                        <a:pt x="1861" y="2423"/>
                      </a:moveTo>
                      <a:lnTo>
                        <a:pt x="1805" y="2548"/>
                      </a:lnTo>
                      <a:lnTo>
                        <a:pt x="1812" y="2821"/>
                      </a:lnTo>
                      <a:lnTo>
                        <a:pt x="1830" y="3111"/>
                      </a:lnTo>
                      <a:lnTo>
                        <a:pt x="1764" y="3150"/>
                      </a:lnTo>
                      <a:lnTo>
                        <a:pt x="1721" y="3102"/>
                      </a:lnTo>
                      <a:lnTo>
                        <a:pt x="1659" y="2977"/>
                      </a:lnTo>
                      <a:lnTo>
                        <a:pt x="1445" y="2798"/>
                      </a:lnTo>
                      <a:lnTo>
                        <a:pt x="1347" y="2678"/>
                      </a:lnTo>
                      <a:lnTo>
                        <a:pt x="1345" y="2557"/>
                      </a:lnTo>
                      <a:lnTo>
                        <a:pt x="1251" y="2462"/>
                      </a:lnTo>
                      <a:lnTo>
                        <a:pt x="1212" y="2432"/>
                      </a:lnTo>
                      <a:lnTo>
                        <a:pt x="1212" y="2393"/>
                      </a:lnTo>
                      <a:lnTo>
                        <a:pt x="1349" y="2222"/>
                      </a:lnTo>
                      <a:lnTo>
                        <a:pt x="1479" y="1773"/>
                      </a:lnTo>
                      <a:lnTo>
                        <a:pt x="1314" y="1466"/>
                      </a:lnTo>
                      <a:lnTo>
                        <a:pt x="1160" y="1346"/>
                      </a:lnTo>
                      <a:lnTo>
                        <a:pt x="1171" y="1291"/>
                      </a:lnTo>
                      <a:lnTo>
                        <a:pt x="956" y="1565"/>
                      </a:lnTo>
                      <a:lnTo>
                        <a:pt x="951" y="1566"/>
                      </a:lnTo>
                      <a:lnTo>
                        <a:pt x="816" y="1177"/>
                      </a:lnTo>
                      <a:lnTo>
                        <a:pt x="677" y="947"/>
                      </a:lnTo>
                      <a:lnTo>
                        <a:pt x="495" y="817"/>
                      </a:lnTo>
                      <a:lnTo>
                        <a:pt x="326" y="715"/>
                      </a:lnTo>
                      <a:lnTo>
                        <a:pt x="107" y="411"/>
                      </a:lnTo>
                      <a:lnTo>
                        <a:pt x="0" y="272"/>
                      </a:lnTo>
                      <a:lnTo>
                        <a:pt x="67" y="232"/>
                      </a:lnTo>
                      <a:lnTo>
                        <a:pt x="205" y="97"/>
                      </a:lnTo>
                      <a:lnTo>
                        <a:pt x="234" y="26"/>
                      </a:lnTo>
                      <a:lnTo>
                        <a:pt x="245" y="28"/>
                      </a:lnTo>
                      <a:lnTo>
                        <a:pt x="612" y="43"/>
                      </a:lnTo>
                      <a:lnTo>
                        <a:pt x="917" y="0"/>
                      </a:lnTo>
                      <a:lnTo>
                        <a:pt x="929" y="47"/>
                      </a:lnTo>
                      <a:lnTo>
                        <a:pt x="1035" y="316"/>
                      </a:lnTo>
                      <a:lnTo>
                        <a:pt x="1150" y="466"/>
                      </a:lnTo>
                      <a:lnTo>
                        <a:pt x="1221" y="646"/>
                      </a:lnTo>
                      <a:lnTo>
                        <a:pt x="1241" y="783"/>
                      </a:lnTo>
                      <a:lnTo>
                        <a:pt x="1646" y="1074"/>
                      </a:lnTo>
                      <a:lnTo>
                        <a:pt x="1721" y="1346"/>
                      </a:lnTo>
                      <a:lnTo>
                        <a:pt x="1720" y="1562"/>
                      </a:lnTo>
                      <a:lnTo>
                        <a:pt x="1707" y="1676"/>
                      </a:lnTo>
                      <a:lnTo>
                        <a:pt x="1656" y="1798"/>
                      </a:lnTo>
                      <a:lnTo>
                        <a:pt x="1679" y="1928"/>
                      </a:lnTo>
                      <a:lnTo>
                        <a:pt x="1767" y="2203"/>
                      </a:lnTo>
                      <a:lnTo>
                        <a:pt x="1861" y="2423"/>
                      </a:lnTo>
                      <a:close/>
                    </a:path>
                  </a:pathLst>
                </a:custGeom>
                <a:solidFill>
                  <a:srgbClr val="D34817"/>
                </a:solidFill>
                <a:ln w="7938"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90" name="Andrijevica" descr="{&quot;Key&quot;:&quot;andrijevica&quot;,&quot;Name&quot;:&quot;Andrijevica&quot;,&quot;Value&quot;:1.0,&quot;Formula&quot;:&quot;&quot;,&quot;Text&quot;:&quot;&quot;,&quot;OfficeApplication&quot;:1,&quot;HasValue&quot;:true}">
                  <a:extLst>
                    <a:ext uri="{FF2B5EF4-FFF2-40B4-BE49-F238E27FC236}">
                      <a16:creationId xmlns:a16="http://schemas.microsoft.com/office/drawing/2014/main" id="{6F2B11DB-660F-4E7F-BA9B-532BABEEFD58}"/>
                    </a:ext>
                  </a:extLst>
                </p:cNvPr>
                <p:cNvSpPr>
                  <a:spLocks/>
                </p:cNvSpPr>
                <p:nvPr/>
              </p:nvSpPr>
              <p:spPr bwMode="auto">
                <a:xfrm>
                  <a:off x="4416" y="2607"/>
                  <a:ext cx="338" cy="388"/>
                </a:xfrm>
                <a:custGeom>
                  <a:avLst/>
                  <a:gdLst>
                    <a:gd name="T0" fmla="*/ 1826 w 1826"/>
                    <a:gd name="T1" fmla="*/ 1214 h 2099"/>
                    <a:gd name="T2" fmla="*/ 1795 w 1826"/>
                    <a:gd name="T3" fmla="*/ 1220 h 2099"/>
                    <a:gd name="T4" fmla="*/ 1502 w 1826"/>
                    <a:gd name="T5" fmla="*/ 1445 h 2099"/>
                    <a:gd name="T6" fmla="*/ 1265 w 1826"/>
                    <a:gd name="T7" fmla="*/ 1760 h 2099"/>
                    <a:gd name="T8" fmla="*/ 878 w 1826"/>
                    <a:gd name="T9" fmla="*/ 2048 h 2099"/>
                    <a:gd name="T10" fmla="*/ 771 w 1826"/>
                    <a:gd name="T11" fmla="*/ 2099 h 2099"/>
                    <a:gd name="T12" fmla="*/ 765 w 1826"/>
                    <a:gd name="T13" fmla="*/ 2011 h 2099"/>
                    <a:gd name="T14" fmla="*/ 710 w 1826"/>
                    <a:gd name="T15" fmla="*/ 1786 h 2099"/>
                    <a:gd name="T16" fmla="*/ 610 w 1826"/>
                    <a:gd name="T17" fmla="*/ 1595 h 2099"/>
                    <a:gd name="T18" fmla="*/ 462 w 1826"/>
                    <a:gd name="T19" fmla="*/ 1518 h 2099"/>
                    <a:gd name="T20" fmla="*/ 311 w 1826"/>
                    <a:gd name="T21" fmla="*/ 1590 h 2099"/>
                    <a:gd name="T22" fmla="*/ 193 w 1826"/>
                    <a:gd name="T23" fmla="*/ 1696 h 2099"/>
                    <a:gd name="T24" fmla="*/ 172 w 1826"/>
                    <a:gd name="T25" fmla="*/ 1645 h 2099"/>
                    <a:gd name="T26" fmla="*/ 0 w 1826"/>
                    <a:gd name="T27" fmla="*/ 1428 h 2099"/>
                    <a:gd name="T28" fmla="*/ 90 w 1826"/>
                    <a:gd name="T29" fmla="*/ 1332 h 2099"/>
                    <a:gd name="T30" fmla="*/ 235 w 1826"/>
                    <a:gd name="T31" fmla="*/ 1100 h 2099"/>
                    <a:gd name="T32" fmla="*/ 238 w 1826"/>
                    <a:gd name="T33" fmla="*/ 870 h 2099"/>
                    <a:gd name="T34" fmla="*/ 220 w 1826"/>
                    <a:gd name="T35" fmla="*/ 579 h 2099"/>
                    <a:gd name="T36" fmla="*/ 200 w 1826"/>
                    <a:gd name="T37" fmla="*/ 386 h 2099"/>
                    <a:gd name="T38" fmla="*/ 8 w 1826"/>
                    <a:gd name="T39" fmla="*/ 205 h 2099"/>
                    <a:gd name="T40" fmla="*/ 102 w 1826"/>
                    <a:gd name="T41" fmla="*/ 38 h 2099"/>
                    <a:gd name="T42" fmla="*/ 308 w 1826"/>
                    <a:gd name="T43" fmla="*/ 10 h 2099"/>
                    <a:gd name="T44" fmla="*/ 383 w 1826"/>
                    <a:gd name="T45" fmla="*/ 0 h 2099"/>
                    <a:gd name="T46" fmla="*/ 676 w 1826"/>
                    <a:gd name="T47" fmla="*/ 158 h 2099"/>
                    <a:gd name="T48" fmla="*/ 960 w 1826"/>
                    <a:gd name="T49" fmla="*/ 366 h 2099"/>
                    <a:gd name="T50" fmla="*/ 1397 w 1826"/>
                    <a:gd name="T51" fmla="*/ 499 h 2099"/>
                    <a:gd name="T52" fmla="*/ 1620 w 1826"/>
                    <a:gd name="T53" fmla="*/ 559 h 2099"/>
                    <a:gd name="T54" fmla="*/ 1500 w 1826"/>
                    <a:gd name="T55" fmla="*/ 679 h 2099"/>
                    <a:gd name="T56" fmla="*/ 1500 w 1826"/>
                    <a:gd name="T57" fmla="*/ 830 h 2099"/>
                    <a:gd name="T58" fmla="*/ 1632 w 1826"/>
                    <a:gd name="T59" fmla="*/ 980 h 2099"/>
                    <a:gd name="T60" fmla="*/ 1826 w 1826"/>
                    <a:gd name="T61" fmla="*/ 1214 h 2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26" h="2099">
                      <a:moveTo>
                        <a:pt x="1826" y="1214"/>
                      </a:moveTo>
                      <a:lnTo>
                        <a:pt x="1795" y="1220"/>
                      </a:lnTo>
                      <a:lnTo>
                        <a:pt x="1502" y="1445"/>
                      </a:lnTo>
                      <a:lnTo>
                        <a:pt x="1265" y="1760"/>
                      </a:lnTo>
                      <a:lnTo>
                        <a:pt x="878" y="2048"/>
                      </a:lnTo>
                      <a:lnTo>
                        <a:pt x="771" y="2099"/>
                      </a:lnTo>
                      <a:lnTo>
                        <a:pt x="765" y="2011"/>
                      </a:lnTo>
                      <a:lnTo>
                        <a:pt x="710" y="1786"/>
                      </a:lnTo>
                      <a:lnTo>
                        <a:pt x="610" y="1595"/>
                      </a:lnTo>
                      <a:lnTo>
                        <a:pt x="462" y="1518"/>
                      </a:lnTo>
                      <a:lnTo>
                        <a:pt x="311" y="1590"/>
                      </a:lnTo>
                      <a:lnTo>
                        <a:pt x="193" y="1696"/>
                      </a:lnTo>
                      <a:lnTo>
                        <a:pt x="172" y="1645"/>
                      </a:lnTo>
                      <a:lnTo>
                        <a:pt x="0" y="1428"/>
                      </a:lnTo>
                      <a:lnTo>
                        <a:pt x="90" y="1332"/>
                      </a:lnTo>
                      <a:lnTo>
                        <a:pt x="235" y="1100"/>
                      </a:lnTo>
                      <a:lnTo>
                        <a:pt x="238" y="870"/>
                      </a:lnTo>
                      <a:lnTo>
                        <a:pt x="220" y="579"/>
                      </a:lnTo>
                      <a:lnTo>
                        <a:pt x="200" y="386"/>
                      </a:lnTo>
                      <a:lnTo>
                        <a:pt x="8" y="205"/>
                      </a:lnTo>
                      <a:lnTo>
                        <a:pt x="102" y="38"/>
                      </a:lnTo>
                      <a:lnTo>
                        <a:pt x="308" y="10"/>
                      </a:lnTo>
                      <a:lnTo>
                        <a:pt x="383" y="0"/>
                      </a:lnTo>
                      <a:lnTo>
                        <a:pt x="676" y="158"/>
                      </a:lnTo>
                      <a:lnTo>
                        <a:pt x="960" y="366"/>
                      </a:lnTo>
                      <a:lnTo>
                        <a:pt x="1397" y="499"/>
                      </a:lnTo>
                      <a:lnTo>
                        <a:pt x="1620" y="559"/>
                      </a:lnTo>
                      <a:lnTo>
                        <a:pt x="1500" y="679"/>
                      </a:lnTo>
                      <a:lnTo>
                        <a:pt x="1500" y="830"/>
                      </a:lnTo>
                      <a:lnTo>
                        <a:pt x="1632" y="980"/>
                      </a:lnTo>
                      <a:lnTo>
                        <a:pt x="1826" y="1214"/>
                      </a:lnTo>
                      <a:close/>
                    </a:path>
                  </a:pathLst>
                </a:custGeom>
                <a:solidFill>
                  <a:srgbClr val="D34817"/>
                </a:solidFill>
                <a:ln w="7938"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91" name="Berane" descr="{&quot;Key&quot;:&quot;berane&quot;,&quot;Name&quot;:&quot;Berane&quot;,&quot;Value&quot;:1.0,&quot;Formula&quot;:&quot;&quot;,&quot;Text&quot;:&quot;&quot;,&quot;OfficeApplication&quot;:1,&quot;HasValue&quot;:true}">
                  <a:extLst>
                    <a:ext uri="{FF2B5EF4-FFF2-40B4-BE49-F238E27FC236}">
                      <a16:creationId xmlns:a16="http://schemas.microsoft.com/office/drawing/2014/main" id="{4BC8697D-85FA-4DCE-96D9-E6D5A63757E7}"/>
                    </a:ext>
                  </a:extLst>
                </p:cNvPr>
                <p:cNvSpPr>
                  <a:spLocks/>
                </p:cNvSpPr>
                <p:nvPr/>
              </p:nvSpPr>
              <p:spPr bwMode="auto">
                <a:xfrm>
                  <a:off x="4467" y="2288"/>
                  <a:ext cx="551" cy="543"/>
                </a:xfrm>
                <a:custGeom>
                  <a:avLst/>
                  <a:gdLst>
                    <a:gd name="T0" fmla="*/ 2977 w 2977"/>
                    <a:gd name="T1" fmla="*/ 419 h 2938"/>
                    <a:gd name="T2" fmla="*/ 2840 w 2977"/>
                    <a:gd name="T3" fmla="*/ 858 h 2938"/>
                    <a:gd name="T4" fmla="*/ 2738 w 2977"/>
                    <a:gd name="T5" fmla="*/ 1047 h 2938"/>
                    <a:gd name="T6" fmla="*/ 2678 w 2977"/>
                    <a:gd name="T7" fmla="*/ 1219 h 2938"/>
                    <a:gd name="T8" fmla="*/ 2618 w 2977"/>
                    <a:gd name="T9" fmla="*/ 1458 h 2938"/>
                    <a:gd name="T10" fmla="*/ 2502 w 2977"/>
                    <a:gd name="T11" fmla="*/ 1622 h 2938"/>
                    <a:gd name="T12" fmla="*/ 2445 w 2977"/>
                    <a:gd name="T13" fmla="*/ 2048 h 2938"/>
                    <a:gd name="T14" fmla="*/ 2497 w 2977"/>
                    <a:gd name="T15" fmla="*/ 2278 h 2938"/>
                    <a:gd name="T16" fmla="*/ 2362 w 2977"/>
                    <a:gd name="T17" fmla="*/ 2388 h 2938"/>
                    <a:gd name="T18" fmla="*/ 2308 w 2977"/>
                    <a:gd name="T19" fmla="*/ 2460 h 2938"/>
                    <a:gd name="T20" fmla="*/ 2297 w 2977"/>
                    <a:gd name="T21" fmla="*/ 2635 h 2938"/>
                    <a:gd name="T22" fmla="*/ 2377 w 2977"/>
                    <a:gd name="T23" fmla="*/ 2778 h 2938"/>
                    <a:gd name="T24" fmla="*/ 2130 w 2977"/>
                    <a:gd name="T25" fmla="*/ 2812 h 2938"/>
                    <a:gd name="T26" fmla="*/ 1548 w 2977"/>
                    <a:gd name="T27" fmla="*/ 2938 h 2938"/>
                    <a:gd name="T28" fmla="*/ 1354 w 2977"/>
                    <a:gd name="T29" fmla="*/ 2704 h 2938"/>
                    <a:gd name="T30" fmla="*/ 1222 w 2977"/>
                    <a:gd name="T31" fmla="*/ 2554 h 2938"/>
                    <a:gd name="T32" fmla="*/ 1222 w 2977"/>
                    <a:gd name="T33" fmla="*/ 2403 h 2938"/>
                    <a:gd name="T34" fmla="*/ 1342 w 2977"/>
                    <a:gd name="T35" fmla="*/ 2283 h 2938"/>
                    <a:gd name="T36" fmla="*/ 1119 w 2977"/>
                    <a:gd name="T37" fmla="*/ 2223 h 2938"/>
                    <a:gd name="T38" fmla="*/ 682 w 2977"/>
                    <a:gd name="T39" fmla="*/ 2090 h 2938"/>
                    <a:gd name="T40" fmla="*/ 398 w 2977"/>
                    <a:gd name="T41" fmla="*/ 1881 h 2938"/>
                    <a:gd name="T42" fmla="*/ 105 w 2977"/>
                    <a:gd name="T43" fmla="*/ 1724 h 2938"/>
                    <a:gd name="T44" fmla="*/ 30 w 2977"/>
                    <a:gd name="T45" fmla="*/ 1734 h 2938"/>
                    <a:gd name="T46" fmla="*/ 0 w 2977"/>
                    <a:gd name="T47" fmla="*/ 1340 h 2938"/>
                    <a:gd name="T48" fmla="*/ 52 w 2977"/>
                    <a:gd name="T49" fmla="*/ 1235 h 2938"/>
                    <a:gd name="T50" fmla="*/ 159 w 2977"/>
                    <a:gd name="T51" fmla="*/ 1013 h 2938"/>
                    <a:gd name="T52" fmla="*/ 180 w 2977"/>
                    <a:gd name="T53" fmla="*/ 1005 h 2938"/>
                    <a:gd name="T54" fmla="*/ 472 w 2977"/>
                    <a:gd name="T55" fmla="*/ 898 h 2938"/>
                    <a:gd name="T56" fmla="*/ 678 w 2977"/>
                    <a:gd name="T57" fmla="*/ 835 h 2938"/>
                    <a:gd name="T58" fmla="*/ 839 w 2977"/>
                    <a:gd name="T59" fmla="*/ 696 h 2938"/>
                    <a:gd name="T60" fmla="*/ 1045 w 2977"/>
                    <a:gd name="T61" fmla="*/ 639 h 2938"/>
                    <a:gd name="T62" fmla="*/ 1295 w 2977"/>
                    <a:gd name="T63" fmla="*/ 716 h 2938"/>
                    <a:gd name="T64" fmla="*/ 1450 w 2977"/>
                    <a:gd name="T65" fmla="*/ 716 h 2938"/>
                    <a:gd name="T66" fmla="*/ 1693 w 2977"/>
                    <a:gd name="T67" fmla="*/ 596 h 2938"/>
                    <a:gd name="T68" fmla="*/ 1884 w 2977"/>
                    <a:gd name="T69" fmla="*/ 520 h 2938"/>
                    <a:gd name="T70" fmla="*/ 1943 w 2977"/>
                    <a:gd name="T71" fmla="*/ 475 h 2938"/>
                    <a:gd name="T72" fmla="*/ 2144 w 2977"/>
                    <a:gd name="T73" fmla="*/ 395 h 2938"/>
                    <a:gd name="T74" fmla="*/ 2310 w 2977"/>
                    <a:gd name="T75" fmla="*/ 315 h 2938"/>
                    <a:gd name="T76" fmla="*/ 2502 w 2977"/>
                    <a:gd name="T77" fmla="*/ 0 h 2938"/>
                    <a:gd name="T78" fmla="*/ 2895 w 2977"/>
                    <a:gd name="T79" fmla="*/ 391 h 2938"/>
                    <a:gd name="T80" fmla="*/ 2977 w 2977"/>
                    <a:gd name="T81" fmla="*/ 419 h 2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77" h="2938">
                      <a:moveTo>
                        <a:pt x="2977" y="419"/>
                      </a:moveTo>
                      <a:lnTo>
                        <a:pt x="2840" y="858"/>
                      </a:lnTo>
                      <a:lnTo>
                        <a:pt x="2738" y="1047"/>
                      </a:lnTo>
                      <a:lnTo>
                        <a:pt x="2678" y="1219"/>
                      </a:lnTo>
                      <a:lnTo>
                        <a:pt x="2618" y="1458"/>
                      </a:lnTo>
                      <a:lnTo>
                        <a:pt x="2502" y="1622"/>
                      </a:lnTo>
                      <a:lnTo>
                        <a:pt x="2445" y="2048"/>
                      </a:lnTo>
                      <a:lnTo>
                        <a:pt x="2497" y="2278"/>
                      </a:lnTo>
                      <a:lnTo>
                        <a:pt x="2362" y="2388"/>
                      </a:lnTo>
                      <a:lnTo>
                        <a:pt x="2308" y="2460"/>
                      </a:lnTo>
                      <a:lnTo>
                        <a:pt x="2297" y="2635"/>
                      </a:lnTo>
                      <a:lnTo>
                        <a:pt x="2377" y="2778"/>
                      </a:lnTo>
                      <a:lnTo>
                        <a:pt x="2130" y="2812"/>
                      </a:lnTo>
                      <a:lnTo>
                        <a:pt x="1548" y="2938"/>
                      </a:lnTo>
                      <a:lnTo>
                        <a:pt x="1354" y="2704"/>
                      </a:lnTo>
                      <a:lnTo>
                        <a:pt x="1222" y="2554"/>
                      </a:lnTo>
                      <a:lnTo>
                        <a:pt x="1222" y="2403"/>
                      </a:lnTo>
                      <a:lnTo>
                        <a:pt x="1342" y="2283"/>
                      </a:lnTo>
                      <a:lnTo>
                        <a:pt x="1119" y="2223"/>
                      </a:lnTo>
                      <a:lnTo>
                        <a:pt x="682" y="2090"/>
                      </a:lnTo>
                      <a:lnTo>
                        <a:pt x="398" y="1881"/>
                      </a:lnTo>
                      <a:lnTo>
                        <a:pt x="105" y="1724"/>
                      </a:lnTo>
                      <a:lnTo>
                        <a:pt x="30" y="1734"/>
                      </a:lnTo>
                      <a:lnTo>
                        <a:pt x="0" y="1340"/>
                      </a:lnTo>
                      <a:lnTo>
                        <a:pt x="52" y="1235"/>
                      </a:lnTo>
                      <a:lnTo>
                        <a:pt x="159" y="1013"/>
                      </a:lnTo>
                      <a:lnTo>
                        <a:pt x="180" y="1005"/>
                      </a:lnTo>
                      <a:lnTo>
                        <a:pt x="472" y="898"/>
                      </a:lnTo>
                      <a:lnTo>
                        <a:pt x="678" y="835"/>
                      </a:lnTo>
                      <a:lnTo>
                        <a:pt x="839" y="696"/>
                      </a:lnTo>
                      <a:lnTo>
                        <a:pt x="1045" y="639"/>
                      </a:lnTo>
                      <a:lnTo>
                        <a:pt x="1295" y="716"/>
                      </a:lnTo>
                      <a:lnTo>
                        <a:pt x="1450" y="716"/>
                      </a:lnTo>
                      <a:lnTo>
                        <a:pt x="1693" y="596"/>
                      </a:lnTo>
                      <a:lnTo>
                        <a:pt x="1884" y="520"/>
                      </a:lnTo>
                      <a:lnTo>
                        <a:pt x="1943" y="475"/>
                      </a:lnTo>
                      <a:lnTo>
                        <a:pt x="2144" y="395"/>
                      </a:lnTo>
                      <a:lnTo>
                        <a:pt x="2310" y="315"/>
                      </a:lnTo>
                      <a:lnTo>
                        <a:pt x="2502" y="0"/>
                      </a:lnTo>
                      <a:lnTo>
                        <a:pt x="2895" y="391"/>
                      </a:lnTo>
                      <a:lnTo>
                        <a:pt x="2977" y="419"/>
                      </a:lnTo>
                      <a:close/>
                    </a:path>
                  </a:pathLst>
                </a:custGeom>
                <a:solidFill>
                  <a:srgbClr val="D34817"/>
                </a:solidFill>
                <a:ln w="7938"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92" name="Bijelo Polje" descr="{&quot;Key&quot;:&quot;bijelo polje&quot;,&quot;Name&quot;:&quot;Bijelo Polje&quot;,&quot;Value&quot;:1.0,&quot;Formula&quot;:&quot;&quot;,&quot;Text&quot;:&quot;&quot;,&quot;OfficeApplication&quot;:1,&quot;HasValue&quot;:true}">
                  <a:extLst>
                    <a:ext uri="{FF2B5EF4-FFF2-40B4-BE49-F238E27FC236}">
                      <a16:creationId xmlns:a16="http://schemas.microsoft.com/office/drawing/2014/main" id="{C9AFA6CA-5BAB-4170-B49E-3A484E223024}"/>
                    </a:ext>
                  </a:extLst>
                </p:cNvPr>
                <p:cNvSpPr>
                  <a:spLocks/>
                </p:cNvSpPr>
                <p:nvPr/>
              </p:nvSpPr>
              <p:spPr bwMode="auto">
                <a:xfrm>
                  <a:off x="4213" y="1962"/>
                  <a:ext cx="717" cy="512"/>
                </a:xfrm>
                <a:custGeom>
                  <a:avLst/>
                  <a:gdLst>
                    <a:gd name="T0" fmla="*/ 3875 w 3875"/>
                    <a:gd name="T1" fmla="*/ 1762 h 2767"/>
                    <a:gd name="T2" fmla="*/ 3683 w 3875"/>
                    <a:gd name="T3" fmla="*/ 2077 h 2767"/>
                    <a:gd name="T4" fmla="*/ 3517 w 3875"/>
                    <a:gd name="T5" fmla="*/ 2157 h 2767"/>
                    <a:gd name="T6" fmla="*/ 3316 w 3875"/>
                    <a:gd name="T7" fmla="*/ 2237 h 2767"/>
                    <a:gd name="T8" fmla="*/ 3257 w 3875"/>
                    <a:gd name="T9" fmla="*/ 2282 h 2767"/>
                    <a:gd name="T10" fmla="*/ 3066 w 3875"/>
                    <a:gd name="T11" fmla="*/ 2359 h 2767"/>
                    <a:gd name="T12" fmla="*/ 2823 w 3875"/>
                    <a:gd name="T13" fmla="*/ 2479 h 2767"/>
                    <a:gd name="T14" fmla="*/ 2668 w 3875"/>
                    <a:gd name="T15" fmla="*/ 2479 h 2767"/>
                    <a:gd name="T16" fmla="*/ 2418 w 3875"/>
                    <a:gd name="T17" fmla="*/ 2401 h 2767"/>
                    <a:gd name="T18" fmla="*/ 2212 w 3875"/>
                    <a:gd name="T19" fmla="*/ 2459 h 2767"/>
                    <a:gd name="T20" fmla="*/ 2051 w 3875"/>
                    <a:gd name="T21" fmla="*/ 2597 h 2767"/>
                    <a:gd name="T22" fmla="*/ 1845 w 3875"/>
                    <a:gd name="T23" fmla="*/ 2660 h 2767"/>
                    <a:gd name="T24" fmla="*/ 1553 w 3875"/>
                    <a:gd name="T25" fmla="*/ 2767 h 2767"/>
                    <a:gd name="T26" fmla="*/ 1403 w 3875"/>
                    <a:gd name="T27" fmla="*/ 2580 h 2767"/>
                    <a:gd name="T28" fmla="*/ 1290 w 3875"/>
                    <a:gd name="T29" fmla="*/ 2476 h 2767"/>
                    <a:gd name="T30" fmla="*/ 1330 w 3875"/>
                    <a:gd name="T31" fmla="*/ 2359 h 2767"/>
                    <a:gd name="T32" fmla="*/ 1322 w 3875"/>
                    <a:gd name="T33" fmla="*/ 2135 h 2767"/>
                    <a:gd name="T34" fmla="*/ 1227 w 3875"/>
                    <a:gd name="T35" fmla="*/ 1956 h 2767"/>
                    <a:gd name="T36" fmla="*/ 1052 w 3875"/>
                    <a:gd name="T37" fmla="*/ 1825 h 2767"/>
                    <a:gd name="T38" fmla="*/ 756 w 3875"/>
                    <a:gd name="T39" fmla="*/ 1755 h 2767"/>
                    <a:gd name="T40" fmla="*/ 555 w 3875"/>
                    <a:gd name="T41" fmla="*/ 1697 h 2767"/>
                    <a:gd name="T42" fmla="*/ 506 w 3875"/>
                    <a:gd name="T43" fmla="*/ 1654 h 2767"/>
                    <a:gd name="T44" fmla="*/ 357 w 3875"/>
                    <a:gd name="T45" fmla="*/ 1576 h 2767"/>
                    <a:gd name="T46" fmla="*/ 108 w 3875"/>
                    <a:gd name="T47" fmla="*/ 1514 h 2767"/>
                    <a:gd name="T48" fmla="*/ 0 w 3875"/>
                    <a:gd name="T49" fmla="*/ 1506 h 2767"/>
                    <a:gd name="T50" fmla="*/ 3 w 3875"/>
                    <a:gd name="T51" fmla="*/ 1326 h 2767"/>
                    <a:gd name="T52" fmla="*/ 85 w 3875"/>
                    <a:gd name="T53" fmla="*/ 1084 h 2767"/>
                    <a:gd name="T54" fmla="*/ 262 w 3875"/>
                    <a:gd name="T55" fmla="*/ 974 h 2767"/>
                    <a:gd name="T56" fmla="*/ 376 w 3875"/>
                    <a:gd name="T57" fmla="*/ 834 h 2767"/>
                    <a:gd name="T58" fmla="*/ 447 w 3875"/>
                    <a:gd name="T59" fmla="*/ 679 h 2767"/>
                    <a:gd name="T60" fmla="*/ 487 w 3875"/>
                    <a:gd name="T61" fmla="*/ 477 h 2767"/>
                    <a:gd name="T62" fmla="*/ 505 w 3875"/>
                    <a:gd name="T63" fmla="*/ 247 h 2767"/>
                    <a:gd name="T64" fmla="*/ 573 w 3875"/>
                    <a:gd name="T65" fmla="*/ 0 h 2767"/>
                    <a:gd name="T66" fmla="*/ 587 w 3875"/>
                    <a:gd name="T67" fmla="*/ 11 h 2767"/>
                    <a:gd name="T68" fmla="*/ 788 w 3875"/>
                    <a:gd name="T69" fmla="*/ 276 h 2767"/>
                    <a:gd name="T70" fmla="*/ 900 w 3875"/>
                    <a:gd name="T71" fmla="*/ 380 h 2767"/>
                    <a:gd name="T72" fmla="*/ 1033 w 3875"/>
                    <a:gd name="T73" fmla="*/ 450 h 2767"/>
                    <a:gd name="T74" fmla="*/ 1321 w 3875"/>
                    <a:gd name="T75" fmla="*/ 537 h 2767"/>
                    <a:gd name="T76" fmla="*/ 1461 w 3875"/>
                    <a:gd name="T77" fmla="*/ 552 h 2767"/>
                    <a:gd name="T78" fmla="*/ 1545 w 3875"/>
                    <a:gd name="T79" fmla="*/ 522 h 2767"/>
                    <a:gd name="T80" fmla="*/ 1597 w 3875"/>
                    <a:gd name="T81" fmla="*/ 469 h 2767"/>
                    <a:gd name="T82" fmla="*/ 1650 w 3875"/>
                    <a:gd name="T83" fmla="*/ 474 h 2767"/>
                    <a:gd name="T84" fmla="*/ 1840 w 3875"/>
                    <a:gd name="T85" fmla="*/ 822 h 2767"/>
                    <a:gd name="T86" fmla="*/ 1958 w 3875"/>
                    <a:gd name="T87" fmla="*/ 980 h 2767"/>
                    <a:gd name="T88" fmla="*/ 2092 w 3875"/>
                    <a:gd name="T89" fmla="*/ 1089 h 2767"/>
                    <a:gd name="T90" fmla="*/ 2243 w 3875"/>
                    <a:gd name="T91" fmla="*/ 1147 h 2767"/>
                    <a:gd name="T92" fmla="*/ 2460 w 3875"/>
                    <a:gd name="T93" fmla="*/ 1161 h 2767"/>
                    <a:gd name="T94" fmla="*/ 2680 w 3875"/>
                    <a:gd name="T95" fmla="*/ 1144 h 2767"/>
                    <a:gd name="T96" fmla="*/ 2755 w 3875"/>
                    <a:gd name="T97" fmla="*/ 1096 h 2767"/>
                    <a:gd name="T98" fmla="*/ 2906 w 3875"/>
                    <a:gd name="T99" fmla="*/ 940 h 2767"/>
                    <a:gd name="T100" fmla="*/ 2968 w 3875"/>
                    <a:gd name="T101" fmla="*/ 906 h 2767"/>
                    <a:gd name="T102" fmla="*/ 3048 w 3875"/>
                    <a:gd name="T103" fmla="*/ 934 h 2767"/>
                    <a:gd name="T104" fmla="*/ 3097 w 3875"/>
                    <a:gd name="T105" fmla="*/ 1005 h 2767"/>
                    <a:gd name="T106" fmla="*/ 3135 w 3875"/>
                    <a:gd name="T107" fmla="*/ 1096 h 2767"/>
                    <a:gd name="T108" fmla="*/ 3183 w 3875"/>
                    <a:gd name="T109" fmla="*/ 1182 h 2767"/>
                    <a:gd name="T110" fmla="*/ 3247 w 3875"/>
                    <a:gd name="T111" fmla="*/ 1249 h 2767"/>
                    <a:gd name="T112" fmla="*/ 3638 w 3875"/>
                    <a:gd name="T113" fmla="*/ 1526 h 2767"/>
                    <a:gd name="T114" fmla="*/ 3875 w 3875"/>
                    <a:gd name="T115" fmla="*/ 1762 h 2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75" h="2767">
                      <a:moveTo>
                        <a:pt x="3875" y="1762"/>
                      </a:moveTo>
                      <a:lnTo>
                        <a:pt x="3683" y="2077"/>
                      </a:lnTo>
                      <a:lnTo>
                        <a:pt x="3517" y="2157"/>
                      </a:lnTo>
                      <a:lnTo>
                        <a:pt x="3316" y="2237"/>
                      </a:lnTo>
                      <a:lnTo>
                        <a:pt x="3257" y="2282"/>
                      </a:lnTo>
                      <a:lnTo>
                        <a:pt x="3066" y="2359"/>
                      </a:lnTo>
                      <a:lnTo>
                        <a:pt x="2823" y="2479"/>
                      </a:lnTo>
                      <a:lnTo>
                        <a:pt x="2668" y="2479"/>
                      </a:lnTo>
                      <a:lnTo>
                        <a:pt x="2418" y="2401"/>
                      </a:lnTo>
                      <a:lnTo>
                        <a:pt x="2212" y="2459"/>
                      </a:lnTo>
                      <a:lnTo>
                        <a:pt x="2051" y="2597"/>
                      </a:lnTo>
                      <a:lnTo>
                        <a:pt x="1845" y="2660"/>
                      </a:lnTo>
                      <a:lnTo>
                        <a:pt x="1553" y="2767"/>
                      </a:lnTo>
                      <a:lnTo>
                        <a:pt x="1403" y="2580"/>
                      </a:lnTo>
                      <a:lnTo>
                        <a:pt x="1290" y="2476"/>
                      </a:lnTo>
                      <a:lnTo>
                        <a:pt x="1330" y="2359"/>
                      </a:lnTo>
                      <a:lnTo>
                        <a:pt x="1322" y="2135"/>
                      </a:lnTo>
                      <a:lnTo>
                        <a:pt x="1227" y="1956"/>
                      </a:lnTo>
                      <a:lnTo>
                        <a:pt x="1052" y="1825"/>
                      </a:lnTo>
                      <a:lnTo>
                        <a:pt x="756" y="1755"/>
                      </a:lnTo>
                      <a:lnTo>
                        <a:pt x="555" y="1697"/>
                      </a:lnTo>
                      <a:lnTo>
                        <a:pt x="506" y="1654"/>
                      </a:lnTo>
                      <a:lnTo>
                        <a:pt x="357" y="1576"/>
                      </a:lnTo>
                      <a:lnTo>
                        <a:pt x="108" y="1514"/>
                      </a:lnTo>
                      <a:lnTo>
                        <a:pt x="0" y="1506"/>
                      </a:lnTo>
                      <a:lnTo>
                        <a:pt x="3" y="1326"/>
                      </a:lnTo>
                      <a:lnTo>
                        <a:pt x="85" y="1084"/>
                      </a:lnTo>
                      <a:lnTo>
                        <a:pt x="262" y="974"/>
                      </a:lnTo>
                      <a:lnTo>
                        <a:pt x="376" y="834"/>
                      </a:lnTo>
                      <a:lnTo>
                        <a:pt x="447" y="679"/>
                      </a:lnTo>
                      <a:lnTo>
                        <a:pt x="487" y="477"/>
                      </a:lnTo>
                      <a:lnTo>
                        <a:pt x="505" y="247"/>
                      </a:lnTo>
                      <a:lnTo>
                        <a:pt x="573" y="0"/>
                      </a:lnTo>
                      <a:lnTo>
                        <a:pt x="587" y="11"/>
                      </a:lnTo>
                      <a:lnTo>
                        <a:pt x="788" y="276"/>
                      </a:lnTo>
                      <a:lnTo>
                        <a:pt x="900" y="380"/>
                      </a:lnTo>
                      <a:lnTo>
                        <a:pt x="1033" y="450"/>
                      </a:lnTo>
                      <a:lnTo>
                        <a:pt x="1321" y="537"/>
                      </a:lnTo>
                      <a:lnTo>
                        <a:pt x="1461" y="552"/>
                      </a:lnTo>
                      <a:lnTo>
                        <a:pt x="1545" y="522"/>
                      </a:lnTo>
                      <a:lnTo>
                        <a:pt x="1597" y="469"/>
                      </a:lnTo>
                      <a:lnTo>
                        <a:pt x="1650" y="474"/>
                      </a:lnTo>
                      <a:lnTo>
                        <a:pt x="1840" y="822"/>
                      </a:lnTo>
                      <a:lnTo>
                        <a:pt x="1958" y="980"/>
                      </a:lnTo>
                      <a:lnTo>
                        <a:pt x="2092" y="1089"/>
                      </a:lnTo>
                      <a:lnTo>
                        <a:pt x="2243" y="1147"/>
                      </a:lnTo>
                      <a:lnTo>
                        <a:pt x="2460" y="1161"/>
                      </a:lnTo>
                      <a:lnTo>
                        <a:pt x="2680" y="1144"/>
                      </a:lnTo>
                      <a:lnTo>
                        <a:pt x="2755" y="1096"/>
                      </a:lnTo>
                      <a:lnTo>
                        <a:pt x="2906" y="940"/>
                      </a:lnTo>
                      <a:lnTo>
                        <a:pt x="2968" y="906"/>
                      </a:lnTo>
                      <a:lnTo>
                        <a:pt x="3048" y="934"/>
                      </a:lnTo>
                      <a:lnTo>
                        <a:pt x="3097" y="1005"/>
                      </a:lnTo>
                      <a:lnTo>
                        <a:pt x="3135" y="1096"/>
                      </a:lnTo>
                      <a:lnTo>
                        <a:pt x="3183" y="1182"/>
                      </a:lnTo>
                      <a:lnTo>
                        <a:pt x="3247" y="1249"/>
                      </a:lnTo>
                      <a:lnTo>
                        <a:pt x="3638" y="1526"/>
                      </a:lnTo>
                      <a:lnTo>
                        <a:pt x="3875" y="1762"/>
                      </a:lnTo>
                      <a:close/>
                    </a:path>
                  </a:pathLst>
                </a:custGeom>
                <a:solidFill>
                  <a:srgbClr val="D34817"/>
                </a:solidFill>
                <a:ln w="7938"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93" name="Danilovgrad" descr="{&quot;Key&quot;:&quot;danilovgrad&quot;,&quot;Name&quot;:&quot;Danilovgrad&quot;,&quot;Value&quot;:1.0,&quot;Formula&quot;:&quot;&quot;,&quot;Text&quot;:&quot;&quot;,&quot;OfficeApplication&quot;:1,&quot;HasValue&quot;:true}">
                  <a:extLst>
                    <a:ext uri="{FF2B5EF4-FFF2-40B4-BE49-F238E27FC236}">
                      <a16:creationId xmlns:a16="http://schemas.microsoft.com/office/drawing/2014/main" id="{340F3B98-EB34-4B4A-BC7E-07B2E3EA260B}"/>
                    </a:ext>
                  </a:extLst>
                </p:cNvPr>
                <p:cNvSpPr>
                  <a:spLocks/>
                </p:cNvSpPr>
                <p:nvPr/>
              </p:nvSpPr>
              <p:spPr bwMode="auto">
                <a:xfrm>
                  <a:off x="3586" y="2716"/>
                  <a:ext cx="437" cy="445"/>
                </a:xfrm>
                <a:custGeom>
                  <a:avLst/>
                  <a:gdLst>
                    <a:gd name="T0" fmla="*/ 2361 w 2361"/>
                    <a:gd name="T1" fmla="*/ 731 h 2404"/>
                    <a:gd name="T2" fmla="*/ 2093 w 2361"/>
                    <a:gd name="T3" fmla="*/ 1036 h 2404"/>
                    <a:gd name="T4" fmla="*/ 2106 w 2361"/>
                    <a:gd name="T5" fmla="*/ 1213 h 2404"/>
                    <a:gd name="T6" fmla="*/ 2040 w 2361"/>
                    <a:gd name="T7" fmla="*/ 1433 h 2404"/>
                    <a:gd name="T8" fmla="*/ 1920 w 2361"/>
                    <a:gd name="T9" fmla="*/ 1564 h 2404"/>
                    <a:gd name="T10" fmla="*/ 1840 w 2361"/>
                    <a:gd name="T11" fmla="*/ 1666 h 2404"/>
                    <a:gd name="T12" fmla="*/ 1791 w 2361"/>
                    <a:gd name="T13" fmla="*/ 1856 h 2404"/>
                    <a:gd name="T14" fmla="*/ 1761 w 2361"/>
                    <a:gd name="T15" fmla="*/ 2137 h 2404"/>
                    <a:gd name="T16" fmla="*/ 1720 w 2361"/>
                    <a:gd name="T17" fmla="*/ 2361 h 2404"/>
                    <a:gd name="T18" fmla="*/ 1697 w 2361"/>
                    <a:gd name="T19" fmla="*/ 2402 h 2404"/>
                    <a:gd name="T20" fmla="*/ 1376 w 2361"/>
                    <a:gd name="T21" fmla="*/ 2399 h 2404"/>
                    <a:gd name="T22" fmla="*/ 886 w 2361"/>
                    <a:gd name="T23" fmla="*/ 2404 h 2404"/>
                    <a:gd name="T24" fmla="*/ 675 w 2361"/>
                    <a:gd name="T25" fmla="*/ 2381 h 2404"/>
                    <a:gd name="T26" fmla="*/ 446 w 2361"/>
                    <a:gd name="T27" fmla="*/ 2278 h 2404"/>
                    <a:gd name="T28" fmla="*/ 312 w 2361"/>
                    <a:gd name="T29" fmla="*/ 2236 h 2404"/>
                    <a:gd name="T30" fmla="*/ 317 w 2361"/>
                    <a:gd name="T31" fmla="*/ 2048 h 2404"/>
                    <a:gd name="T32" fmla="*/ 417 w 2361"/>
                    <a:gd name="T33" fmla="*/ 1856 h 2404"/>
                    <a:gd name="T34" fmla="*/ 445 w 2361"/>
                    <a:gd name="T35" fmla="*/ 1773 h 2404"/>
                    <a:gd name="T36" fmla="*/ 360 w 2361"/>
                    <a:gd name="T37" fmla="*/ 1691 h 2404"/>
                    <a:gd name="T38" fmla="*/ 287 w 2361"/>
                    <a:gd name="T39" fmla="*/ 1583 h 2404"/>
                    <a:gd name="T40" fmla="*/ 145 w 2361"/>
                    <a:gd name="T41" fmla="*/ 1477 h 2404"/>
                    <a:gd name="T42" fmla="*/ 3 w 2361"/>
                    <a:gd name="T43" fmla="*/ 1388 h 2404"/>
                    <a:gd name="T44" fmla="*/ 0 w 2361"/>
                    <a:gd name="T45" fmla="*/ 1232 h 2404"/>
                    <a:gd name="T46" fmla="*/ 288 w 2361"/>
                    <a:gd name="T47" fmla="*/ 1213 h 2404"/>
                    <a:gd name="T48" fmla="*/ 376 w 2361"/>
                    <a:gd name="T49" fmla="*/ 1102 h 2404"/>
                    <a:gd name="T50" fmla="*/ 388 w 2361"/>
                    <a:gd name="T51" fmla="*/ 843 h 2404"/>
                    <a:gd name="T52" fmla="*/ 501 w 2361"/>
                    <a:gd name="T53" fmla="*/ 639 h 2404"/>
                    <a:gd name="T54" fmla="*/ 732 w 2361"/>
                    <a:gd name="T55" fmla="*/ 493 h 2404"/>
                    <a:gd name="T56" fmla="*/ 876 w 2361"/>
                    <a:gd name="T57" fmla="*/ 449 h 2404"/>
                    <a:gd name="T58" fmla="*/ 990 w 2361"/>
                    <a:gd name="T59" fmla="*/ 493 h 2404"/>
                    <a:gd name="T60" fmla="*/ 1222 w 2361"/>
                    <a:gd name="T61" fmla="*/ 538 h 2404"/>
                    <a:gd name="T62" fmla="*/ 1562 w 2361"/>
                    <a:gd name="T63" fmla="*/ 570 h 2404"/>
                    <a:gd name="T64" fmla="*/ 1791 w 2361"/>
                    <a:gd name="T65" fmla="*/ 454 h 2404"/>
                    <a:gd name="T66" fmla="*/ 1762 w 2361"/>
                    <a:gd name="T67" fmla="*/ 278 h 2404"/>
                    <a:gd name="T68" fmla="*/ 1763 w 2361"/>
                    <a:gd name="T69" fmla="*/ 139 h 2404"/>
                    <a:gd name="T70" fmla="*/ 1775 w 2361"/>
                    <a:gd name="T71" fmla="*/ 0 h 2404"/>
                    <a:gd name="T72" fmla="*/ 1997 w 2361"/>
                    <a:gd name="T73" fmla="*/ 72 h 2404"/>
                    <a:gd name="T74" fmla="*/ 2092 w 2361"/>
                    <a:gd name="T75" fmla="*/ 318 h 2404"/>
                    <a:gd name="T76" fmla="*/ 2106 w 2361"/>
                    <a:gd name="T77" fmla="*/ 552 h 2404"/>
                    <a:gd name="T78" fmla="*/ 2361 w 2361"/>
                    <a:gd name="T79" fmla="*/ 731 h 2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61" h="2404">
                      <a:moveTo>
                        <a:pt x="2361" y="731"/>
                      </a:moveTo>
                      <a:lnTo>
                        <a:pt x="2093" y="1036"/>
                      </a:lnTo>
                      <a:lnTo>
                        <a:pt x="2106" y="1213"/>
                      </a:lnTo>
                      <a:lnTo>
                        <a:pt x="2040" y="1433"/>
                      </a:lnTo>
                      <a:lnTo>
                        <a:pt x="1920" y="1564"/>
                      </a:lnTo>
                      <a:lnTo>
                        <a:pt x="1840" y="1666"/>
                      </a:lnTo>
                      <a:lnTo>
                        <a:pt x="1791" y="1856"/>
                      </a:lnTo>
                      <a:lnTo>
                        <a:pt x="1761" y="2137"/>
                      </a:lnTo>
                      <a:lnTo>
                        <a:pt x="1720" y="2361"/>
                      </a:lnTo>
                      <a:lnTo>
                        <a:pt x="1697" y="2402"/>
                      </a:lnTo>
                      <a:lnTo>
                        <a:pt x="1376" y="2399"/>
                      </a:lnTo>
                      <a:lnTo>
                        <a:pt x="886" y="2404"/>
                      </a:lnTo>
                      <a:lnTo>
                        <a:pt x="675" y="2381"/>
                      </a:lnTo>
                      <a:lnTo>
                        <a:pt x="446" y="2278"/>
                      </a:lnTo>
                      <a:lnTo>
                        <a:pt x="312" y="2236"/>
                      </a:lnTo>
                      <a:lnTo>
                        <a:pt x="317" y="2048"/>
                      </a:lnTo>
                      <a:lnTo>
                        <a:pt x="417" y="1856"/>
                      </a:lnTo>
                      <a:lnTo>
                        <a:pt x="445" y="1773"/>
                      </a:lnTo>
                      <a:lnTo>
                        <a:pt x="360" y="1691"/>
                      </a:lnTo>
                      <a:lnTo>
                        <a:pt x="287" y="1583"/>
                      </a:lnTo>
                      <a:lnTo>
                        <a:pt x="145" y="1477"/>
                      </a:lnTo>
                      <a:lnTo>
                        <a:pt x="3" y="1388"/>
                      </a:lnTo>
                      <a:lnTo>
                        <a:pt x="0" y="1232"/>
                      </a:lnTo>
                      <a:lnTo>
                        <a:pt x="288" y="1213"/>
                      </a:lnTo>
                      <a:lnTo>
                        <a:pt x="376" y="1102"/>
                      </a:lnTo>
                      <a:lnTo>
                        <a:pt x="388" y="843"/>
                      </a:lnTo>
                      <a:lnTo>
                        <a:pt x="501" y="639"/>
                      </a:lnTo>
                      <a:lnTo>
                        <a:pt x="732" y="493"/>
                      </a:lnTo>
                      <a:lnTo>
                        <a:pt x="876" y="449"/>
                      </a:lnTo>
                      <a:lnTo>
                        <a:pt x="990" y="493"/>
                      </a:lnTo>
                      <a:lnTo>
                        <a:pt x="1222" y="538"/>
                      </a:lnTo>
                      <a:lnTo>
                        <a:pt x="1562" y="570"/>
                      </a:lnTo>
                      <a:lnTo>
                        <a:pt x="1791" y="454"/>
                      </a:lnTo>
                      <a:lnTo>
                        <a:pt x="1762" y="278"/>
                      </a:lnTo>
                      <a:lnTo>
                        <a:pt x="1763" y="139"/>
                      </a:lnTo>
                      <a:lnTo>
                        <a:pt x="1775" y="0"/>
                      </a:lnTo>
                      <a:lnTo>
                        <a:pt x="1997" y="72"/>
                      </a:lnTo>
                      <a:lnTo>
                        <a:pt x="2092" y="318"/>
                      </a:lnTo>
                      <a:lnTo>
                        <a:pt x="2106" y="552"/>
                      </a:lnTo>
                      <a:lnTo>
                        <a:pt x="2361" y="731"/>
                      </a:lnTo>
                      <a:close/>
                    </a:path>
                  </a:pathLst>
                </a:custGeom>
                <a:solidFill>
                  <a:srgbClr val="D34817"/>
                </a:solidFill>
                <a:ln w="7938"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94" name="Kolašin" descr="{&quot;Key&quot;:&quot;kolašin&quot;,&quot;Name&quot;:&quot;Kolašin&quot;,&quot;Value&quot;:1.0,&quot;Formula&quot;:&quot;&quot;,&quot;Text&quot;:&quot;&quot;,&quot;OfficeApplication&quot;:1,&quot;HasValue&quot;:true}">
                  <a:extLst>
                    <a:ext uri="{FF2B5EF4-FFF2-40B4-BE49-F238E27FC236}">
                      <a16:creationId xmlns:a16="http://schemas.microsoft.com/office/drawing/2014/main" id="{ACC90D02-44B5-4920-9761-AEEE98D61E2B}"/>
                    </a:ext>
                  </a:extLst>
                </p:cNvPr>
                <p:cNvSpPr>
                  <a:spLocks/>
                </p:cNvSpPr>
                <p:nvPr/>
              </p:nvSpPr>
              <p:spPr bwMode="auto">
                <a:xfrm>
                  <a:off x="3902" y="2429"/>
                  <a:ext cx="575" cy="447"/>
                </a:xfrm>
                <a:custGeom>
                  <a:avLst/>
                  <a:gdLst>
                    <a:gd name="T0" fmla="*/ 3110 w 3110"/>
                    <a:gd name="T1" fmla="*/ 469 h 2413"/>
                    <a:gd name="T2" fmla="*/ 3059 w 3110"/>
                    <a:gd name="T3" fmla="*/ 574 h 2413"/>
                    <a:gd name="T4" fmla="*/ 3089 w 3110"/>
                    <a:gd name="T5" fmla="*/ 968 h 2413"/>
                    <a:gd name="T6" fmla="*/ 2883 w 3110"/>
                    <a:gd name="T7" fmla="*/ 996 h 2413"/>
                    <a:gd name="T8" fmla="*/ 2789 w 3110"/>
                    <a:gd name="T9" fmla="*/ 1163 h 2413"/>
                    <a:gd name="T10" fmla="*/ 2980 w 3110"/>
                    <a:gd name="T11" fmla="*/ 1344 h 2413"/>
                    <a:gd name="T12" fmla="*/ 3000 w 3110"/>
                    <a:gd name="T13" fmla="*/ 1537 h 2413"/>
                    <a:gd name="T14" fmla="*/ 3019 w 3110"/>
                    <a:gd name="T15" fmla="*/ 1828 h 2413"/>
                    <a:gd name="T16" fmla="*/ 3015 w 3110"/>
                    <a:gd name="T17" fmla="*/ 2058 h 2413"/>
                    <a:gd name="T18" fmla="*/ 2870 w 3110"/>
                    <a:gd name="T19" fmla="*/ 2290 h 2413"/>
                    <a:gd name="T20" fmla="*/ 2780 w 3110"/>
                    <a:gd name="T21" fmla="*/ 2386 h 2413"/>
                    <a:gd name="T22" fmla="*/ 2649 w 3110"/>
                    <a:gd name="T23" fmla="*/ 2218 h 2413"/>
                    <a:gd name="T24" fmla="*/ 2495 w 3110"/>
                    <a:gd name="T25" fmla="*/ 2133 h 2413"/>
                    <a:gd name="T26" fmla="*/ 2448 w 3110"/>
                    <a:gd name="T27" fmla="*/ 1946 h 2413"/>
                    <a:gd name="T28" fmla="*/ 2420 w 3110"/>
                    <a:gd name="T29" fmla="*/ 1758 h 2413"/>
                    <a:gd name="T30" fmla="*/ 2177 w 3110"/>
                    <a:gd name="T31" fmla="*/ 1731 h 2413"/>
                    <a:gd name="T32" fmla="*/ 1940 w 3110"/>
                    <a:gd name="T33" fmla="*/ 1831 h 2413"/>
                    <a:gd name="T34" fmla="*/ 1919 w 3110"/>
                    <a:gd name="T35" fmla="*/ 2004 h 2413"/>
                    <a:gd name="T36" fmla="*/ 1767 w 3110"/>
                    <a:gd name="T37" fmla="*/ 2187 h 2413"/>
                    <a:gd name="T38" fmla="*/ 1604 w 3110"/>
                    <a:gd name="T39" fmla="*/ 2297 h 2413"/>
                    <a:gd name="T40" fmla="*/ 1350 w 3110"/>
                    <a:gd name="T41" fmla="*/ 2369 h 2413"/>
                    <a:gd name="T42" fmla="*/ 1074 w 3110"/>
                    <a:gd name="T43" fmla="*/ 2413 h 2413"/>
                    <a:gd name="T44" fmla="*/ 717 w 3110"/>
                    <a:gd name="T45" fmla="*/ 2323 h 2413"/>
                    <a:gd name="T46" fmla="*/ 657 w 3110"/>
                    <a:gd name="T47" fmla="*/ 2280 h 2413"/>
                    <a:gd name="T48" fmla="*/ 402 w 3110"/>
                    <a:gd name="T49" fmla="*/ 2102 h 2413"/>
                    <a:gd name="T50" fmla="*/ 388 w 3110"/>
                    <a:gd name="T51" fmla="*/ 1868 h 2413"/>
                    <a:gd name="T52" fmla="*/ 293 w 3110"/>
                    <a:gd name="T53" fmla="*/ 1622 h 2413"/>
                    <a:gd name="T54" fmla="*/ 70 w 3110"/>
                    <a:gd name="T55" fmla="*/ 1550 h 2413"/>
                    <a:gd name="T56" fmla="*/ 38 w 3110"/>
                    <a:gd name="T57" fmla="*/ 1263 h 2413"/>
                    <a:gd name="T58" fmla="*/ 100 w 3110"/>
                    <a:gd name="T59" fmla="*/ 1048 h 2413"/>
                    <a:gd name="T60" fmla="*/ 123 w 3110"/>
                    <a:gd name="T61" fmla="*/ 840 h 2413"/>
                    <a:gd name="T62" fmla="*/ 57 w 3110"/>
                    <a:gd name="T63" fmla="*/ 670 h 2413"/>
                    <a:gd name="T64" fmla="*/ 15 w 3110"/>
                    <a:gd name="T65" fmla="*/ 559 h 2413"/>
                    <a:gd name="T66" fmla="*/ 0 w 3110"/>
                    <a:gd name="T67" fmla="*/ 415 h 2413"/>
                    <a:gd name="T68" fmla="*/ 73 w 3110"/>
                    <a:gd name="T69" fmla="*/ 285 h 2413"/>
                    <a:gd name="T70" fmla="*/ 182 w 3110"/>
                    <a:gd name="T71" fmla="*/ 213 h 2413"/>
                    <a:gd name="T72" fmla="*/ 602 w 3110"/>
                    <a:gd name="T73" fmla="*/ 285 h 2413"/>
                    <a:gd name="T74" fmla="*/ 929 w 3110"/>
                    <a:gd name="T75" fmla="*/ 298 h 2413"/>
                    <a:gd name="T76" fmla="*/ 1032 w 3110"/>
                    <a:gd name="T77" fmla="*/ 149 h 2413"/>
                    <a:gd name="T78" fmla="*/ 1119 w 3110"/>
                    <a:gd name="T79" fmla="*/ 0 h 2413"/>
                    <a:gd name="T80" fmla="*/ 1133 w 3110"/>
                    <a:gd name="T81" fmla="*/ 12 h 2413"/>
                    <a:gd name="T82" fmla="*/ 1403 w 3110"/>
                    <a:gd name="T83" fmla="*/ 162 h 2413"/>
                    <a:gd name="T84" fmla="*/ 1618 w 3110"/>
                    <a:gd name="T85" fmla="*/ 313 h 2413"/>
                    <a:gd name="T86" fmla="*/ 2457 w 3110"/>
                    <a:gd name="T87" fmla="*/ 293 h 2413"/>
                    <a:gd name="T88" fmla="*/ 2868 w 3110"/>
                    <a:gd name="T89" fmla="*/ 393 h 2413"/>
                    <a:gd name="T90" fmla="*/ 3110 w 3110"/>
                    <a:gd name="T91" fmla="*/ 469 h 2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10" h="2413">
                      <a:moveTo>
                        <a:pt x="3110" y="469"/>
                      </a:moveTo>
                      <a:lnTo>
                        <a:pt x="3059" y="574"/>
                      </a:lnTo>
                      <a:lnTo>
                        <a:pt x="3089" y="968"/>
                      </a:lnTo>
                      <a:lnTo>
                        <a:pt x="2883" y="996"/>
                      </a:lnTo>
                      <a:lnTo>
                        <a:pt x="2789" y="1163"/>
                      </a:lnTo>
                      <a:lnTo>
                        <a:pt x="2980" y="1344"/>
                      </a:lnTo>
                      <a:lnTo>
                        <a:pt x="3000" y="1537"/>
                      </a:lnTo>
                      <a:lnTo>
                        <a:pt x="3019" y="1828"/>
                      </a:lnTo>
                      <a:lnTo>
                        <a:pt x="3015" y="2058"/>
                      </a:lnTo>
                      <a:lnTo>
                        <a:pt x="2870" y="2290"/>
                      </a:lnTo>
                      <a:lnTo>
                        <a:pt x="2780" y="2386"/>
                      </a:lnTo>
                      <a:lnTo>
                        <a:pt x="2649" y="2218"/>
                      </a:lnTo>
                      <a:lnTo>
                        <a:pt x="2495" y="2133"/>
                      </a:lnTo>
                      <a:lnTo>
                        <a:pt x="2448" y="1946"/>
                      </a:lnTo>
                      <a:lnTo>
                        <a:pt x="2420" y="1758"/>
                      </a:lnTo>
                      <a:lnTo>
                        <a:pt x="2177" y="1731"/>
                      </a:lnTo>
                      <a:lnTo>
                        <a:pt x="1940" y="1831"/>
                      </a:lnTo>
                      <a:lnTo>
                        <a:pt x="1919" y="2004"/>
                      </a:lnTo>
                      <a:lnTo>
                        <a:pt x="1767" y="2187"/>
                      </a:lnTo>
                      <a:lnTo>
                        <a:pt x="1604" y="2297"/>
                      </a:lnTo>
                      <a:lnTo>
                        <a:pt x="1350" y="2369"/>
                      </a:lnTo>
                      <a:lnTo>
                        <a:pt x="1074" y="2413"/>
                      </a:lnTo>
                      <a:lnTo>
                        <a:pt x="717" y="2323"/>
                      </a:lnTo>
                      <a:lnTo>
                        <a:pt x="657" y="2280"/>
                      </a:lnTo>
                      <a:lnTo>
                        <a:pt x="402" y="2102"/>
                      </a:lnTo>
                      <a:lnTo>
                        <a:pt x="388" y="1868"/>
                      </a:lnTo>
                      <a:lnTo>
                        <a:pt x="293" y="1622"/>
                      </a:lnTo>
                      <a:lnTo>
                        <a:pt x="70" y="1550"/>
                      </a:lnTo>
                      <a:lnTo>
                        <a:pt x="38" y="1263"/>
                      </a:lnTo>
                      <a:lnTo>
                        <a:pt x="100" y="1048"/>
                      </a:lnTo>
                      <a:lnTo>
                        <a:pt x="123" y="840"/>
                      </a:lnTo>
                      <a:lnTo>
                        <a:pt x="57" y="670"/>
                      </a:lnTo>
                      <a:lnTo>
                        <a:pt x="15" y="559"/>
                      </a:lnTo>
                      <a:lnTo>
                        <a:pt x="0" y="415"/>
                      </a:lnTo>
                      <a:lnTo>
                        <a:pt x="73" y="285"/>
                      </a:lnTo>
                      <a:lnTo>
                        <a:pt x="182" y="213"/>
                      </a:lnTo>
                      <a:lnTo>
                        <a:pt x="602" y="285"/>
                      </a:lnTo>
                      <a:lnTo>
                        <a:pt x="929" y="298"/>
                      </a:lnTo>
                      <a:lnTo>
                        <a:pt x="1032" y="149"/>
                      </a:lnTo>
                      <a:lnTo>
                        <a:pt x="1119" y="0"/>
                      </a:lnTo>
                      <a:lnTo>
                        <a:pt x="1133" y="12"/>
                      </a:lnTo>
                      <a:lnTo>
                        <a:pt x="1403" y="162"/>
                      </a:lnTo>
                      <a:lnTo>
                        <a:pt x="1618" y="313"/>
                      </a:lnTo>
                      <a:lnTo>
                        <a:pt x="2457" y="293"/>
                      </a:lnTo>
                      <a:lnTo>
                        <a:pt x="2868" y="393"/>
                      </a:lnTo>
                      <a:lnTo>
                        <a:pt x="3110" y="469"/>
                      </a:lnTo>
                      <a:close/>
                    </a:path>
                  </a:pathLst>
                </a:custGeom>
                <a:solidFill>
                  <a:srgbClr val="D34817"/>
                </a:solidFill>
                <a:ln w="7938"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95" name="Mojkovac" descr="{&quot;Key&quot;:&quot;mojkovac&quot;,&quot;Name&quot;:&quot;Mojkovac&quot;,&quot;Value&quot;:1.0,&quot;Formula&quot;:&quot;&quot;,&quot;Text&quot;:&quot;&quot;,&quot;OfficeApplication&quot;:1,&quot;HasValue&quot;:true}">
                  <a:extLst>
                    <a:ext uri="{FF2B5EF4-FFF2-40B4-BE49-F238E27FC236}">
                      <a16:creationId xmlns:a16="http://schemas.microsoft.com/office/drawing/2014/main" id="{659F7E6E-DD04-4D52-94C9-9E8DAE38DF5D}"/>
                    </a:ext>
                  </a:extLst>
                </p:cNvPr>
                <p:cNvSpPr>
                  <a:spLocks/>
                </p:cNvSpPr>
                <p:nvPr/>
              </p:nvSpPr>
              <p:spPr bwMode="auto">
                <a:xfrm>
                  <a:off x="4059" y="2237"/>
                  <a:ext cx="442" cy="279"/>
                </a:xfrm>
                <a:custGeom>
                  <a:avLst/>
                  <a:gdLst>
                    <a:gd name="T0" fmla="*/ 832 w 2386"/>
                    <a:gd name="T1" fmla="*/ 16 h 1507"/>
                    <a:gd name="T2" fmla="*/ 941 w 2386"/>
                    <a:gd name="T3" fmla="*/ 24 h 1507"/>
                    <a:gd name="T4" fmla="*/ 1190 w 2386"/>
                    <a:gd name="T5" fmla="*/ 86 h 1507"/>
                    <a:gd name="T6" fmla="*/ 1339 w 2386"/>
                    <a:gd name="T7" fmla="*/ 164 h 1507"/>
                    <a:gd name="T8" fmla="*/ 1387 w 2386"/>
                    <a:gd name="T9" fmla="*/ 207 h 1507"/>
                    <a:gd name="T10" fmla="*/ 1589 w 2386"/>
                    <a:gd name="T11" fmla="*/ 265 h 1507"/>
                    <a:gd name="T12" fmla="*/ 1885 w 2386"/>
                    <a:gd name="T13" fmla="*/ 335 h 1507"/>
                    <a:gd name="T14" fmla="*/ 2060 w 2386"/>
                    <a:gd name="T15" fmla="*/ 466 h 1507"/>
                    <a:gd name="T16" fmla="*/ 2155 w 2386"/>
                    <a:gd name="T17" fmla="*/ 645 h 1507"/>
                    <a:gd name="T18" fmla="*/ 2163 w 2386"/>
                    <a:gd name="T19" fmla="*/ 869 h 1507"/>
                    <a:gd name="T20" fmla="*/ 2123 w 2386"/>
                    <a:gd name="T21" fmla="*/ 986 h 1507"/>
                    <a:gd name="T22" fmla="*/ 2236 w 2386"/>
                    <a:gd name="T23" fmla="*/ 1090 h 1507"/>
                    <a:gd name="T24" fmla="*/ 2386 w 2386"/>
                    <a:gd name="T25" fmla="*/ 1277 h 1507"/>
                    <a:gd name="T26" fmla="*/ 2365 w 2386"/>
                    <a:gd name="T27" fmla="*/ 1285 h 1507"/>
                    <a:gd name="T28" fmla="*/ 2257 w 2386"/>
                    <a:gd name="T29" fmla="*/ 1507 h 1507"/>
                    <a:gd name="T30" fmla="*/ 2015 w 2386"/>
                    <a:gd name="T31" fmla="*/ 1431 h 1507"/>
                    <a:gd name="T32" fmla="*/ 1604 w 2386"/>
                    <a:gd name="T33" fmla="*/ 1331 h 1507"/>
                    <a:gd name="T34" fmla="*/ 765 w 2386"/>
                    <a:gd name="T35" fmla="*/ 1351 h 1507"/>
                    <a:gd name="T36" fmla="*/ 550 w 2386"/>
                    <a:gd name="T37" fmla="*/ 1200 h 1507"/>
                    <a:gd name="T38" fmla="*/ 280 w 2386"/>
                    <a:gd name="T39" fmla="*/ 1050 h 1507"/>
                    <a:gd name="T40" fmla="*/ 266 w 2386"/>
                    <a:gd name="T41" fmla="*/ 1039 h 1507"/>
                    <a:gd name="T42" fmla="*/ 69 w 2386"/>
                    <a:gd name="T43" fmla="*/ 869 h 1507"/>
                    <a:gd name="T44" fmla="*/ 0 w 2386"/>
                    <a:gd name="T45" fmla="*/ 566 h 1507"/>
                    <a:gd name="T46" fmla="*/ 2 w 2386"/>
                    <a:gd name="T47" fmla="*/ 545 h 1507"/>
                    <a:gd name="T48" fmla="*/ 26 w 2386"/>
                    <a:gd name="T49" fmla="*/ 355 h 1507"/>
                    <a:gd name="T50" fmla="*/ 119 w 2386"/>
                    <a:gd name="T51" fmla="*/ 265 h 1507"/>
                    <a:gd name="T52" fmla="*/ 322 w 2386"/>
                    <a:gd name="T53" fmla="*/ 212 h 1507"/>
                    <a:gd name="T54" fmla="*/ 471 w 2386"/>
                    <a:gd name="T55" fmla="*/ 84 h 1507"/>
                    <a:gd name="T56" fmla="*/ 519 w 2386"/>
                    <a:gd name="T57" fmla="*/ 55 h 1507"/>
                    <a:gd name="T58" fmla="*/ 612 w 2386"/>
                    <a:gd name="T59" fmla="*/ 0 h 1507"/>
                    <a:gd name="T60" fmla="*/ 832 w 2386"/>
                    <a:gd name="T61" fmla="*/ 16 h 1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86" h="1507">
                      <a:moveTo>
                        <a:pt x="832" y="16"/>
                      </a:moveTo>
                      <a:lnTo>
                        <a:pt x="941" y="24"/>
                      </a:lnTo>
                      <a:lnTo>
                        <a:pt x="1190" y="86"/>
                      </a:lnTo>
                      <a:lnTo>
                        <a:pt x="1339" y="164"/>
                      </a:lnTo>
                      <a:lnTo>
                        <a:pt x="1387" y="207"/>
                      </a:lnTo>
                      <a:lnTo>
                        <a:pt x="1589" y="265"/>
                      </a:lnTo>
                      <a:lnTo>
                        <a:pt x="1885" y="335"/>
                      </a:lnTo>
                      <a:lnTo>
                        <a:pt x="2060" y="466"/>
                      </a:lnTo>
                      <a:lnTo>
                        <a:pt x="2155" y="645"/>
                      </a:lnTo>
                      <a:lnTo>
                        <a:pt x="2163" y="869"/>
                      </a:lnTo>
                      <a:lnTo>
                        <a:pt x="2123" y="986"/>
                      </a:lnTo>
                      <a:lnTo>
                        <a:pt x="2236" y="1090"/>
                      </a:lnTo>
                      <a:lnTo>
                        <a:pt x="2386" y="1277"/>
                      </a:lnTo>
                      <a:lnTo>
                        <a:pt x="2365" y="1285"/>
                      </a:lnTo>
                      <a:lnTo>
                        <a:pt x="2257" y="1507"/>
                      </a:lnTo>
                      <a:lnTo>
                        <a:pt x="2015" y="1431"/>
                      </a:lnTo>
                      <a:lnTo>
                        <a:pt x="1604" y="1331"/>
                      </a:lnTo>
                      <a:lnTo>
                        <a:pt x="765" y="1351"/>
                      </a:lnTo>
                      <a:lnTo>
                        <a:pt x="550" y="1200"/>
                      </a:lnTo>
                      <a:lnTo>
                        <a:pt x="280" y="1050"/>
                      </a:lnTo>
                      <a:lnTo>
                        <a:pt x="266" y="1039"/>
                      </a:lnTo>
                      <a:lnTo>
                        <a:pt x="69" y="869"/>
                      </a:lnTo>
                      <a:lnTo>
                        <a:pt x="0" y="566"/>
                      </a:lnTo>
                      <a:lnTo>
                        <a:pt x="2" y="545"/>
                      </a:lnTo>
                      <a:lnTo>
                        <a:pt x="26" y="355"/>
                      </a:lnTo>
                      <a:lnTo>
                        <a:pt x="119" y="265"/>
                      </a:lnTo>
                      <a:lnTo>
                        <a:pt x="322" y="212"/>
                      </a:lnTo>
                      <a:lnTo>
                        <a:pt x="471" y="84"/>
                      </a:lnTo>
                      <a:lnTo>
                        <a:pt x="519" y="55"/>
                      </a:lnTo>
                      <a:lnTo>
                        <a:pt x="612" y="0"/>
                      </a:lnTo>
                      <a:lnTo>
                        <a:pt x="832" y="16"/>
                      </a:lnTo>
                      <a:close/>
                    </a:path>
                  </a:pathLst>
                </a:custGeom>
                <a:solidFill>
                  <a:srgbClr val="D34817"/>
                </a:solidFill>
                <a:ln w="7938"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96" name="Nikšic" descr="{&quot;Key&quot;:&quot;nikšic&quot;,&quot;Name&quot;:&quot;Nikšic&quot;,&quot;Value&quot;:1.0,&quot;Formula&quot;:&quot;&quot;,&quot;Text&quot;:&quot;&quot;,&quot;OfficeApplication&quot;:1,&quot;HasValue&quot;:true}">
                  <a:extLst>
                    <a:ext uri="{FF2B5EF4-FFF2-40B4-BE49-F238E27FC236}">
                      <a16:creationId xmlns:a16="http://schemas.microsoft.com/office/drawing/2014/main" id="{17BB6743-94F8-4687-AA9D-A57B329D4CE7}"/>
                    </a:ext>
                  </a:extLst>
                </p:cNvPr>
                <p:cNvSpPr>
                  <a:spLocks/>
                </p:cNvSpPr>
                <p:nvPr/>
              </p:nvSpPr>
              <p:spPr bwMode="auto">
                <a:xfrm>
                  <a:off x="2981" y="2117"/>
                  <a:ext cx="943" cy="827"/>
                </a:xfrm>
                <a:custGeom>
                  <a:avLst/>
                  <a:gdLst>
                    <a:gd name="T0" fmla="*/ 3759 w 5098"/>
                    <a:gd name="T1" fmla="*/ 1801 h 4472"/>
                    <a:gd name="T2" fmla="*/ 4261 w 5098"/>
                    <a:gd name="T3" fmla="*/ 2152 h 4472"/>
                    <a:gd name="T4" fmla="*/ 5032 w 5098"/>
                    <a:gd name="T5" fmla="*/ 2361 h 4472"/>
                    <a:gd name="T6" fmla="*/ 5076 w 5098"/>
                    <a:gd name="T7" fmla="*/ 2738 h 4472"/>
                    <a:gd name="T8" fmla="*/ 5046 w 5098"/>
                    <a:gd name="T9" fmla="*/ 3241 h 4472"/>
                    <a:gd name="T10" fmla="*/ 5033 w 5098"/>
                    <a:gd name="T11" fmla="*/ 3518 h 4472"/>
                    <a:gd name="T12" fmla="*/ 4833 w 5098"/>
                    <a:gd name="T13" fmla="*/ 3811 h 4472"/>
                    <a:gd name="T14" fmla="*/ 4261 w 5098"/>
                    <a:gd name="T15" fmla="*/ 3733 h 4472"/>
                    <a:gd name="T16" fmla="*/ 4003 w 5098"/>
                    <a:gd name="T17" fmla="*/ 3733 h 4472"/>
                    <a:gd name="T18" fmla="*/ 3659 w 5098"/>
                    <a:gd name="T19" fmla="*/ 4083 h 4472"/>
                    <a:gd name="T20" fmla="*/ 3559 w 5098"/>
                    <a:gd name="T21" fmla="*/ 4453 h 4472"/>
                    <a:gd name="T22" fmla="*/ 3239 w 5098"/>
                    <a:gd name="T23" fmla="*/ 4291 h 4472"/>
                    <a:gd name="T24" fmla="*/ 2960 w 5098"/>
                    <a:gd name="T25" fmla="*/ 4039 h 4472"/>
                    <a:gd name="T26" fmla="*/ 2768 w 5098"/>
                    <a:gd name="T27" fmla="*/ 3848 h 4472"/>
                    <a:gd name="T28" fmla="*/ 2360 w 5098"/>
                    <a:gd name="T29" fmla="*/ 3808 h 4472"/>
                    <a:gd name="T30" fmla="*/ 1908 w 5098"/>
                    <a:gd name="T31" fmla="*/ 3607 h 4472"/>
                    <a:gd name="T32" fmla="*/ 1793 w 5098"/>
                    <a:gd name="T33" fmla="*/ 3859 h 4472"/>
                    <a:gd name="T34" fmla="*/ 1665 w 5098"/>
                    <a:gd name="T35" fmla="*/ 3989 h 4472"/>
                    <a:gd name="T36" fmla="*/ 1626 w 5098"/>
                    <a:gd name="T37" fmla="*/ 4279 h 4472"/>
                    <a:gd name="T38" fmla="*/ 1394 w 5098"/>
                    <a:gd name="T39" fmla="*/ 4390 h 4472"/>
                    <a:gd name="T40" fmla="*/ 722 w 5098"/>
                    <a:gd name="T41" fmla="*/ 4419 h 4472"/>
                    <a:gd name="T42" fmla="*/ 754 w 5098"/>
                    <a:gd name="T43" fmla="*/ 4305 h 4472"/>
                    <a:gd name="T44" fmla="*/ 689 w 5098"/>
                    <a:gd name="T45" fmla="*/ 3807 h 4472"/>
                    <a:gd name="T46" fmla="*/ 446 w 5098"/>
                    <a:gd name="T47" fmla="*/ 3524 h 4472"/>
                    <a:gd name="T48" fmla="*/ 133 w 5098"/>
                    <a:gd name="T49" fmla="*/ 2943 h 4472"/>
                    <a:gd name="T50" fmla="*/ 67 w 5098"/>
                    <a:gd name="T51" fmla="*/ 2577 h 4472"/>
                    <a:gd name="T52" fmla="*/ 212 w 5098"/>
                    <a:gd name="T53" fmla="*/ 2414 h 4472"/>
                    <a:gd name="T54" fmla="*/ 222 w 5098"/>
                    <a:gd name="T55" fmla="*/ 2158 h 4472"/>
                    <a:gd name="T56" fmla="*/ 4 w 5098"/>
                    <a:gd name="T57" fmla="*/ 1669 h 4472"/>
                    <a:gd name="T58" fmla="*/ 125 w 5098"/>
                    <a:gd name="T59" fmla="*/ 1167 h 4472"/>
                    <a:gd name="T60" fmla="*/ 684 w 5098"/>
                    <a:gd name="T61" fmla="*/ 897 h 4472"/>
                    <a:gd name="T62" fmla="*/ 1334 w 5098"/>
                    <a:gd name="T63" fmla="*/ 929 h 4472"/>
                    <a:gd name="T64" fmla="*/ 1218 w 5098"/>
                    <a:gd name="T65" fmla="*/ 0 h 4472"/>
                    <a:gd name="T66" fmla="*/ 1973 w 5098"/>
                    <a:gd name="T67" fmla="*/ 263 h 4472"/>
                    <a:gd name="T68" fmla="*/ 2279 w 5098"/>
                    <a:gd name="T69" fmla="*/ 929 h 4472"/>
                    <a:gd name="T70" fmla="*/ 2705 w 5098"/>
                    <a:gd name="T71" fmla="*/ 1507 h 4472"/>
                    <a:gd name="T72" fmla="*/ 3412 w 5098"/>
                    <a:gd name="T73" fmla="*/ 1644 h 4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098" h="4472">
                      <a:moveTo>
                        <a:pt x="3536" y="1699"/>
                      </a:moveTo>
                      <a:lnTo>
                        <a:pt x="3759" y="1801"/>
                      </a:lnTo>
                      <a:lnTo>
                        <a:pt x="4053" y="1998"/>
                      </a:lnTo>
                      <a:lnTo>
                        <a:pt x="4261" y="2152"/>
                      </a:lnTo>
                      <a:lnTo>
                        <a:pt x="4623" y="2306"/>
                      </a:lnTo>
                      <a:lnTo>
                        <a:pt x="5032" y="2361"/>
                      </a:lnTo>
                      <a:lnTo>
                        <a:pt x="5098" y="2531"/>
                      </a:lnTo>
                      <a:lnTo>
                        <a:pt x="5076" y="2738"/>
                      </a:lnTo>
                      <a:lnTo>
                        <a:pt x="5013" y="2953"/>
                      </a:lnTo>
                      <a:lnTo>
                        <a:pt x="5046" y="3241"/>
                      </a:lnTo>
                      <a:lnTo>
                        <a:pt x="5034" y="3379"/>
                      </a:lnTo>
                      <a:lnTo>
                        <a:pt x="5033" y="3518"/>
                      </a:lnTo>
                      <a:lnTo>
                        <a:pt x="5062" y="3694"/>
                      </a:lnTo>
                      <a:lnTo>
                        <a:pt x="4833" y="3811"/>
                      </a:lnTo>
                      <a:lnTo>
                        <a:pt x="4493" y="3778"/>
                      </a:lnTo>
                      <a:lnTo>
                        <a:pt x="4261" y="3733"/>
                      </a:lnTo>
                      <a:lnTo>
                        <a:pt x="4147" y="3689"/>
                      </a:lnTo>
                      <a:lnTo>
                        <a:pt x="4003" y="3733"/>
                      </a:lnTo>
                      <a:lnTo>
                        <a:pt x="3772" y="3879"/>
                      </a:lnTo>
                      <a:lnTo>
                        <a:pt x="3659" y="4083"/>
                      </a:lnTo>
                      <a:lnTo>
                        <a:pt x="3647" y="4342"/>
                      </a:lnTo>
                      <a:lnTo>
                        <a:pt x="3559" y="4453"/>
                      </a:lnTo>
                      <a:lnTo>
                        <a:pt x="3270" y="4472"/>
                      </a:lnTo>
                      <a:lnTo>
                        <a:pt x="3239" y="4291"/>
                      </a:lnTo>
                      <a:lnTo>
                        <a:pt x="3122" y="4142"/>
                      </a:lnTo>
                      <a:lnTo>
                        <a:pt x="2960" y="4039"/>
                      </a:lnTo>
                      <a:lnTo>
                        <a:pt x="2835" y="3938"/>
                      </a:lnTo>
                      <a:lnTo>
                        <a:pt x="2768" y="3848"/>
                      </a:lnTo>
                      <a:lnTo>
                        <a:pt x="2535" y="3802"/>
                      </a:lnTo>
                      <a:lnTo>
                        <a:pt x="2360" y="3808"/>
                      </a:lnTo>
                      <a:lnTo>
                        <a:pt x="2170" y="3684"/>
                      </a:lnTo>
                      <a:lnTo>
                        <a:pt x="1908" y="3607"/>
                      </a:lnTo>
                      <a:lnTo>
                        <a:pt x="1855" y="3762"/>
                      </a:lnTo>
                      <a:lnTo>
                        <a:pt x="1793" y="3859"/>
                      </a:lnTo>
                      <a:lnTo>
                        <a:pt x="1704" y="3898"/>
                      </a:lnTo>
                      <a:lnTo>
                        <a:pt x="1665" y="3989"/>
                      </a:lnTo>
                      <a:lnTo>
                        <a:pt x="1669" y="4132"/>
                      </a:lnTo>
                      <a:lnTo>
                        <a:pt x="1626" y="4279"/>
                      </a:lnTo>
                      <a:lnTo>
                        <a:pt x="1533" y="4375"/>
                      </a:lnTo>
                      <a:lnTo>
                        <a:pt x="1394" y="4390"/>
                      </a:lnTo>
                      <a:lnTo>
                        <a:pt x="1089" y="4434"/>
                      </a:lnTo>
                      <a:lnTo>
                        <a:pt x="722" y="4419"/>
                      </a:lnTo>
                      <a:lnTo>
                        <a:pt x="711" y="4417"/>
                      </a:lnTo>
                      <a:lnTo>
                        <a:pt x="754" y="4305"/>
                      </a:lnTo>
                      <a:lnTo>
                        <a:pt x="757" y="4049"/>
                      </a:lnTo>
                      <a:lnTo>
                        <a:pt x="689" y="3807"/>
                      </a:lnTo>
                      <a:lnTo>
                        <a:pt x="578" y="3662"/>
                      </a:lnTo>
                      <a:lnTo>
                        <a:pt x="446" y="3524"/>
                      </a:lnTo>
                      <a:lnTo>
                        <a:pt x="221" y="3154"/>
                      </a:lnTo>
                      <a:lnTo>
                        <a:pt x="133" y="2943"/>
                      </a:lnTo>
                      <a:lnTo>
                        <a:pt x="72" y="2730"/>
                      </a:lnTo>
                      <a:lnTo>
                        <a:pt x="67" y="2577"/>
                      </a:lnTo>
                      <a:lnTo>
                        <a:pt x="131" y="2478"/>
                      </a:lnTo>
                      <a:lnTo>
                        <a:pt x="212" y="2414"/>
                      </a:lnTo>
                      <a:lnTo>
                        <a:pt x="259" y="2328"/>
                      </a:lnTo>
                      <a:lnTo>
                        <a:pt x="222" y="2158"/>
                      </a:lnTo>
                      <a:lnTo>
                        <a:pt x="68" y="1847"/>
                      </a:lnTo>
                      <a:lnTo>
                        <a:pt x="4" y="1669"/>
                      </a:lnTo>
                      <a:lnTo>
                        <a:pt x="0" y="1515"/>
                      </a:lnTo>
                      <a:lnTo>
                        <a:pt x="125" y="1167"/>
                      </a:lnTo>
                      <a:lnTo>
                        <a:pt x="322" y="978"/>
                      </a:lnTo>
                      <a:lnTo>
                        <a:pt x="684" y="897"/>
                      </a:lnTo>
                      <a:lnTo>
                        <a:pt x="1071" y="892"/>
                      </a:lnTo>
                      <a:lnTo>
                        <a:pt x="1334" y="929"/>
                      </a:lnTo>
                      <a:lnTo>
                        <a:pt x="1218" y="252"/>
                      </a:lnTo>
                      <a:lnTo>
                        <a:pt x="1218" y="0"/>
                      </a:lnTo>
                      <a:lnTo>
                        <a:pt x="1755" y="135"/>
                      </a:lnTo>
                      <a:lnTo>
                        <a:pt x="1973" y="263"/>
                      </a:lnTo>
                      <a:lnTo>
                        <a:pt x="2127" y="508"/>
                      </a:lnTo>
                      <a:lnTo>
                        <a:pt x="2279" y="929"/>
                      </a:lnTo>
                      <a:lnTo>
                        <a:pt x="2486" y="1292"/>
                      </a:lnTo>
                      <a:lnTo>
                        <a:pt x="2705" y="1507"/>
                      </a:lnTo>
                      <a:lnTo>
                        <a:pt x="3043" y="1604"/>
                      </a:lnTo>
                      <a:lnTo>
                        <a:pt x="3412" y="1644"/>
                      </a:lnTo>
                      <a:lnTo>
                        <a:pt x="3536" y="1699"/>
                      </a:lnTo>
                      <a:close/>
                    </a:path>
                  </a:pathLst>
                </a:custGeom>
                <a:solidFill>
                  <a:srgbClr val="D34817"/>
                </a:solidFill>
                <a:ln w="7938"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97" name="Plužine" descr="{&quot;Key&quot;:&quot;plužine&quot;,&quot;Name&quot;:&quot;Plužine&quot;,&quot;Value&quot;:1.0,&quot;Formula&quot;:&quot;&quot;,&quot;Text&quot;:&quot;&quot;,&quot;OfficeApplication&quot;:1,&quot;HasValue&quot;:true}">
                  <a:extLst>
                    <a:ext uri="{FF2B5EF4-FFF2-40B4-BE49-F238E27FC236}">
                      <a16:creationId xmlns:a16="http://schemas.microsoft.com/office/drawing/2014/main" id="{02358A5A-379A-426B-8884-8D7E1746817A}"/>
                    </a:ext>
                  </a:extLst>
                </p:cNvPr>
                <p:cNvSpPr>
                  <a:spLocks/>
                </p:cNvSpPr>
                <p:nvPr/>
              </p:nvSpPr>
              <p:spPr bwMode="auto">
                <a:xfrm>
                  <a:off x="3207" y="1742"/>
                  <a:ext cx="485" cy="689"/>
                </a:xfrm>
                <a:custGeom>
                  <a:avLst/>
                  <a:gdLst>
                    <a:gd name="T0" fmla="*/ 2391 w 2624"/>
                    <a:gd name="T1" fmla="*/ 713 h 3725"/>
                    <a:gd name="T2" fmla="*/ 2412 w 2624"/>
                    <a:gd name="T3" fmla="*/ 1415 h 3725"/>
                    <a:gd name="T4" fmla="*/ 2421 w 2624"/>
                    <a:gd name="T5" fmla="*/ 1683 h 3725"/>
                    <a:gd name="T6" fmla="*/ 2484 w 2624"/>
                    <a:gd name="T7" fmla="*/ 1906 h 3725"/>
                    <a:gd name="T8" fmla="*/ 2624 w 2624"/>
                    <a:gd name="T9" fmla="*/ 2146 h 3725"/>
                    <a:gd name="T10" fmla="*/ 2620 w 2624"/>
                    <a:gd name="T11" fmla="*/ 2296 h 3725"/>
                    <a:gd name="T12" fmla="*/ 2554 w 2624"/>
                    <a:gd name="T13" fmla="*/ 2264 h 3725"/>
                    <a:gd name="T14" fmla="*/ 2312 w 2624"/>
                    <a:gd name="T15" fmla="*/ 2299 h 3725"/>
                    <a:gd name="T16" fmla="*/ 2140 w 2624"/>
                    <a:gd name="T17" fmla="*/ 2501 h 3725"/>
                    <a:gd name="T18" fmla="*/ 2011 w 2624"/>
                    <a:gd name="T19" fmla="*/ 2866 h 3725"/>
                    <a:gd name="T20" fmla="*/ 2049 w 2624"/>
                    <a:gd name="T21" fmla="*/ 3114 h 3725"/>
                    <a:gd name="T22" fmla="*/ 2355 w 2624"/>
                    <a:gd name="T23" fmla="*/ 3318 h 3725"/>
                    <a:gd name="T24" fmla="*/ 2384 w 2624"/>
                    <a:gd name="T25" fmla="*/ 3676 h 3725"/>
                    <a:gd name="T26" fmla="*/ 2317 w 2624"/>
                    <a:gd name="T27" fmla="*/ 3725 h 3725"/>
                    <a:gd name="T28" fmla="*/ 2194 w 2624"/>
                    <a:gd name="T29" fmla="*/ 3670 h 3725"/>
                    <a:gd name="T30" fmla="*/ 1825 w 2624"/>
                    <a:gd name="T31" fmla="*/ 3630 h 3725"/>
                    <a:gd name="T32" fmla="*/ 1487 w 2624"/>
                    <a:gd name="T33" fmla="*/ 3533 h 3725"/>
                    <a:gd name="T34" fmla="*/ 1267 w 2624"/>
                    <a:gd name="T35" fmla="*/ 3318 h 3725"/>
                    <a:gd name="T36" fmla="*/ 1061 w 2624"/>
                    <a:gd name="T37" fmla="*/ 2955 h 3725"/>
                    <a:gd name="T38" fmla="*/ 909 w 2624"/>
                    <a:gd name="T39" fmla="*/ 2534 h 3725"/>
                    <a:gd name="T40" fmla="*/ 755 w 2624"/>
                    <a:gd name="T41" fmla="*/ 2289 h 3725"/>
                    <a:gd name="T42" fmla="*/ 537 w 2624"/>
                    <a:gd name="T43" fmla="*/ 2161 h 3725"/>
                    <a:gd name="T44" fmla="*/ 0 w 2624"/>
                    <a:gd name="T45" fmla="*/ 2026 h 3725"/>
                    <a:gd name="T46" fmla="*/ 52 w 2624"/>
                    <a:gd name="T47" fmla="*/ 1758 h 3725"/>
                    <a:gd name="T48" fmla="*/ 157 w 2624"/>
                    <a:gd name="T49" fmla="*/ 1531 h 3725"/>
                    <a:gd name="T50" fmla="*/ 437 w 2624"/>
                    <a:gd name="T51" fmla="*/ 1138 h 3725"/>
                    <a:gd name="T52" fmla="*/ 281 w 2624"/>
                    <a:gd name="T53" fmla="*/ 1059 h 3725"/>
                    <a:gd name="T54" fmla="*/ 379 w 2624"/>
                    <a:gd name="T55" fmla="*/ 914 h 3725"/>
                    <a:gd name="T56" fmla="*/ 1207 w 2624"/>
                    <a:gd name="T57" fmla="*/ 303 h 3725"/>
                    <a:gd name="T58" fmla="*/ 1379 w 2624"/>
                    <a:gd name="T59" fmla="*/ 248 h 3725"/>
                    <a:gd name="T60" fmla="*/ 1299 w 2624"/>
                    <a:gd name="T61" fmla="*/ 94 h 3725"/>
                    <a:gd name="T62" fmla="*/ 1419 w 2624"/>
                    <a:gd name="T63" fmla="*/ 36 h 3725"/>
                    <a:gd name="T64" fmla="*/ 1805 w 2624"/>
                    <a:gd name="T65" fmla="*/ 0 h 3725"/>
                    <a:gd name="T66" fmla="*/ 1962 w 2624"/>
                    <a:gd name="T67" fmla="*/ 45 h 3725"/>
                    <a:gd name="T68" fmla="*/ 2137 w 2624"/>
                    <a:gd name="T69" fmla="*/ 168 h 3725"/>
                    <a:gd name="T70" fmla="*/ 2182 w 2624"/>
                    <a:gd name="T71" fmla="*/ 233 h 3725"/>
                    <a:gd name="T72" fmla="*/ 2181 w 2624"/>
                    <a:gd name="T73" fmla="*/ 358 h 3725"/>
                    <a:gd name="T74" fmla="*/ 2197 w 2624"/>
                    <a:gd name="T75" fmla="*/ 433 h 3725"/>
                    <a:gd name="T76" fmla="*/ 2256 w 2624"/>
                    <a:gd name="T77" fmla="*/ 533 h 3725"/>
                    <a:gd name="T78" fmla="*/ 2391 w 2624"/>
                    <a:gd name="T79" fmla="*/ 713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24" h="3725">
                      <a:moveTo>
                        <a:pt x="2391" y="713"/>
                      </a:moveTo>
                      <a:lnTo>
                        <a:pt x="2412" y="1415"/>
                      </a:lnTo>
                      <a:lnTo>
                        <a:pt x="2421" y="1683"/>
                      </a:lnTo>
                      <a:lnTo>
                        <a:pt x="2484" y="1906"/>
                      </a:lnTo>
                      <a:lnTo>
                        <a:pt x="2624" y="2146"/>
                      </a:lnTo>
                      <a:lnTo>
                        <a:pt x="2620" y="2296"/>
                      </a:lnTo>
                      <a:lnTo>
                        <a:pt x="2554" y="2264"/>
                      </a:lnTo>
                      <a:lnTo>
                        <a:pt x="2312" y="2299"/>
                      </a:lnTo>
                      <a:lnTo>
                        <a:pt x="2140" y="2501"/>
                      </a:lnTo>
                      <a:lnTo>
                        <a:pt x="2011" y="2866"/>
                      </a:lnTo>
                      <a:lnTo>
                        <a:pt x="2049" y="3114"/>
                      </a:lnTo>
                      <a:lnTo>
                        <a:pt x="2355" y="3318"/>
                      </a:lnTo>
                      <a:lnTo>
                        <a:pt x="2384" y="3676"/>
                      </a:lnTo>
                      <a:lnTo>
                        <a:pt x="2317" y="3725"/>
                      </a:lnTo>
                      <a:lnTo>
                        <a:pt x="2194" y="3670"/>
                      </a:lnTo>
                      <a:lnTo>
                        <a:pt x="1825" y="3630"/>
                      </a:lnTo>
                      <a:lnTo>
                        <a:pt x="1487" y="3533"/>
                      </a:lnTo>
                      <a:lnTo>
                        <a:pt x="1267" y="3318"/>
                      </a:lnTo>
                      <a:lnTo>
                        <a:pt x="1061" y="2955"/>
                      </a:lnTo>
                      <a:lnTo>
                        <a:pt x="909" y="2534"/>
                      </a:lnTo>
                      <a:lnTo>
                        <a:pt x="755" y="2289"/>
                      </a:lnTo>
                      <a:lnTo>
                        <a:pt x="537" y="2161"/>
                      </a:lnTo>
                      <a:lnTo>
                        <a:pt x="0" y="2026"/>
                      </a:lnTo>
                      <a:lnTo>
                        <a:pt x="52" y="1758"/>
                      </a:lnTo>
                      <a:lnTo>
                        <a:pt x="157" y="1531"/>
                      </a:lnTo>
                      <a:lnTo>
                        <a:pt x="437" y="1138"/>
                      </a:lnTo>
                      <a:lnTo>
                        <a:pt x="281" y="1059"/>
                      </a:lnTo>
                      <a:lnTo>
                        <a:pt x="379" y="914"/>
                      </a:lnTo>
                      <a:lnTo>
                        <a:pt x="1207" y="303"/>
                      </a:lnTo>
                      <a:lnTo>
                        <a:pt x="1379" y="248"/>
                      </a:lnTo>
                      <a:lnTo>
                        <a:pt x="1299" y="94"/>
                      </a:lnTo>
                      <a:lnTo>
                        <a:pt x="1419" y="36"/>
                      </a:lnTo>
                      <a:lnTo>
                        <a:pt x="1805" y="0"/>
                      </a:lnTo>
                      <a:lnTo>
                        <a:pt x="1962" y="45"/>
                      </a:lnTo>
                      <a:lnTo>
                        <a:pt x="2137" y="168"/>
                      </a:lnTo>
                      <a:lnTo>
                        <a:pt x="2182" y="233"/>
                      </a:lnTo>
                      <a:lnTo>
                        <a:pt x="2181" y="358"/>
                      </a:lnTo>
                      <a:lnTo>
                        <a:pt x="2197" y="433"/>
                      </a:lnTo>
                      <a:lnTo>
                        <a:pt x="2256" y="533"/>
                      </a:lnTo>
                      <a:lnTo>
                        <a:pt x="2391" y="713"/>
                      </a:lnTo>
                      <a:close/>
                    </a:path>
                  </a:pathLst>
                </a:custGeom>
                <a:solidFill>
                  <a:srgbClr val="D34817"/>
                </a:solidFill>
                <a:ln w="7938"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98" name="Pljevlja" descr="{&quot;Key&quot;:&quot;pljevlja&quot;,&quot;Name&quot;:&quot;Pljevlja&quot;,&quot;Value&quot;:1.0,&quot;Formula&quot;:&quot;&quot;,&quot;Text&quot;:&quot;&quot;,&quot;OfficeApplication&quot;:1,&quot;HasValue&quot;:true}">
                  <a:extLst>
                    <a:ext uri="{FF2B5EF4-FFF2-40B4-BE49-F238E27FC236}">
                      <a16:creationId xmlns:a16="http://schemas.microsoft.com/office/drawing/2014/main" id="{CA3BD0A8-F85B-4CD3-9629-5435549D9322}"/>
                    </a:ext>
                  </a:extLst>
                </p:cNvPr>
                <p:cNvSpPr>
                  <a:spLocks/>
                </p:cNvSpPr>
                <p:nvPr/>
              </p:nvSpPr>
              <p:spPr bwMode="auto">
                <a:xfrm>
                  <a:off x="3548" y="1417"/>
                  <a:ext cx="771" cy="831"/>
                </a:xfrm>
                <a:custGeom>
                  <a:avLst/>
                  <a:gdLst>
                    <a:gd name="T0" fmla="*/ 4104 w 4172"/>
                    <a:gd name="T1" fmla="*/ 3189 h 4487"/>
                    <a:gd name="T2" fmla="*/ 4046 w 4172"/>
                    <a:gd name="T3" fmla="*/ 3621 h 4487"/>
                    <a:gd name="T4" fmla="*/ 3861 w 4172"/>
                    <a:gd name="T5" fmla="*/ 3916 h 4487"/>
                    <a:gd name="T6" fmla="*/ 3602 w 4172"/>
                    <a:gd name="T7" fmla="*/ 4268 h 4487"/>
                    <a:gd name="T8" fmla="*/ 3378 w 4172"/>
                    <a:gd name="T9" fmla="*/ 4432 h 4487"/>
                    <a:gd name="T10" fmla="*/ 3131 w 4172"/>
                    <a:gd name="T11" fmla="*/ 4249 h 4487"/>
                    <a:gd name="T12" fmla="*/ 2701 w 4172"/>
                    <a:gd name="T13" fmla="*/ 3817 h 4487"/>
                    <a:gd name="T14" fmla="*/ 2071 w 4172"/>
                    <a:gd name="T15" fmla="*/ 3385 h 4487"/>
                    <a:gd name="T16" fmla="*/ 1541 w 4172"/>
                    <a:gd name="T17" fmla="*/ 3090 h 4487"/>
                    <a:gd name="T18" fmla="*/ 1084 w 4172"/>
                    <a:gd name="T19" fmla="*/ 3130 h 4487"/>
                    <a:gd name="T20" fmla="*/ 868 w 4172"/>
                    <a:gd name="T21" fmla="*/ 2737 h 4487"/>
                    <a:gd name="T22" fmla="*/ 762 w 4172"/>
                    <a:gd name="T23" fmla="*/ 2248 h 4487"/>
                    <a:gd name="T24" fmla="*/ 1022 w 4172"/>
                    <a:gd name="T25" fmla="*/ 2178 h 4487"/>
                    <a:gd name="T26" fmla="*/ 873 w 4172"/>
                    <a:gd name="T27" fmla="*/ 1764 h 4487"/>
                    <a:gd name="T28" fmla="*/ 456 w 4172"/>
                    <a:gd name="T29" fmla="*/ 928 h 4487"/>
                    <a:gd name="T30" fmla="*/ 267 w 4172"/>
                    <a:gd name="T31" fmla="*/ 932 h 4487"/>
                    <a:gd name="T32" fmla="*/ 296 w 4172"/>
                    <a:gd name="T33" fmla="*/ 812 h 4487"/>
                    <a:gd name="T34" fmla="*/ 212 w 4172"/>
                    <a:gd name="T35" fmla="*/ 618 h 4487"/>
                    <a:gd name="T36" fmla="*/ 66 w 4172"/>
                    <a:gd name="T37" fmla="*/ 560 h 4487"/>
                    <a:gd name="T38" fmla="*/ 0 w 4172"/>
                    <a:gd name="T39" fmla="*/ 438 h 4487"/>
                    <a:gd name="T40" fmla="*/ 100 w 4172"/>
                    <a:gd name="T41" fmla="*/ 320 h 4487"/>
                    <a:gd name="T42" fmla="*/ 374 w 4172"/>
                    <a:gd name="T43" fmla="*/ 87 h 4487"/>
                    <a:gd name="T44" fmla="*/ 617 w 4172"/>
                    <a:gd name="T45" fmla="*/ 0 h 4487"/>
                    <a:gd name="T46" fmla="*/ 779 w 4172"/>
                    <a:gd name="T47" fmla="*/ 223 h 4487"/>
                    <a:gd name="T48" fmla="*/ 974 w 4172"/>
                    <a:gd name="T49" fmla="*/ 369 h 4487"/>
                    <a:gd name="T50" fmla="*/ 1240 w 4172"/>
                    <a:gd name="T51" fmla="*/ 314 h 4487"/>
                    <a:gd name="T52" fmla="*/ 1575 w 4172"/>
                    <a:gd name="T53" fmla="*/ 88 h 4487"/>
                    <a:gd name="T54" fmla="*/ 1754 w 4172"/>
                    <a:gd name="T55" fmla="*/ 343 h 4487"/>
                    <a:gd name="T56" fmla="*/ 1864 w 4172"/>
                    <a:gd name="T57" fmla="*/ 837 h 4487"/>
                    <a:gd name="T58" fmla="*/ 2925 w 4172"/>
                    <a:gd name="T59" fmla="*/ 1387 h 4487"/>
                    <a:gd name="T60" fmla="*/ 3304 w 4172"/>
                    <a:gd name="T61" fmla="*/ 1874 h 4487"/>
                    <a:gd name="T62" fmla="*/ 3766 w 4172"/>
                    <a:gd name="T63" fmla="*/ 2395 h 4487"/>
                    <a:gd name="T64" fmla="*/ 3942 w 4172"/>
                    <a:gd name="T65" fmla="*/ 2747 h 4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72" h="4487">
                      <a:moveTo>
                        <a:pt x="4172" y="2942"/>
                      </a:moveTo>
                      <a:lnTo>
                        <a:pt x="4104" y="3189"/>
                      </a:lnTo>
                      <a:lnTo>
                        <a:pt x="4086" y="3419"/>
                      </a:lnTo>
                      <a:lnTo>
                        <a:pt x="4046" y="3621"/>
                      </a:lnTo>
                      <a:lnTo>
                        <a:pt x="3975" y="3776"/>
                      </a:lnTo>
                      <a:lnTo>
                        <a:pt x="3861" y="3916"/>
                      </a:lnTo>
                      <a:lnTo>
                        <a:pt x="3683" y="4026"/>
                      </a:lnTo>
                      <a:lnTo>
                        <a:pt x="3602" y="4268"/>
                      </a:lnTo>
                      <a:lnTo>
                        <a:pt x="3598" y="4448"/>
                      </a:lnTo>
                      <a:lnTo>
                        <a:pt x="3378" y="4432"/>
                      </a:lnTo>
                      <a:lnTo>
                        <a:pt x="3285" y="4487"/>
                      </a:lnTo>
                      <a:lnTo>
                        <a:pt x="3131" y="4249"/>
                      </a:lnTo>
                      <a:lnTo>
                        <a:pt x="2937" y="4025"/>
                      </a:lnTo>
                      <a:lnTo>
                        <a:pt x="2701" y="3817"/>
                      </a:lnTo>
                      <a:lnTo>
                        <a:pt x="2381" y="3587"/>
                      </a:lnTo>
                      <a:lnTo>
                        <a:pt x="2071" y="3385"/>
                      </a:lnTo>
                      <a:lnTo>
                        <a:pt x="1833" y="3209"/>
                      </a:lnTo>
                      <a:lnTo>
                        <a:pt x="1541" y="3090"/>
                      </a:lnTo>
                      <a:lnTo>
                        <a:pt x="1307" y="3125"/>
                      </a:lnTo>
                      <a:lnTo>
                        <a:pt x="1084" y="3130"/>
                      </a:lnTo>
                      <a:lnTo>
                        <a:pt x="927" y="2970"/>
                      </a:lnTo>
                      <a:lnTo>
                        <a:pt x="868" y="2737"/>
                      </a:lnTo>
                      <a:lnTo>
                        <a:pt x="786" y="2327"/>
                      </a:lnTo>
                      <a:lnTo>
                        <a:pt x="762" y="2248"/>
                      </a:lnTo>
                      <a:lnTo>
                        <a:pt x="851" y="2188"/>
                      </a:lnTo>
                      <a:lnTo>
                        <a:pt x="1022" y="2178"/>
                      </a:lnTo>
                      <a:lnTo>
                        <a:pt x="1069" y="2139"/>
                      </a:lnTo>
                      <a:lnTo>
                        <a:pt x="873" y="1764"/>
                      </a:lnTo>
                      <a:lnTo>
                        <a:pt x="681" y="1225"/>
                      </a:lnTo>
                      <a:lnTo>
                        <a:pt x="456" y="928"/>
                      </a:lnTo>
                      <a:lnTo>
                        <a:pt x="410" y="894"/>
                      </a:lnTo>
                      <a:lnTo>
                        <a:pt x="267" y="932"/>
                      </a:lnTo>
                      <a:lnTo>
                        <a:pt x="267" y="885"/>
                      </a:lnTo>
                      <a:lnTo>
                        <a:pt x="296" y="812"/>
                      </a:lnTo>
                      <a:lnTo>
                        <a:pt x="300" y="753"/>
                      </a:lnTo>
                      <a:lnTo>
                        <a:pt x="212" y="618"/>
                      </a:lnTo>
                      <a:lnTo>
                        <a:pt x="166" y="588"/>
                      </a:lnTo>
                      <a:lnTo>
                        <a:pt x="66" y="560"/>
                      </a:lnTo>
                      <a:lnTo>
                        <a:pt x="4" y="513"/>
                      </a:lnTo>
                      <a:lnTo>
                        <a:pt x="0" y="438"/>
                      </a:lnTo>
                      <a:lnTo>
                        <a:pt x="39" y="364"/>
                      </a:lnTo>
                      <a:lnTo>
                        <a:pt x="100" y="320"/>
                      </a:lnTo>
                      <a:lnTo>
                        <a:pt x="220" y="259"/>
                      </a:lnTo>
                      <a:lnTo>
                        <a:pt x="374" y="87"/>
                      </a:lnTo>
                      <a:lnTo>
                        <a:pt x="470" y="15"/>
                      </a:lnTo>
                      <a:lnTo>
                        <a:pt x="617" y="0"/>
                      </a:lnTo>
                      <a:lnTo>
                        <a:pt x="709" y="90"/>
                      </a:lnTo>
                      <a:lnTo>
                        <a:pt x="779" y="223"/>
                      </a:lnTo>
                      <a:lnTo>
                        <a:pt x="864" y="330"/>
                      </a:lnTo>
                      <a:lnTo>
                        <a:pt x="974" y="369"/>
                      </a:lnTo>
                      <a:lnTo>
                        <a:pt x="1112" y="364"/>
                      </a:lnTo>
                      <a:lnTo>
                        <a:pt x="1240" y="314"/>
                      </a:lnTo>
                      <a:lnTo>
                        <a:pt x="1414" y="108"/>
                      </a:lnTo>
                      <a:lnTo>
                        <a:pt x="1575" y="88"/>
                      </a:lnTo>
                      <a:lnTo>
                        <a:pt x="1884" y="135"/>
                      </a:lnTo>
                      <a:lnTo>
                        <a:pt x="1754" y="343"/>
                      </a:lnTo>
                      <a:lnTo>
                        <a:pt x="1759" y="600"/>
                      </a:lnTo>
                      <a:lnTo>
                        <a:pt x="1864" y="837"/>
                      </a:lnTo>
                      <a:lnTo>
                        <a:pt x="2034" y="983"/>
                      </a:lnTo>
                      <a:lnTo>
                        <a:pt x="2925" y="1387"/>
                      </a:lnTo>
                      <a:lnTo>
                        <a:pt x="3032" y="1465"/>
                      </a:lnTo>
                      <a:lnTo>
                        <a:pt x="3304" y="1874"/>
                      </a:lnTo>
                      <a:lnTo>
                        <a:pt x="3687" y="2278"/>
                      </a:lnTo>
                      <a:lnTo>
                        <a:pt x="3766" y="2395"/>
                      </a:lnTo>
                      <a:lnTo>
                        <a:pt x="3877" y="2647"/>
                      </a:lnTo>
                      <a:lnTo>
                        <a:pt x="3942" y="2747"/>
                      </a:lnTo>
                      <a:lnTo>
                        <a:pt x="4172" y="2942"/>
                      </a:lnTo>
                      <a:close/>
                    </a:path>
                  </a:pathLst>
                </a:custGeom>
                <a:solidFill>
                  <a:srgbClr val="D34817"/>
                </a:solidFill>
                <a:ln w="7938"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99" name="Podgorica" descr="{&quot;Key&quot;:&quot;podgorica&quot;,&quot;Name&quot;:&quot;Podgorica&quot;,&quot;Value&quot;:1.0,&quot;Formula&quot;:&quot;&quot;,&quot;Text&quot;:&quot;&quot;,&quot;OfficeApplication&quot;:1,&quot;HasValue&quot;:true}">
                  <a:extLst>
                    <a:ext uri="{FF2B5EF4-FFF2-40B4-BE49-F238E27FC236}">
                      <a16:creationId xmlns:a16="http://schemas.microsoft.com/office/drawing/2014/main" id="{CD2BCC0A-835C-4EC8-9EE2-9B70D79600F2}"/>
                    </a:ext>
                  </a:extLst>
                </p:cNvPr>
                <p:cNvSpPr>
                  <a:spLocks/>
                </p:cNvSpPr>
                <p:nvPr/>
              </p:nvSpPr>
              <p:spPr bwMode="auto">
                <a:xfrm>
                  <a:off x="3609" y="2750"/>
                  <a:ext cx="843" cy="790"/>
                </a:xfrm>
                <a:custGeom>
                  <a:avLst/>
                  <a:gdLst>
                    <a:gd name="T0" fmla="*/ 4536 w 4557"/>
                    <a:gd name="T1" fmla="*/ 872 h 4271"/>
                    <a:gd name="T2" fmla="*/ 4492 w 4557"/>
                    <a:gd name="T3" fmla="*/ 983 h 4271"/>
                    <a:gd name="T4" fmla="*/ 4213 w 4557"/>
                    <a:gd name="T5" fmla="*/ 1362 h 4271"/>
                    <a:gd name="T6" fmla="*/ 4140 w 4557"/>
                    <a:gd name="T7" fmla="*/ 1716 h 4271"/>
                    <a:gd name="T8" fmla="*/ 4023 w 4557"/>
                    <a:gd name="T9" fmla="*/ 1913 h 4271"/>
                    <a:gd name="T10" fmla="*/ 3852 w 4557"/>
                    <a:gd name="T11" fmla="*/ 2034 h 4271"/>
                    <a:gd name="T12" fmla="*/ 3737 w 4557"/>
                    <a:gd name="T13" fmla="*/ 2332 h 4271"/>
                    <a:gd name="T14" fmla="*/ 3541 w 4557"/>
                    <a:gd name="T15" fmla="*/ 2602 h 4271"/>
                    <a:gd name="T16" fmla="*/ 3327 w 4557"/>
                    <a:gd name="T17" fmla="*/ 2832 h 4271"/>
                    <a:gd name="T18" fmla="*/ 2961 w 4557"/>
                    <a:gd name="T19" fmla="*/ 3268 h 4271"/>
                    <a:gd name="T20" fmla="*/ 2887 w 4557"/>
                    <a:gd name="T21" fmla="*/ 3477 h 4271"/>
                    <a:gd name="T22" fmla="*/ 2861 w 4557"/>
                    <a:gd name="T23" fmla="*/ 3656 h 4271"/>
                    <a:gd name="T24" fmla="*/ 2691 w 4557"/>
                    <a:gd name="T25" fmla="*/ 3946 h 4271"/>
                    <a:gd name="T26" fmla="*/ 2546 w 4557"/>
                    <a:gd name="T27" fmla="*/ 4058 h 4271"/>
                    <a:gd name="T28" fmla="*/ 2395 w 4557"/>
                    <a:gd name="T29" fmla="*/ 4188 h 4271"/>
                    <a:gd name="T30" fmla="*/ 2475 w 4557"/>
                    <a:gd name="T31" fmla="*/ 4263 h 4271"/>
                    <a:gd name="T32" fmla="*/ 1762 w 4557"/>
                    <a:gd name="T33" fmla="*/ 4128 h 4271"/>
                    <a:gd name="T34" fmla="*/ 1461 w 4557"/>
                    <a:gd name="T35" fmla="*/ 4188 h 4271"/>
                    <a:gd name="T36" fmla="*/ 1364 w 4557"/>
                    <a:gd name="T37" fmla="*/ 4067 h 4271"/>
                    <a:gd name="T38" fmla="*/ 1234 w 4557"/>
                    <a:gd name="T39" fmla="*/ 4126 h 4271"/>
                    <a:gd name="T40" fmla="*/ 997 w 4557"/>
                    <a:gd name="T41" fmla="*/ 3867 h 4271"/>
                    <a:gd name="T42" fmla="*/ 1211 w 4557"/>
                    <a:gd name="T43" fmla="*/ 3247 h 4271"/>
                    <a:gd name="T44" fmla="*/ 796 w 4557"/>
                    <a:gd name="T45" fmla="*/ 2840 h 4271"/>
                    <a:gd name="T46" fmla="*/ 267 w 4557"/>
                    <a:gd name="T47" fmla="*/ 2360 h 4271"/>
                    <a:gd name="T48" fmla="*/ 0 w 4557"/>
                    <a:gd name="T49" fmla="*/ 2071 h 4271"/>
                    <a:gd name="T50" fmla="*/ 191 w 4557"/>
                    <a:gd name="T51" fmla="*/ 2054 h 4271"/>
                    <a:gd name="T52" fmla="*/ 554 w 4557"/>
                    <a:gd name="T53" fmla="*/ 2199 h 4271"/>
                    <a:gd name="T54" fmla="*/ 1255 w 4557"/>
                    <a:gd name="T55" fmla="*/ 2218 h 4271"/>
                    <a:gd name="T56" fmla="*/ 1599 w 4557"/>
                    <a:gd name="T57" fmla="*/ 2180 h 4271"/>
                    <a:gd name="T58" fmla="*/ 1670 w 4557"/>
                    <a:gd name="T59" fmla="*/ 1675 h 4271"/>
                    <a:gd name="T60" fmla="*/ 1799 w 4557"/>
                    <a:gd name="T61" fmla="*/ 1383 h 4271"/>
                    <a:gd name="T62" fmla="*/ 1985 w 4557"/>
                    <a:gd name="T63" fmla="*/ 1032 h 4271"/>
                    <a:gd name="T64" fmla="*/ 2240 w 4557"/>
                    <a:gd name="T65" fmla="*/ 549 h 4271"/>
                    <a:gd name="T66" fmla="*/ 2657 w 4557"/>
                    <a:gd name="T67" fmla="*/ 682 h 4271"/>
                    <a:gd name="T68" fmla="*/ 3187 w 4557"/>
                    <a:gd name="T69" fmla="*/ 566 h 4271"/>
                    <a:gd name="T70" fmla="*/ 3502 w 4557"/>
                    <a:gd name="T71" fmla="*/ 273 h 4271"/>
                    <a:gd name="T72" fmla="*/ 3760 w 4557"/>
                    <a:gd name="T73" fmla="*/ 0 h 4271"/>
                    <a:gd name="T74" fmla="*/ 4031 w 4557"/>
                    <a:gd name="T75" fmla="*/ 215 h 4271"/>
                    <a:gd name="T76" fmla="*/ 4232 w 4557"/>
                    <a:gd name="T77" fmla="*/ 487 h 4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57" h="4271">
                      <a:moveTo>
                        <a:pt x="4364" y="655"/>
                      </a:moveTo>
                      <a:lnTo>
                        <a:pt x="4536" y="872"/>
                      </a:lnTo>
                      <a:lnTo>
                        <a:pt x="4557" y="923"/>
                      </a:lnTo>
                      <a:lnTo>
                        <a:pt x="4492" y="983"/>
                      </a:lnTo>
                      <a:lnTo>
                        <a:pt x="4322" y="1185"/>
                      </a:lnTo>
                      <a:lnTo>
                        <a:pt x="4213" y="1362"/>
                      </a:lnTo>
                      <a:lnTo>
                        <a:pt x="4176" y="1485"/>
                      </a:lnTo>
                      <a:lnTo>
                        <a:pt x="4140" y="1716"/>
                      </a:lnTo>
                      <a:lnTo>
                        <a:pt x="4103" y="1821"/>
                      </a:lnTo>
                      <a:lnTo>
                        <a:pt x="4023" y="1913"/>
                      </a:lnTo>
                      <a:lnTo>
                        <a:pt x="3930" y="1967"/>
                      </a:lnTo>
                      <a:lnTo>
                        <a:pt x="3852" y="2034"/>
                      </a:lnTo>
                      <a:lnTo>
                        <a:pt x="3816" y="2168"/>
                      </a:lnTo>
                      <a:lnTo>
                        <a:pt x="3737" y="2332"/>
                      </a:lnTo>
                      <a:lnTo>
                        <a:pt x="3647" y="2479"/>
                      </a:lnTo>
                      <a:lnTo>
                        <a:pt x="3541" y="2602"/>
                      </a:lnTo>
                      <a:lnTo>
                        <a:pt x="3413" y="2687"/>
                      </a:lnTo>
                      <a:lnTo>
                        <a:pt x="3327" y="2832"/>
                      </a:lnTo>
                      <a:lnTo>
                        <a:pt x="2995" y="3218"/>
                      </a:lnTo>
                      <a:lnTo>
                        <a:pt x="2961" y="3268"/>
                      </a:lnTo>
                      <a:lnTo>
                        <a:pt x="2900" y="3412"/>
                      </a:lnTo>
                      <a:lnTo>
                        <a:pt x="2887" y="3477"/>
                      </a:lnTo>
                      <a:lnTo>
                        <a:pt x="2891" y="3597"/>
                      </a:lnTo>
                      <a:lnTo>
                        <a:pt x="2861" y="3656"/>
                      </a:lnTo>
                      <a:lnTo>
                        <a:pt x="2750" y="3779"/>
                      </a:lnTo>
                      <a:lnTo>
                        <a:pt x="2691" y="3946"/>
                      </a:lnTo>
                      <a:lnTo>
                        <a:pt x="2626" y="4047"/>
                      </a:lnTo>
                      <a:lnTo>
                        <a:pt x="2546" y="4058"/>
                      </a:lnTo>
                      <a:lnTo>
                        <a:pt x="2347" y="4007"/>
                      </a:lnTo>
                      <a:lnTo>
                        <a:pt x="2395" y="4188"/>
                      </a:lnTo>
                      <a:lnTo>
                        <a:pt x="2525" y="4126"/>
                      </a:lnTo>
                      <a:lnTo>
                        <a:pt x="2475" y="4263"/>
                      </a:lnTo>
                      <a:lnTo>
                        <a:pt x="2369" y="4271"/>
                      </a:lnTo>
                      <a:lnTo>
                        <a:pt x="1762" y="4128"/>
                      </a:lnTo>
                      <a:lnTo>
                        <a:pt x="1595" y="4121"/>
                      </a:lnTo>
                      <a:lnTo>
                        <a:pt x="1461" y="4188"/>
                      </a:lnTo>
                      <a:lnTo>
                        <a:pt x="1424" y="4108"/>
                      </a:lnTo>
                      <a:lnTo>
                        <a:pt x="1364" y="4067"/>
                      </a:lnTo>
                      <a:lnTo>
                        <a:pt x="1292" y="4072"/>
                      </a:lnTo>
                      <a:lnTo>
                        <a:pt x="1234" y="4126"/>
                      </a:lnTo>
                      <a:lnTo>
                        <a:pt x="1044" y="3962"/>
                      </a:lnTo>
                      <a:lnTo>
                        <a:pt x="997" y="3867"/>
                      </a:lnTo>
                      <a:lnTo>
                        <a:pt x="1164" y="3557"/>
                      </a:lnTo>
                      <a:lnTo>
                        <a:pt x="1211" y="3247"/>
                      </a:lnTo>
                      <a:lnTo>
                        <a:pt x="1020" y="3043"/>
                      </a:lnTo>
                      <a:lnTo>
                        <a:pt x="796" y="2840"/>
                      </a:lnTo>
                      <a:lnTo>
                        <a:pt x="511" y="2530"/>
                      </a:lnTo>
                      <a:lnTo>
                        <a:pt x="267" y="2360"/>
                      </a:lnTo>
                      <a:lnTo>
                        <a:pt x="24" y="2161"/>
                      </a:lnTo>
                      <a:lnTo>
                        <a:pt x="0" y="2071"/>
                      </a:lnTo>
                      <a:lnTo>
                        <a:pt x="95" y="2024"/>
                      </a:lnTo>
                      <a:lnTo>
                        <a:pt x="191" y="2054"/>
                      </a:lnTo>
                      <a:lnTo>
                        <a:pt x="325" y="2097"/>
                      </a:lnTo>
                      <a:lnTo>
                        <a:pt x="554" y="2199"/>
                      </a:lnTo>
                      <a:lnTo>
                        <a:pt x="765" y="2223"/>
                      </a:lnTo>
                      <a:lnTo>
                        <a:pt x="1255" y="2218"/>
                      </a:lnTo>
                      <a:lnTo>
                        <a:pt x="1576" y="2221"/>
                      </a:lnTo>
                      <a:lnTo>
                        <a:pt x="1599" y="2180"/>
                      </a:lnTo>
                      <a:lnTo>
                        <a:pt x="1640" y="1956"/>
                      </a:lnTo>
                      <a:lnTo>
                        <a:pt x="1670" y="1675"/>
                      </a:lnTo>
                      <a:lnTo>
                        <a:pt x="1719" y="1485"/>
                      </a:lnTo>
                      <a:lnTo>
                        <a:pt x="1799" y="1383"/>
                      </a:lnTo>
                      <a:lnTo>
                        <a:pt x="1919" y="1252"/>
                      </a:lnTo>
                      <a:lnTo>
                        <a:pt x="1985" y="1032"/>
                      </a:lnTo>
                      <a:lnTo>
                        <a:pt x="1972" y="854"/>
                      </a:lnTo>
                      <a:lnTo>
                        <a:pt x="2240" y="549"/>
                      </a:lnTo>
                      <a:lnTo>
                        <a:pt x="2300" y="592"/>
                      </a:lnTo>
                      <a:lnTo>
                        <a:pt x="2657" y="682"/>
                      </a:lnTo>
                      <a:lnTo>
                        <a:pt x="2934" y="638"/>
                      </a:lnTo>
                      <a:lnTo>
                        <a:pt x="3187" y="566"/>
                      </a:lnTo>
                      <a:lnTo>
                        <a:pt x="3350" y="456"/>
                      </a:lnTo>
                      <a:lnTo>
                        <a:pt x="3502" y="273"/>
                      </a:lnTo>
                      <a:lnTo>
                        <a:pt x="3524" y="100"/>
                      </a:lnTo>
                      <a:lnTo>
                        <a:pt x="3760" y="0"/>
                      </a:lnTo>
                      <a:lnTo>
                        <a:pt x="4004" y="27"/>
                      </a:lnTo>
                      <a:lnTo>
                        <a:pt x="4031" y="215"/>
                      </a:lnTo>
                      <a:lnTo>
                        <a:pt x="4079" y="402"/>
                      </a:lnTo>
                      <a:lnTo>
                        <a:pt x="4232" y="487"/>
                      </a:lnTo>
                      <a:lnTo>
                        <a:pt x="4364" y="655"/>
                      </a:lnTo>
                      <a:close/>
                    </a:path>
                  </a:pathLst>
                </a:custGeom>
                <a:solidFill>
                  <a:srgbClr val="D34817"/>
                </a:solidFill>
                <a:ln w="7938"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00" name="Tivat" descr="{&quot;Key&quot;:&quot;tivat&quot;,&quot;Name&quot;:&quot;Tivat&quot;,&quot;Value&quot;:1.0,&quot;Formula&quot;:&quot;&quot;,&quot;Text&quot;:&quot;&quot;,&quot;OfficeApplication&quot;:1,&quot;HasValue&quot;:true}">
                  <a:extLst>
                    <a:ext uri="{FF2B5EF4-FFF2-40B4-BE49-F238E27FC236}">
                      <a16:creationId xmlns:a16="http://schemas.microsoft.com/office/drawing/2014/main" id="{4A5DD10E-827F-4616-BB5D-0DF51F0C05EA}"/>
                    </a:ext>
                  </a:extLst>
                </p:cNvPr>
                <p:cNvSpPr>
                  <a:spLocks/>
                </p:cNvSpPr>
                <p:nvPr/>
              </p:nvSpPr>
              <p:spPr bwMode="auto">
                <a:xfrm>
                  <a:off x="3235" y="3178"/>
                  <a:ext cx="108" cy="194"/>
                </a:xfrm>
                <a:custGeom>
                  <a:avLst/>
                  <a:gdLst>
                    <a:gd name="T0" fmla="*/ 316 w 582"/>
                    <a:gd name="T1" fmla="*/ 1047 h 1047"/>
                    <a:gd name="T2" fmla="*/ 330 w 582"/>
                    <a:gd name="T3" fmla="*/ 906 h 1047"/>
                    <a:gd name="T4" fmla="*/ 217 w 582"/>
                    <a:gd name="T5" fmla="*/ 799 h 1047"/>
                    <a:gd name="T6" fmla="*/ 98 w 582"/>
                    <a:gd name="T7" fmla="*/ 792 h 1047"/>
                    <a:gd name="T8" fmla="*/ 0 w 582"/>
                    <a:gd name="T9" fmla="*/ 514 h 1047"/>
                    <a:gd name="T10" fmla="*/ 75 w 582"/>
                    <a:gd name="T11" fmla="*/ 539 h 1047"/>
                    <a:gd name="T12" fmla="*/ 264 w 582"/>
                    <a:gd name="T13" fmla="*/ 640 h 1047"/>
                    <a:gd name="T14" fmla="*/ 360 w 582"/>
                    <a:gd name="T15" fmla="*/ 736 h 1047"/>
                    <a:gd name="T16" fmla="*/ 410 w 582"/>
                    <a:gd name="T17" fmla="*/ 600 h 1047"/>
                    <a:gd name="T18" fmla="*/ 400 w 582"/>
                    <a:gd name="T19" fmla="*/ 490 h 1047"/>
                    <a:gd name="T20" fmla="*/ 252 w 582"/>
                    <a:gd name="T21" fmla="*/ 157 h 1047"/>
                    <a:gd name="T22" fmla="*/ 249 w 582"/>
                    <a:gd name="T23" fmla="*/ 76 h 1047"/>
                    <a:gd name="T24" fmla="*/ 264 w 582"/>
                    <a:gd name="T25" fmla="*/ 0 h 1047"/>
                    <a:gd name="T26" fmla="*/ 417 w 582"/>
                    <a:gd name="T27" fmla="*/ 120 h 1047"/>
                    <a:gd name="T28" fmla="*/ 582 w 582"/>
                    <a:gd name="T29" fmla="*/ 427 h 1047"/>
                    <a:gd name="T30" fmla="*/ 452 w 582"/>
                    <a:gd name="T31" fmla="*/ 876 h 1047"/>
                    <a:gd name="T32" fmla="*/ 316 w 582"/>
                    <a:gd name="T33" fmla="*/ 1047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2" h="1047">
                      <a:moveTo>
                        <a:pt x="316" y="1047"/>
                      </a:moveTo>
                      <a:lnTo>
                        <a:pt x="330" y="906"/>
                      </a:lnTo>
                      <a:lnTo>
                        <a:pt x="217" y="799"/>
                      </a:lnTo>
                      <a:lnTo>
                        <a:pt x="98" y="792"/>
                      </a:lnTo>
                      <a:lnTo>
                        <a:pt x="0" y="514"/>
                      </a:lnTo>
                      <a:lnTo>
                        <a:pt x="75" y="539"/>
                      </a:lnTo>
                      <a:lnTo>
                        <a:pt x="264" y="640"/>
                      </a:lnTo>
                      <a:lnTo>
                        <a:pt x="360" y="736"/>
                      </a:lnTo>
                      <a:lnTo>
                        <a:pt x="410" y="600"/>
                      </a:lnTo>
                      <a:lnTo>
                        <a:pt x="400" y="490"/>
                      </a:lnTo>
                      <a:lnTo>
                        <a:pt x="252" y="157"/>
                      </a:lnTo>
                      <a:lnTo>
                        <a:pt x="249" y="76"/>
                      </a:lnTo>
                      <a:lnTo>
                        <a:pt x="264" y="0"/>
                      </a:lnTo>
                      <a:lnTo>
                        <a:pt x="417" y="120"/>
                      </a:lnTo>
                      <a:lnTo>
                        <a:pt x="582" y="427"/>
                      </a:lnTo>
                      <a:lnTo>
                        <a:pt x="452" y="876"/>
                      </a:lnTo>
                      <a:lnTo>
                        <a:pt x="316" y="1047"/>
                      </a:lnTo>
                      <a:close/>
                    </a:path>
                  </a:pathLst>
                </a:custGeom>
                <a:solidFill>
                  <a:srgbClr val="D34817"/>
                </a:solidFill>
                <a:ln w="7938"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01" name="Šavnik" descr="{&quot;Key&quot;:&quot;šavnik&quot;,&quot;Name&quot;:&quot;Šavnik&quot;,&quot;Value&quot;:1.0,&quot;Formula&quot;:&quot;&quot;,&quot;Text&quot;:&quot;&quot;,&quot;OfficeApplication&quot;:1,&quot;HasValue&quot;:true}">
                  <a:extLst>
                    <a:ext uri="{FF2B5EF4-FFF2-40B4-BE49-F238E27FC236}">
                      <a16:creationId xmlns:a16="http://schemas.microsoft.com/office/drawing/2014/main" id="{FA33A705-1F5F-4ED4-8F41-30E9B11C3639}"/>
                    </a:ext>
                  </a:extLst>
                </p:cNvPr>
                <p:cNvSpPr>
                  <a:spLocks/>
                </p:cNvSpPr>
                <p:nvPr/>
              </p:nvSpPr>
              <p:spPr bwMode="auto">
                <a:xfrm>
                  <a:off x="3579" y="2161"/>
                  <a:ext cx="530" cy="392"/>
                </a:xfrm>
                <a:custGeom>
                  <a:avLst/>
                  <a:gdLst>
                    <a:gd name="T0" fmla="*/ 609 w 2865"/>
                    <a:gd name="T1" fmla="*/ 33 h 2122"/>
                    <a:gd name="T2" fmla="*/ 774 w 2865"/>
                    <a:gd name="T3" fmla="*/ 113 h 2122"/>
                    <a:gd name="T4" fmla="*/ 879 w 2865"/>
                    <a:gd name="T5" fmla="*/ 231 h 2122"/>
                    <a:gd name="T6" fmla="*/ 1017 w 2865"/>
                    <a:gd name="T7" fmla="*/ 231 h 2122"/>
                    <a:gd name="T8" fmla="*/ 1235 w 2865"/>
                    <a:gd name="T9" fmla="*/ 201 h 2122"/>
                    <a:gd name="T10" fmla="*/ 1389 w 2865"/>
                    <a:gd name="T11" fmla="*/ 349 h 2122"/>
                    <a:gd name="T12" fmla="*/ 1477 w 2865"/>
                    <a:gd name="T13" fmla="*/ 508 h 2122"/>
                    <a:gd name="T14" fmla="*/ 1618 w 2865"/>
                    <a:gd name="T15" fmla="*/ 446 h 2122"/>
                    <a:gd name="T16" fmla="*/ 1822 w 2865"/>
                    <a:gd name="T17" fmla="*/ 446 h 2122"/>
                    <a:gd name="T18" fmla="*/ 2004 w 2865"/>
                    <a:gd name="T19" fmla="*/ 623 h 2122"/>
                    <a:gd name="T20" fmla="*/ 2088 w 2865"/>
                    <a:gd name="T21" fmla="*/ 740 h 2122"/>
                    <a:gd name="T22" fmla="*/ 2204 w 2865"/>
                    <a:gd name="T23" fmla="*/ 799 h 2122"/>
                    <a:gd name="T24" fmla="*/ 2602 w 2865"/>
                    <a:gd name="T25" fmla="*/ 959 h 2122"/>
                    <a:gd name="T26" fmla="*/ 2599 w 2865"/>
                    <a:gd name="T27" fmla="*/ 980 h 2122"/>
                    <a:gd name="T28" fmla="*/ 2668 w 2865"/>
                    <a:gd name="T29" fmla="*/ 1283 h 2122"/>
                    <a:gd name="T30" fmla="*/ 2865 w 2865"/>
                    <a:gd name="T31" fmla="*/ 1453 h 2122"/>
                    <a:gd name="T32" fmla="*/ 2778 w 2865"/>
                    <a:gd name="T33" fmla="*/ 1601 h 2122"/>
                    <a:gd name="T34" fmla="*/ 2675 w 2865"/>
                    <a:gd name="T35" fmla="*/ 1750 h 2122"/>
                    <a:gd name="T36" fmla="*/ 2348 w 2865"/>
                    <a:gd name="T37" fmla="*/ 1738 h 2122"/>
                    <a:gd name="T38" fmla="*/ 1928 w 2865"/>
                    <a:gd name="T39" fmla="*/ 1665 h 2122"/>
                    <a:gd name="T40" fmla="*/ 1819 w 2865"/>
                    <a:gd name="T41" fmla="*/ 1738 h 2122"/>
                    <a:gd name="T42" fmla="*/ 1747 w 2865"/>
                    <a:gd name="T43" fmla="*/ 1867 h 2122"/>
                    <a:gd name="T44" fmla="*/ 1762 w 2865"/>
                    <a:gd name="T45" fmla="*/ 2011 h 2122"/>
                    <a:gd name="T46" fmla="*/ 1803 w 2865"/>
                    <a:gd name="T47" fmla="*/ 2122 h 2122"/>
                    <a:gd name="T48" fmla="*/ 1394 w 2865"/>
                    <a:gd name="T49" fmla="*/ 2067 h 2122"/>
                    <a:gd name="T50" fmla="*/ 1032 w 2865"/>
                    <a:gd name="T51" fmla="*/ 1914 h 2122"/>
                    <a:gd name="T52" fmla="*/ 824 w 2865"/>
                    <a:gd name="T53" fmla="*/ 1760 h 2122"/>
                    <a:gd name="T54" fmla="*/ 530 w 2865"/>
                    <a:gd name="T55" fmla="*/ 1562 h 2122"/>
                    <a:gd name="T56" fmla="*/ 307 w 2865"/>
                    <a:gd name="T57" fmla="*/ 1461 h 2122"/>
                    <a:gd name="T58" fmla="*/ 373 w 2865"/>
                    <a:gd name="T59" fmla="*/ 1412 h 2122"/>
                    <a:gd name="T60" fmla="*/ 344 w 2865"/>
                    <a:gd name="T61" fmla="*/ 1054 h 2122"/>
                    <a:gd name="T62" fmla="*/ 38 w 2865"/>
                    <a:gd name="T63" fmla="*/ 850 h 2122"/>
                    <a:gd name="T64" fmla="*/ 0 w 2865"/>
                    <a:gd name="T65" fmla="*/ 602 h 2122"/>
                    <a:gd name="T66" fmla="*/ 129 w 2865"/>
                    <a:gd name="T67" fmla="*/ 237 h 2122"/>
                    <a:gd name="T68" fmla="*/ 302 w 2865"/>
                    <a:gd name="T69" fmla="*/ 35 h 2122"/>
                    <a:gd name="T70" fmla="*/ 543 w 2865"/>
                    <a:gd name="T71" fmla="*/ 0 h 2122"/>
                    <a:gd name="T72" fmla="*/ 609 w 2865"/>
                    <a:gd name="T73" fmla="*/ 33 h 2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65" h="2122">
                      <a:moveTo>
                        <a:pt x="609" y="33"/>
                      </a:moveTo>
                      <a:lnTo>
                        <a:pt x="774" y="113"/>
                      </a:lnTo>
                      <a:lnTo>
                        <a:pt x="879" y="231"/>
                      </a:lnTo>
                      <a:lnTo>
                        <a:pt x="1017" y="231"/>
                      </a:lnTo>
                      <a:lnTo>
                        <a:pt x="1235" y="201"/>
                      </a:lnTo>
                      <a:lnTo>
                        <a:pt x="1389" y="349"/>
                      </a:lnTo>
                      <a:lnTo>
                        <a:pt x="1477" y="508"/>
                      </a:lnTo>
                      <a:lnTo>
                        <a:pt x="1618" y="446"/>
                      </a:lnTo>
                      <a:lnTo>
                        <a:pt x="1822" y="446"/>
                      </a:lnTo>
                      <a:lnTo>
                        <a:pt x="2004" y="623"/>
                      </a:lnTo>
                      <a:lnTo>
                        <a:pt x="2088" y="740"/>
                      </a:lnTo>
                      <a:lnTo>
                        <a:pt x="2204" y="799"/>
                      </a:lnTo>
                      <a:lnTo>
                        <a:pt x="2602" y="959"/>
                      </a:lnTo>
                      <a:lnTo>
                        <a:pt x="2599" y="980"/>
                      </a:lnTo>
                      <a:lnTo>
                        <a:pt x="2668" y="1283"/>
                      </a:lnTo>
                      <a:lnTo>
                        <a:pt x="2865" y="1453"/>
                      </a:lnTo>
                      <a:lnTo>
                        <a:pt x="2778" y="1601"/>
                      </a:lnTo>
                      <a:lnTo>
                        <a:pt x="2675" y="1750"/>
                      </a:lnTo>
                      <a:lnTo>
                        <a:pt x="2348" y="1738"/>
                      </a:lnTo>
                      <a:lnTo>
                        <a:pt x="1928" y="1665"/>
                      </a:lnTo>
                      <a:lnTo>
                        <a:pt x="1819" y="1738"/>
                      </a:lnTo>
                      <a:lnTo>
                        <a:pt x="1747" y="1867"/>
                      </a:lnTo>
                      <a:lnTo>
                        <a:pt x="1762" y="2011"/>
                      </a:lnTo>
                      <a:lnTo>
                        <a:pt x="1803" y="2122"/>
                      </a:lnTo>
                      <a:lnTo>
                        <a:pt x="1394" y="2067"/>
                      </a:lnTo>
                      <a:lnTo>
                        <a:pt x="1032" y="1914"/>
                      </a:lnTo>
                      <a:lnTo>
                        <a:pt x="824" y="1760"/>
                      </a:lnTo>
                      <a:lnTo>
                        <a:pt x="530" y="1562"/>
                      </a:lnTo>
                      <a:lnTo>
                        <a:pt x="307" y="1461"/>
                      </a:lnTo>
                      <a:lnTo>
                        <a:pt x="373" y="1412"/>
                      </a:lnTo>
                      <a:lnTo>
                        <a:pt x="344" y="1054"/>
                      </a:lnTo>
                      <a:lnTo>
                        <a:pt x="38" y="850"/>
                      </a:lnTo>
                      <a:lnTo>
                        <a:pt x="0" y="602"/>
                      </a:lnTo>
                      <a:lnTo>
                        <a:pt x="129" y="237"/>
                      </a:lnTo>
                      <a:lnTo>
                        <a:pt x="302" y="35"/>
                      </a:lnTo>
                      <a:lnTo>
                        <a:pt x="543" y="0"/>
                      </a:lnTo>
                      <a:lnTo>
                        <a:pt x="609" y="33"/>
                      </a:lnTo>
                      <a:close/>
                    </a:path>
                  </a:pathLst>
                </a:custGeom>
                <a:solidFill>
                  <a:srgbClr val="D34817"/>
                </a:solidFill>
                <a:ln w="7938"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02" name="Žabljak" descr="{&quot;Key&quot;:&quot;žabljak&quot;,&quot;Name&quot;:&quot;Žabljak&quot;,&quot;Value&quot;:1.0,&quot;Formula&quot;:&quot;&quot;,&quot;Text&quot;:&quot;&quot;,&quot;OfficeApplication&quot;:1,&quot;HasValue&quot;:true}">
                  <a:extLst>
                    <a:ext uri="{FF2B5EF4-FFF2-40B4-BE49-F238E27FC236}">
                      <a16:creationId xmlns:a16="http://schemas.microsoft.com/office/drawing/2014/main" id="{D48C945A-BDB0-41FA-9484-E596E8D9F7B2}"/>
                    </a:ext>
                  </a:extLst>
                </p:cNvPr>
                <p:cNvSpPr>
                  <a:spLocks/>
                </p:cNvSpPr>
                <p:nvPr/>
              </p:nvSpPr>
              <p:spPr bwMode="auto">
                <a:xfrm>
                  <a:off x="3649" y="1833"/>
                  <a:ext cx="506" cy="505"/>
                </a:xfrm>
                <a:custGeom>
                  <a:avLst/>
                  <a:gdLst>
                    <a:gd name="T0" fmla="*/ 2738 w 2738"/>
                    <a:gd name="T1" fmla="*/ 2239 h 2729"/>
                    <a:gd name="T2" fmla="*/ 2690 w 2738"/>
                    <a:gd name="T3" fmla="*/ 2268 h 2729"/>
                    <a:gd name="T4" fmla="*/ 2542 w 2738"/>
                    <a:gd name="T5" fmla="*/ 2396 h 2729"/>
                    <a:gd name="T6" fmla="*/ 2338 w 2738"/>
                    <a:gd name="T7" fmla="*/ 2449 h 2729"/>
                    <a:gd name="T8" fmla="*/ 2245 w 2738"/>
                    <a:gd name="T9" fmla="*/ 2539 h 2729"/>
                    <a:gd name="T10" fmla="*/ 2222 w 2738"/>
                    <a:gd name="T11" fmla="*/ 2729 h 2729"/>
                    <a:gd name="T12" fmla="*/ 1824 w 2738"/>
                    <a:gd name="T13" fmla="*/ 2569 h 2729"/>
                    <a:gd name="T14" fmla="*/ 1708 w 2738"/>
                    <a:gd name="T15" fmla="*/ 2510 h 2729"/>
                    <a:gd name="T16" fmla="*/ 1624 w 2738"/>
                    <a:gd name="T17" fmla="*/ 2393 h 2729"/>
                    <a:gd name="T18" fmla="*/ 1442 w 2738"/>
                    <a:gd name="T19" fmla="*/ 2216 h 2729"/>
                    <a:gd name="T20" fmla="*/ 1238 w 2738"/>
                    <a:gd name="T21" fmla="*/ 2216 h 2729"/>
                    <a:gd name="T22" fmla="*/ 1097 w 2738"/>
                    <a:gd name="T23" fmla="*/ 2277 h 2729"/>
                    <a:gd name="T24" fmla="*/ 1009 w 2738"/>
                    <a:gd name="T25" fmla="*/ 2119 h 2729"/>
                    <a:gd name="T26" fmla="*/ 855 w 2738"/>
                    <a:gd name="T27" fmla="*/ 1971 h 2729"/>
                    <a:gd name="T28" fmla="*/ 637 w 2738"/>
                    <a:gd name="T29" fmla="*/ 2001 h 2729"/>
                    <a:gd name="T30" fmla="*/ 499 w 2738"/>
                    <a:gd name="T31" fmla="*/ 2001 h 2729"/>
                    <a:gd name="T32" fmla="*/ 394 w 2738"/>
                    <a:gd name="T33" fmla="*/ 1882 h 2729"/>
                    <a:gd name="T34" fmla="*/ 229 w 2738"/>
                    <a:gd name="T35" fmla="*/ 1802 h 2729"/>
                    <a:gd name="T36" fmla="*/ 233 w 2738"/>
                    <a:gd name="T37" fmla="*/ 1652 h 2729"/>
                    <a:gd name="T38" fmla="*/ 93 w 2738"/>
                    <a:gd name="T39" fmla="*/ 1412 h 2729"/>
                    <a:gd name="T40" fmla="*/ 30 w 2738"/>
                    <a:gd name="T41" fmla="*/ 1189 h 2729"/>
                    <a:gd name="T42" fmla="*/ 22 w 2738"/>
                    <a:gd name="T43" fmla="*/ 921 h 2729"/>
                    <a:gd name="T44" fmla="*/ 0 w 2738"/>
                    <a:gd name="T45" fmla="*/ 219 h 2729"/>
                    <a:gd name="T46" fmla="*/ 20 w 2738"/>
                    <a:gd name="T47" fmla="*/ 262 h 2729"/>
                    <a:gd name="T48" fmla="*/ 88 w 2738"/>
                    <a:gd name="T49" fmla="*/ 202 h 2729"/>
                    <a:gd name="T50" fmla="*/ 139 w 2738"/>
                    <a:gd name="T51" fmla="*/ 127 h 2729"/>
                    <a:gd name="T52" fmla="*/ 215 w 2738"/>
                    <a:gd name="T53" fmla="*/ 0 h 2729"/>
                    <a:gd name="T54" fmla="*/ 239 w 2738"/>
                    <a:gd name="T55" fmla="*/ 79 h 2729"/>
                    <a:gd name="T56" fmla="*/ 322 w 2738"/>
                    <a:gd name="T57" fmla="*/ 489 h 2729"/>
                    <a:gd name="T58" fmla="*/ 380 w 2738"/>
                    <a:gd name="T59" fmla="*/ 722 h 2729"/>
                    <a:gd name="T60" fmla="*/ 537 w 2738"/>
                    <a:gd name="T61" fmla="*/ 882 h 2729"/>
                    <a:gd name="T62" fmla="*/ 760 w 2738"/>
                    <a:gd name="T63" fmla="*/ 877 h 2729"/>
                    <a:gd name="T64" fmla="*/ 994 w 2738"/>
                    <a:gd name="T65" fmla="*/ 842 h 2729"/>
                    <a:gd name="T66" fmla="*/ 1287 w 2738"/>
                    <a:gd name="T67" fmla="*/ 961 h 2729"/>
                    <a:gd name="T68" fmla="*/ 1524 w 2738"/>
                    <a:gd name="T69" fmla="*/ 1137 h 2729"/>
                    <a:gd name="T70" fmla="*/ 1834 w 2738"/>
                    <a:gd name="T71" fmla="*/ 1339 h 2729"/>
                    <a:gd name="T72" fmla="*/ 2154 w 2738"/>
                    <a:gd name="T73" fmla="*/ 1569 h 2729"/>
                    <a:gd name="T74" fmla="*/ 2390 w 2738"/>
                    <a:gd name="T75" fmla="*/ 1777 h 2729"/>
                    <a:gd name="T76" fmla="*/ 2584 w 2738"/>
                    <a:gd name="T77" fmla="*/ 2001 h 2729"/>
                    <a:gd name="T78" fmla="*/ 2738 w 2738"/>
                    <a:gd name="T79" fmla="*/ 2239 h 2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38" h="2729">
                      <a:moveTo>
                        <a:pt x="2738" y="2239"/>
                      </a:moveTo>
                      <a:lnTo>
                        <a:pt x="2690" y="2268"/>
                      </a:lnTo>
                      <a:lnTo>
                        <a:pt x="2542" y="2396"/>
                      </a:lnTo>
                      <a:lnTo>
                        <a:pt x="2338" y="2449"/>
                      </a:lnTo>
                      <a:lnTo>
                        <a:pt x="2245" y="2539"/>
                      </a:lnTo>
                      <a:lnTo>
                        <a:pt x="2222" y="2729"/>
                      </a:lnTo>
                      <a:lnTo>
                        <a:pt x="1824" y="2569"/>
                      </a:lnTo>
                      <a:lnTo>
                        <a:pt x="1708" y="2510"/>
                      </a:lnTo>
                      <a:lnTo>
                        <a:pt x="1624" y="2393"/>
                      </a:lnTo>
                      <a:lnTo>
                        <a:pt x="1442" y="2216"/>
                      </a:lnTo>
                      <a:lnTo>
                        <a:pt x="1238" y="2216"/>
                      </a:lnTo>
                      <a:lnTo>
                        <a:pt x="1097" y="2277"/>
                      </a:lnTo>
                      <a:lnTo>
                        <a:pt x="1009" y="2119"/>
                      </a:lnTo>
                      <a:lnTo>
                        <a:pt x="855" y="1971"/>
                      </a:lnTo>
                      <a:lnTo>
                        <a:pt x="637" y="2001"/>
                      </a:lnTo>
                      <a:lnTo>
                        <a:pt x="499" y="2001"/>
                      </a:lnTo>
                      <a:lnTo>
                        <a:pt x="394" y="1882"/>
                      </a:lnTo>
                      <a:lnTo>
                        <a:pt x="229" y="1802"/>
                      </a:lnTo>
                      <a:lnTo>
                        <a:pt x="233" y="1652"/>
                      </a:lnTo>
                      <a:lnTo>
                        <a:pt x="93" y="1412"/>
                      </a:lnTo>
                      <a:lnTo>
                        <a:pt x="30" y="1189"/>
                      </a:lnTo>
                      <a:lnTo>
                        <a:pt x="22" y="921"/>
                      </a:lnTo>
                      <a:lnTo>
                        <a:pt x="0" y="219"/>
                      </a:lnTo>
                      <a:lnTo>
                        <a:pt x="20" y="262"/>
                      </a:lnTo>
                      <a:lnTo>
                        <a:pt x="88" y="202"/>
                      </a:lnTo>
                      <a:lnTo>
                        <a:pt x="139" y="127"/>
                      </a:lnTo>
                      <a:lnTo>
                        <a:pt x="215" y="0"/>
                      </a:lnTo>
                      <a:lnTo>
                        <a:pt x="239" y="79"/>
                      </a:lnTo>
                      <a:lnTo>
                        <a:pt x="322" y="489"/>
                      </a:lnTo>
                      <a:lnTo>
                        <a:pt x="380" y="722"/>
                      </a:lnTo>
                      <a:lnTo>
                        <a:pt x="537" y="882"/>
                      </a:lnTo>
                      <a:lnTo>
                        <a:pt x="760" y="877"/>
                      </a:lnTo>
                      <a:lnTo>
                        <a:pt x="994" y="842"/>
                      </a:lnTo>
                      <a:lnTo>
                        <a:pt x="1287" y="961"/>
                      </a:lnTo>
                      <a:lnTo>
                        <a:pt x="1524" y="1137"/>
                      </a:lnTo>
                      <a:lnTo>
                        <a:pt x="1834" y="1339"/>
                      </a:lnTo>
                      <a:lnTo>
                        <a:pt x="2154" y="1569"/>
                      </a:lnTo>
                      <a:lnTo>
                        <a:pt x="2390" y="1777"/>
                      </a:lnTo>
                      <a:lnTo>
                        <a:pt x="2584" y="2001"/>
                      </a:lnTo>
                      <a:lnTo>
                        <a:pt x="2738" y="2239"/>
                      </a:lnTo>
                      <a:close/>
                    </a:path>
                  </a:pathLst>
                </a:custGeom>
                <a:solidFill>
                  <a:srgbClr val="D34817"/>
                </a:solidFill>
                <a:ln w="7938"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131" name="Etiquettes">
                <a:extLst>
                  <a:ext uri="{FF2B5EF4-FFF2-40B4-BE49-F238E27FC236}">
                    <a16:creationId xmlns:a16="http://schemas.microsoft.com/office/drawing/2014/main" id="{E5AB55BB-1EC8-4834-B93F-1C446CAE9379}"/>
                  </a:ext>
                </a:extLst>
              </p:cNvPr>
              <p:cNvGrpSpPr>
                <a:grpSpLocks noChangeAspect="1"/>
              </p:cNvGrpSpPr>
              <p:nvPr/>
            </p:nvGrpSpPr>
            <p:grpSpPr>
              <a:xfrm>
                <a:off x="3905696" y="2249555"/>
                <a:ext cx="4433049" cy="4885736"/>
                <a:chOff x="3905696" y="2249555"/>
                <a:chExt cx="4433049" cy="4885736"/>
              </a:xfrm>
            </p:grpSpPr>
            <p:sp>
              <p:nvSpPr>
                <p:cNvPr id="157" name="Etiquette - Pljevlja" hidden="1">
                  <a:extLst>
                    <a:ext uri="{FF2B5EF4-FFF2-40B4-BE49-F238E27FC236}">
                      <a16:creationId xmlns:a16="http://schemas.microsoft.com/office/drawing/2014/main" id="{547DB00C-A800-4110-A490-209EDC4DCFBC}"/>
                    </a:ext>
                  </a:extLst>
                </p:cNvPr>
                <p:cNvSpPr>
                  <a:spLocks noChangeArrowheads="1"/>
                </p:cNvSpPr>
                <p:nvPr/>
              </p:nvSpPr>
              <p:spPr bwMode="auto">
                <a:xfrm>
                  <a:off x="6109693" y="2249555"/>
                  <a:ext cx="541137" cy="157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sz="900" dirty="0" err="1">
                      <a:solidFill>
                        <a:srgbClr val="FFFFFF"/>
                      </a:solidFill>
                    </a:rPr>
                    <a:t>Pljevlja</a:t>
                  </a:r>
                  <a:endParaRPr lang="en-US" altLang="fr-FR" sz="900" dirty="0">
                    <a:solidFill>
                      <a:srgbClr val="FFFFFF"/>
                    </a:solidFill>
                    <a:cs typeface="Arial" panose="020B0604020202020204" pitchFamily="34" charset="0"/>
                  </a:endParaRPr>
                </a:p>
              </p:txBody>
            </p:sp>
            <p:sp>
              <p:nvSpPr>
                <p:cNvPr id="158" name="Etiquette - Bijelo Polje" hidden="1">
                  <a:extLst>
                    <a:ext uri="{FF2B5EF4-FFF2-40B4-BE49-F238E27FC236}">
                      <a16:creationId xmlns:a16="http://schemas.microsoft.com/office/drawing/2014/main" id="{03528F56-B7DC-4243-B42C-861680662A11}"/>
                    </a:ext>
                  </a:extLst>
                </p:cNvPr>
                <p:cNvSpPr>
                  <a:spLocks noChangeArrowheads="1"/>
                </p:cNvSpPr>
                <p:nvPr/>
              </p:nvSpPr>
              <p:spPr bwMode="auto">
                <a:xfrm>
                  <a:off x="6976843" y="2504212"/>
                  <a:ext cx="654775" cy="210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sz="900" dirty="0" err="1">
                      <a:solidFill>
                        <a:srgbClr val="FFFFFF"/>
                      </a:solidFill>
                    </a:rPr>
                    <a:t>Bijelo</a:t>
                  </a:r>
                  <a:r>
                    <a:rPr lang="en-US" sz="900" dirty="0">
                      <a:solidFill>
                        <a:srgbClr val="FFFFFF"/>
                      </a:solidFill>
                    </a:rPr>
                    <a:t> </a:t>
                  </a:r>
                  <a:r>
                    <a:rPr lang="en-US" sz="900" dirty="0" err="1">
                      <a:solidFill>
                        <a:srgbClr val="FFFFFF"/>
                      </a:solidFill>
                    </a:rPr>
                    <a:t>Polje</a:t>
                  </a:r>
                  <a:endParaRPr lang="en-US" altLang="fr-FR" sz="900" dirty="0">
                    <a:solidFill>
                      <a:srgbClr val="FFFFFF"/>
                    </a:solidFill>
                    <a:cs typeface="Arial" panose="020B0604020202020204" pitchFamily="34" charset="0"/>
                  </a:endParaRPr>
                </a:p>
              </p:txBody>
            </p:sp>
            <p:sp>
              <p:nvSpPr>
                <p:cNvPr id="159" name="Etiquette - Mojkovac" hidden="1">
                  <a:extLst>
                    <a:ext uri="{FF2B5EF4-FFF2-40B4-BE49-F238E27FC236}">
                      <a16:creationId xmlns:a16="http://schemas.microsoft.com/office/drawing/2014/main" id="{4CC854F1-C10C-4DF4-8B4E-CC1DCACB498F}"/>
                    </a:ext>
                  </a:extLst>
                </p:cNvPr>
                <p:cNvSpPr>
                  <a:spLocks noChangeArrowheads="1"/>
                </p:cNvSpPr>
                <p:nvPr/>
              </p:nvSpPr>
              <p:spPr bwMode="auto">
                <a:xfrm>
                  <a:off x="6456253" y="2986392"/>
                  <a:ext cx="654775" cy="157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sz="900" dirty="0" err="1">
                      <a:solidFill>
                        <a:srgbClr val="FFFFFF"/>
                      </a:solidFill>
                    </a:rPr>
                    <a:t>Mojkovac</a:t>
                  </a:r>
                  <a:endParaRPr lang="en-US" altLang="fr-FR" sz="900" dirty="0">
                    <a:solidFill>
                      <a:srgbClr val="FFFFFF"/>
                    </a:solidFill>
                    <a:cs typeface="Arial" panose="020B0604020202020204" pitchFamily="34" charset="0"/>
                  </a:endParaRPr>
                </a:p>
              </p:txBody>
            </p:sp>
            <p:sp>
              <p:nvSpPr>
                <p:cNvPr id="160" name="Etiquette - Berane" hidden="1">
                  <a:extLst>
                    <a:ext uri="{FF2B5EF4-FFF2-40B4-BE49-F238E27FC236}">
                      <a16:creationId xmlns:a16="http://schemas.microsoft.com/office/drawing/2014/main" id="{CEAF5CCB-4645-4928-934B-6025B6F076BB}"/>
                    </a:ext>
                  </a:extLst>
                </p:cNvPr>
                <p:cNvSpPr>
                  <a:spLocks noChangeArrowheads="1"/>
                </p:cNvSpPr>
                <p:nvPr/>
              </p:nvSpPr>
              <p:spPr bwMode="auto">
                <a:xfrm>
                  <a:off x="7165907" y="3560969"/>
                  <a:ext cx="654775" cy="1050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sz="900" dirty="0" err="1">
                      <a:solidFill>
                        <a:srgbClr val="FFFFFF"/>
                      </a:solidFill>
                    </a:rPr>
                    <a:t>Berane</a:t>
                  </a:r>
                  <a:endParaRPr lang="en-US" altLang="fr-FR" sz="900" dirty="0">
                    <a:solidFill>
                      <a:srgbClr val="FFFFFF"/>
                    </a:solidFill>
                    <a:cs typeface="Arial" panose="020B0604020202020204" pitchFamily="34" charset="0"/>
                  </a:endParaRPr>
                </a:p>
              </p:txBody>
            </p:sp>
            <p:sp>
              <p:nvSpPr>
                <p:cNvPr id="161" name="Etiquette - Plav" hidden="1">
                  <a:extLst>
                    <a:ext uri="{FF2B5EF4-FFF2-40B4-BE49-F238E27FC236}">
                      <a16:creationId xmlns:a16="http://schemas.microsoft.com/office/drawing/2014/main" id="{EE7FFD2C-6BCD-42FA-BF9A-5297EFE71EFD}"/>
                    </a:ext>
                  </a:extLst>
                </p:cNvPr>
                <p:cNvSpPr>
                  <a:spLocks noChangeArrowheads="1"/>
                </p:cNvSpPr>
                <p:nvPr/>
              </p:nvSpPr>
              <p:spPr bwMode="auto">
                <a:xfrm>
                  <a:off x="7282273" y="4224409"/>
                  <a:ext cx="541137" cy="1050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sz="900" dirty="0" err="1">
                      <a:solidFill>
                        <a:srgbClr val="FFFFFF"/>
                      </a:solidFill>
                    </a:rPr>
                    <a:t>Plav</a:t>
                  </a:r>
                  <a:endParaRPr lang="en-US" altLang="fr-FR" sz="900" dirty="0">
                    <a:solidFill>
                      <a:srgbClr val="FFFFFF"/>
                    </a:solidFill>
                    <a:cs typeface="Arial" panose="020B0604020202020204" pitchFamily="34" charset="0"/>
                  </a:endParaRPr>
                </a:p>
              </p:txBody>
            </p:sp>
            <p:sp>
              <p:nvSpPr>
                <p:cNvPr id="162" name="Etiquette - Rožaje" hidden="1">
                  <a:extLst>
                    <a:ext uri="{FF2B5EF4-FFF2-40B4-BE49-F238E27FC236}">
                      <a16:creationId xmlns:a16="http://schemas.microsoft.com/office/drawing/2014/main" id="{35C0EEC7-E920-45AD-8246-56214B22D663}"/>
                    </a:ext>
                  </a:extLst>
                </p:cNvPr>
                <p:cNvSpPr>
                  <a:spLocks noChangeArrowheads="1"/>
                </p:cNvSpPr>
                <p:nvPr/>
              </p:nvSpPr>
              <p:spPr bwMode="auto">
                <a:xfrm>
                  <a:off x="7891522" y="2973736"/>
                  <a:ext cx="447223" cy="210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sz="900" dirty="0" err="1">
                      <a:solidFill>
                        <a:srgbClr val="FFFFFF"/>
                      </a:solidFill>
                    </a:rPr>
                    <a:t>Rožaje</a:t>
                  </a:r>
                  <a:endParaRPr lang="en-US" altLang="fr-FR" sz="900" dirty="0">
                    <a:solidFill>
                      <a:srgbClr val="FFFFFF"/>
                    </a:solidFill>
                    <a:cs typeface="Arial" panose="020B0604020202020204" pitchFamily="34" charset="0"/>
                  </a:endParaRPr>
                </a:p>
              </p:txBody>
            </p:sp>
            <p:sp>
              <p:nvSpPr>
                <p:cNvPr id="163" name="Etiquette - Andrijevica" hidden="1">
                  <a:extLst>
                    <a:ext uri="{FF2B5EF4-FFF2-40B4-BE49-F238E27FC236}">
                      <a16:creationId xmlns:a16="http://schemas.microsoft.com/office/drawing/2014/main" id="{4CCC893D-475A-4389-B217-7B1A3D665BBD}"/>
                    </a:ext>
                  </a:extLst>
                </p:cNvPr>
                <p:cNvSpPr>
                  <a:spLocks noChangeArrowheads="1"/>
                </p:cNvSpPr>
                <p:nvPr/>
              </p:nvSpPr>
              <p:spPr bwMode="auto">
                <a:xfrm>
                  <a:off x="7022179" y="3401819"/>
                  <a:ext cx="541137" cy="210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sz="900" dirty="0" err="1">
                      <a:solidFill>
                        <a:srgbClr val="FFFFFF"/>
                      </a:solidFill>
                    </a:rPr>
                    <a:t>Andrijevica</a:t>
                  </a:r>
                  <a:endParaRPr lang="en-US" altLang="fr-FR" sz="900" dirty="0">
                    <a:solidFill>
                      <a:srgbClr val="FFFFFF"/>
                    </a:solidFill>
                    <a:cs typeface="Arial" panose="020B0604020202020204" pitchFamily="34" charset="0"/>
                  </a:endParaRPr>
                </a:p>
              </p:txBody>
            </p:sp>
            <p:sp>
              <p:nvSpPr>
                <p:cNvPr id="164" name="Etiquette - Podgorica" hidden="1">
                  <a:extLst>
                    <a:ext uri="{FF2B5EF4-FFF2-40B4-BE49-F238E27FC236}">
                      <a16:creationId xmlns:a16="http://schemas.microsoft.com/office/drawing/2014/main" id="{7BEEE1AA-A06F-485C-8D65-026C9641D9D5}"/>
                    </a:ext>
                  </a:extLst>
                </p:cNvPr>
                <p:cNvSpPr>
                  <a:spLocks noChangeArrowheads="1"/>
                </p:cNvSpPr>
                <p:nvPr/>
              </p:nvSpPr>
              <p:spPr bwMode="auto">
                <a:xfrm>
                  <a:off x="6194426" y="4036437"/>
                  <a:ext cx="541137" cy="210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sz="900" dirty="0">
                      <a:solidFill>
                        <a:srgbClr val="FFFFFF"/>
                      </a:solidFill>
                    </a:rPr>
                    <a:t>Podgorica</a:t>
                  </a:r>
                  <a:endParaRPr lang="en-US" altLang="fr-FR" sz="900" dirty="0">
                    <a:solidFill>
                      <a:srgbClr val="FFFFFF"/>
                    </a:solidFill>
                    <a:cs typeface="Arial" panose="020B0604020202020204" pitchFamily="34" charset="0"/>
                  </a:endParaRPr>
                </a:p>
              </p:txBody>
            </p:sp>
            <p:sp>
              <p:nvSpPr>
                <p:cNvPr id="165" name="Etiquette - Plužine" hidden="1">
                  <a:extLst>
                    <a:ext uri="{FF2B5EF4-FFF2-40B4-BE49-F238E27FC236}">
                      <a16:creationId xmlns:a16="http://schemas.microsoft.com/office/drawing/2014/main" id="{A7792297-C346-4184-B6DE-A88A191FC191}"/>
                    </a:ext>
                  </a:extLst>
                </p:cNvPr>
                <p:cNvSpPr>
                  <a:spLocks noChangeArrowheads="1"/>
                </p:cNvSpPr>
                <p:nvPr/>
              </p:nvSpPr>
              <p:spPr bwMode="auto">
                <a:xfrm>
                  <a:off x="5251649" y="2503313"/>
                  <a:ext cx="541137" cy="157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sz="900" dirty="0" err="1">
                      <a:solidFill>
                        <a:srgbClr val="FFFFFF"/>
                      </a:solidFill>
                    </a:rPr>
                    <a:t>Plužine</a:t>
                  </a:r>
                  <a:endParaRPr lang="en-US" altLang="fr-FR" sz="900" dirty="0">
                    <a:solidFill>
                      <a:srgbClr val="FFFFFF"/>
                    </a:solidFill>
                    <a:cs typeface="Arial" panose="020B0604020202020204" pitchFamily="34" charset="0"/>
                  </a:endParaRPr>
                </a:p>
              </p:txBody>
            </p:sp>
            <p:sp>
              <p:nvSpPr>
                <p:cNvPr id="166" name="Etiquette - Žabljak" hidden="1">
                  <a:extLst>
                    <a:ext uri="{FF2B5EF4-FFF2-40B4-BE49-F238E27FC236}">
                      <a16:creationId xmlns:a16="http://schemas.microsoft.com/office/drawing/2014/main" id="{D6443B09-2721-4E8F-9ED0-DB48A2B5C5C6}"/>
                    </a:ext>
                  </a:extLst>
                </p:cNvPr>
                <p:cNvSpPr>
                  <a:spLocks noChangeArrowheads="1"/>
                </p:cNvSpPr>
                <p:nvPr/>
              </p:nvSpPr>
              <p:spPr bwMode="auto">
                <a:xfrm>
                  <a:off x="5889280" y="2628435"/>
                  <a:ext cx="541137" cy="157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sz="900" dirty="0" err="1">
                      <a:solidFill>
                        <a:srgbClr val="FFFFFF"/>
                      </a:solidFill>
                    </a:rPr>
                    <a:t>Žabljak</a:t>
                  </a:r>
                  <a:endParaRPr lang="en-US" altLang="fr-FR" sz="900" dirty="0">
                    <a:solidFill>
                      <a:srgbClr val="FFFFFF"/>
                    </a:solidFill>
                    <a:cs typeface="Arial" panose="020B0604020202020204" pitchFamily="34" charset="0"/>
                  </a:endParaRPr>
                </a:p>
              </p:txBody>
            </p:sp>
            <p:sp>
              <p:nvSpPr>
                <p:cNvPr id="167" name="Etiquette - Šavnik" hidden="1">
                  <a:extLst>
                    <a:ext uri="{FF2B5EF4-FFF2-40B4-BE49-F238E27FC236}">
                      <a16:creationId xmlns:a16="http://schemas.microsoft.com/office/drawing/2014/main" id="{524E6CBC-351B-4F9E-8A83-76CF8C0035CC}"/>
                    </a:ext>
                  </a:extLst>
                </p:cNvPr>
                <p:cNvSpPr>
                  <a:spLocks noChangeArrowheads="1"/>
                </p:cNvSpPr>
                <p:nvPr/>
              </p:nvSpPr>
              <p:spPr bwMode="auto">
                <a:xfrm>
                  <a:off x="5833597" y="2984518"/>
                  <a:ext cx="541137" cy="157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sz="900" dirty="0" err="1">
                      <a:solidFill>
                        <a:srgbClr val="FFFFFF"/>
                      </a:solidFill>
                    </a:rPr>
                    <a:t>Šavnik</a:t>
                  </a:r>
                  <a:endParaRPr lang="en-US" altLang="fr-FR" sz="900" dirty="0">
                    <a:solidFill>
                      <a:srgbClr val="FFFFFF"/>
                    </a:solidFill>
                    <a:cs typeface="Arial" panose="020B0604020202020204" pitchFamily="34" charset="0"/>
                  </a:endParaRPr>
                </a:p>
              </p:txBody>
            </p:sp>
            <p:sp>
              <p:nvSpPr>
                <p:cNvPr id="168" name="Etiquette - Kolašin" hidden="1">
                  <a:extLst>
                    <a:ext uri="{FF2B5EF4-FFF2-40B4-BE49-F238E27FC236}">
                      <a16:creationId xmlns:a16="http://schemas.microsoft.com/office/drawing/2014/main" id="{E5402C06-D214-482A-AA19-EE00D7B5D146}"/>
                    </a:ext>
                  </a:extLst>
                </p:cNvPr>
                <p:cNvSpPr>
                  <a:spLocks noChangeArrowheads="1"/>
                </p:cNvSpPr>
                <p:nvPr/>
              </p:nvSpPr>
              <p:spPr bwMode="auto">
                <a:xfrm>
                  <a:off x="6338923" y="3416623"/>
                  <a:ext cx="541137" cy="157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sz="900" dirty="0" err="1">
                      <a:solidFill>
                        <a:srgbClr val="FFFFFF"/>
                      </a:solidFill>
                    </a:rPr>
                    <a:t>Kolašin</a:t>
                  </a:r>
                  <a:endParaRPr lang="en-US" altLang="fr-FR" sz="900" dirty="0">
                    <a:solidFill>
                      <a:srgbClr val="FFFFFF"/>
                    </a:solidFill>
                    <a:cs typeface="Arial" panose="020B0604020202020204" pitchFamily="34" charset="0"/>
                  </a:endParaRPr>
                </a:p>
              </p:txBody>
            </p:sp>
            <p:sp>
              <p:nvSpPr>
                <p:cNvPr id="169" name="Etiquette - Nikšic" hidden="1">
                  <a:extLst>
                    <a:ext uri="{FF2B5EF4-FFF2-40B4-BE49-F238E27FC236}">
                      <a16:creationId xmlns:a16="http://schemas.microsoft.com/office/drawing/2014/main" id="{8889BE65-7599-43A4-A373-150737168CA3}"/>
                    </a:ext>
                  </a:extLst>
                </p:cNvPr>
                <p:cNvSpPr>
                  <a:spLocks noChangeArrowheads="1"/>
                </p:cNvSpPr>
                <p:nvPr/>
              </p:nvSpPr>
              <p:spPr bwMode="auto">
                <a:xfrm>
                  <a:off x="5168570" y="3354043"/>
                  <a:ext cx="541137" cy="157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sz="900" dirty="0" err="1">
                      <a:solidFill>
                        <a:srgbClr val="FFFFFF"/>
                      </a:solidFill>
                    </a:rPr>
                    <a:t>Nikšic</a:t>
                  </a:r>
                  <a:endParaRPr lang="en-US" altLang="fr-FR" sz="900" dirty="0">
                    <a:solidFill>
                      <a:srgbClr val="FFFFFF"/>
                    </a:solidFill>
                    <a:cs typeface="Arial" panose="020B0604020202020204" pitchFamily="34" charset="0"/>
                  </a:endParaRPr>
                </a:p>
              </p:txBody>
            </p:sp>
            <p:sp>
              <p:nvSpPr>
                <p:cNvPr id="170" name="Etiquette - Danilovgrad" hidden="1">
                  <a:extLst>
                    <a:ext uri="{FF2B5EF4-FFF2-40B4-BE49-F238E27FC236}">
                      <a16:creationId xmlns:a16="http://schemas.microsoft.com/office/drawing/2014/main" id="{1793174E-646C-4B0C-B62D-8C5AD2B8A669}"/>
                    </a:ext>
                  </a:extLst>
                </p:cNvPr>
                <p:cNvSpPr>
                  <a:spLocks noChangeArrowheads="1"/>
                </p:cNvSpPr>
                <p:nvPr/>
              </p:nvSpPr>
              <p:spPr bwMode="auto">
                <a:xfrm>
                  <a:off x="5689774" y="3668135"/>
                  <a:ext cx="674587" cy="210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sz="900" dirty="0" err="1">
                      <a:solidFill>
                        <a:srgbClr val="FFFFFF"/>
                      </a:solidFill>
                    </a:rPr>
                    <a:t>Danilovgrad</a:t>
                  </a:r>
                  <a:endParaRPr lang="en-US" altLang="fr-FR" sz="900" dirty="0">
                    <a:solidFill>
                      <a:srgbClr val="FFFFFF"/>
                    </a:solidFill>
                    <a:cs typeface="Arial" panose="020B0604020202020204" pitchFamily="34" charset="0"/>
                  </a:endParaRPr>
                </a:p>
              </p:txBody>
            </p:sp>
            <p:sp>
              <p:nvSpPr>
                <p:cNvPr id="171" name="Etiquette - Cetinje" hidden="1">
                  <a:extLst>
                    <a:ext uri="{FF2B5EF4-FFF2-40B4-BE49-F238E27FC236}">
                      <a16:creationId xmlns:a16="http://schemas.microsoft.com/office/drawing/2014/main" id="{52E454FA-D23D-4F24-90EB-E7A16A03AE54}"/>
                    </a:ext>
                  </a:extLst>
                </p:cNvPr>
                <p:cNvSpPr>
                  <a:spLocks noChangeArrowheads="1"/>
                </p:cNvSpPr>
                <p:nvPr/>
              </p:nvSpPr>
              <p:spPr bwMode="auto">
                <a:xfrm>
                  <a:off x="5408283" y="4444402"/>
                  <a:ext cx="541137" cy="157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sz="900" dirty="0">
                      <a:solidFill>
                        <a:srgbClr val="FFFFFF"/>
                      </a:solidFill>
                    </a:rPr>
                    <a:t>Cetinje</a:t>
                  </a:r>
                  <a:endParaRPr lang="en-US" altLang="fr-FR" sz="900" dirty="0">
                    <a:solidFill>
                      <a:srgbClr val="FFFFFF"/>
                    </a:solidFill>
                    <a:cs typeface="Arial" panose="020B0604020202020204" pitchFamily="34" charset="0"/>
                  </a:endParaRPr>
                </a:p>
              </p:txBody>
            </p:sp>
            <p:sp>
              <p:nvSpPr>
                <p:cNvPr id="172" name="Etiquette - Bar" hidden="1">
                  <a:extLst>
                    <a:ext uri="{FF2B5EF4-FFF2-40B4-BE49-F238E27FC236}">
                      <a16:creationId xmlns:a16="http://schemas.microsoft.com/office/drawing/2014/main" id="{AFAC76CB-973D-475B-9EE8-20D2B3AAE152}"/>
                    </a:ext>
                  </a:extLst>
                </p:cNvPr>
                <p:cNvSpPr>
                  <a:spLocks noChangeArrowheads="1"/>
                </p:cNvSpPr>
                <p:nvPr/>
              </p:nvSpPr>
              <p:spPr bwMode="auto">
                <a:xfrm>
                  <a:off x="5822382" y="5346114"/>
                  <a:ext cx="491946" cy="1050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sz="900" dirty="0">
                      <a:solidFill>
                        <a:srgbClr val="FFFFFF"/>
                      </a:solidFill>
                    </a:rPr>
                    <a:t>Bar</a:t>
                  </a:r>
                  <a:endParaRPr lang="en-US" altLang="fr-FR" sz="900" dirty="0">
                    <a:solidFill>
                      <a:srgbClr val="FFFFFF"/>
                    </a:solidFill>
                    <a:cs typeface="Arial" panose="020B0604020202020204" pitchFamily="34" charset="0"/>
                  </a:endParaRPr>
                </a:p>
              </p:txBody>
            </p:sp>
            <p:sp>
              <p:nvSpPr>
                <p:cNvPr id="173" name="Etiquette - Ulcinj" hidden="1">
                  <a:extLst>
                    <a:ext uri="{FF2B5EF4-FFF2-40B4-BE49-F238E27FC236}">
                      <a16:creationId xmlns:a16="http://schemas.microsoft.com/office/drawing/2014/main" id="{8EECF753-F117-444A-871D-725583313777}"/>
                    </a:ext>
                  </a:extLst>
                </p:cNvPr>
                <p:cNvSpPr>
                  <a:spLocks noChangeArrowheads="1"/>
                </p:cNvSpPr>
                <p:nvPr/>
              </p:nvSpPr>
              <p:spPr bwMode="auto">
                <a:xfrm>
                  <a:off x="6058020" y="5558939"/>
                  <a:ext cx="491946" cy="157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sz="900" dirty="0" err="1">
                      <a:solidFill>
                        <a:srgbClr val="FFFFFF"/>
                      </a:solidFill>
                    </a:rPr>
                    <a:t>Ulcinj</a:t>
                  </a:r>
                  <a:endParaRPr lang="en-US" altLang="fr-FR" sz="900" dirty="0">
                    <a:solidFill>
                      <a:srgbClr val="FFFFFF"/>
                    </a:solidFill>
                    <a:cs typeface="Arial" panose="020B0604020202020204" pitchFamily="34" charset="0"/>
                  </a:endParaRPr>
                </a:p>
              </p:txBody>
            </p:sp>
            <p:sp>
              <p:nvSpPr>
                <p:cNvPr id="174" name="Etiquette - DARK - Budva" hidden="1">
                  <a:extLst>
                    <a:ext uri="{FF2B5EF4-FFF2-40B4-BE49-F238E27FC236}">
                      <a16:creationId xmlns:a16="http://schemas.microsoft.com/office/drawing/2014/main" id="{FB9FB497-00E4-4771-A3CE-812A003386D0}"/>
                    </a:ext>
                  </a:extLst>
                </p:cNvPr>
                <p:cNvSpPr>
                  <a:spLocks noChangeArrowheads="1"/>
                </p:cNvSpPr>
                <p:nvPr/>
              </p:nvSpPr>
              <p:spPr bwMode="auto">
                <a:xfrm>
                  <a:off x="5105600" y="5005216"/>
                  <a:ext cx="541137" cy="1576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sz="900" dirty="0" err="1">
                      <a:solidFill>
                        <a:srgbClr val="000000"/>
                      </a:solidFill>
                    </a:rPr>
                    <a:t>Budva</a:t>
                  </a:r>
                  <a:endParaRPr lang="en-US" altLang="fr-FR" sz="900" dirty="0">
                    <a:solidFill>
                      <a:srgbClr val="000000"/>
                    </a:solidFill>
                    <a:cs typeface="Arial" panose="020B0604020202020204" pitchFamily="34" charset="0"/>
                  </a:endParaRPr>
                </a:p>
              </p:txBody>
            </p:sp>
            <p:sp>
              <p:nvSpPr>
                <p:cNvPr id="175" name="Etiquette - DARK - Kotor" hidden="1">
                  <a:extLst>
                    <a:ext uri="{FF2B5EF4-FFF2-40B4-BE49-F238E27FC236}">
                      <a16:creationId xmlns:a16="http://schemas.microsoft.com/office/drawing/2014/main" id="{87C20F05-5E49-4FAA-9B7E-F98547D547CB}"/>
                    </a:ext>
                  </a:extLst>
                </p:cNvPr>
                <p:cNvSpPr>
                  <a:spLocks noChangeArrowheads="1"/>
                </p:cNvSpPr>
                <p:nvPr/>
              </p:nvSpPr>
              <p:spPr bwMode="auto">
                <a:xfrm>
                  <a:off x="4307427" y="3926443"/>
                  <a:ext cx="491946" cy="1576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sz="900" dirty="0">
                      <a:solidFill>
                        <a:srgbClr val="000000"/>
                      </a:solidFill>
                    </a:rPr>
                    <a:t>Kotor</a:t>
                  </a:r>
                  <a:endParaRPr lang="en-US" altLang="fr-FR" sz="900" dirty="0">
                    <a:solidFill>
                      <a:srgbClr val="000000"/>
                    </a:solidFill>
                    <a:cs typeface="Arial" panose="020B0604020202020204" pitchFamily="34" charset="0"/>
                  </a:endParaRPr>
                </a:p>
              </p:txBody>
            </p:sp>
            <p:sp>
              <p:nvSpPr>
                <p:cNvPr id="176" name="Etiquette - DARK - Herceg Novi" hidden="1">
                  <a:extLst>
                    <a:ext uri="{FF2B5EF4-FFF2-40B4-BE49-F238E27FC236}">
                      <a16:creationId xmlns:a16="http://schemas.microsoft.com/office/drawing/2014/main" id="{8F5F02CB-0C08-4CF4-B932-E5E6301E467D}"/>
                    </a:ext>
                  </a:extLst>
                </p:cNvPr>
                <p:cNvSpPr>
                  <a:spLocks noChangeArrowheads="1"/>
                </p:cNvSpPr>
                <p:nvPr/>
              </p:nvSpPr>
              <p:spPr bwMode="auto">
                <a:xfrm>
                  <a:off x="3905696" y="3952351"/>
                  <a:ext cx="720254" cy="210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sz="900" dirty="0" err="1">
                      <a:solidFill>
                        <a:srgbClr val="000000"/>
                      </a:solidFill>
                    </a:rPr>
                    <a:t>Herceg</a:t>
                  </a:r>
                  <a:r>
                    <a:rPr lang="en-US" sz="900" dirty="0">
                      <a:solidFill>
                        <a:srgbClr val="000000"/>
                      </a:solidFill>
                    </a:rPr>
                    <a:t> Novi</a:t>
                  </a:r>
                  <a:endParaRPr lang="en-US" altLang="fr-FR" sz="900" dirty="0">
                    <a:solidFill>
                      <a:srgbClr val="000000"/>
                    </a:solidFill>
                    <a:cs typeface="Arial" panose="020B0604020202020204" pitchFamily="34" charset="0"/>
                  </a:endParaRPr>
                </a:p>
              </p:txBody>
            </p:sp>
            <p:sp>
              <p:nvSpPr>
                <p:cNvPr id="177" name="Etiquette - DARK - Tivat" hidden="1">
                  <a:extLst>
                    <a:ext uri="{FF2B5EF4-FFF2-40B4-BE49-F238E27FC236}">
                      <a16:creationId xmlns:a16="http://schemas.microsoft.com/office/drawing/2014/main" id="{6996CA06-CF78-45F6-921C-99947C6A594A}"/>
                    </a:ext>
                  </a:extLst>
                </p:cNvPr>
                <p:cNvSpPr>
                  <a:spLocks noChangeArrowheads="1"/>
                </p:cNvSpPr>
                <p:nvPr/>
              </p:nvSpPr>
              <p:spPr bwMode="auto">
                <a:xfrm>
                  <a:off x="4719818" y="4716675"/>
                  <a:ext cx="491946" cy="1576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sz="900" dirty="0" err="1">
                      <a:solidFill>
                        <a:srgbClr val="000000"/>
                      </a:solidFill>
                    </a:rPr>
                    <a:t>Tivat</a:t>
                  </a:r>
                  <a:endParaRPr lang="en-US" altLang="fr-FR" sz="900" dirty="0">
                    <a:solidFill>
                      <a:srgbClr val="000000"/>
                    </a:solidFill>
                    <a:cs typeface="Arial" panose="020B0604020202020204" pitchFamily="34" charset="0"/>
                  </a:endParaRPr>
                </a:p>
              </p:txBody>
            </p:sp>
            <p:cxnSp>
              <p:nvCxnSpPr>
                <p:cNvPr id="178" name="Etiquette -" hidden="1">
                  <a:extLst>
                    <a:ext uri="{FF2B5EF4-FFF2-40B4-BE49-F238E27FC236}">
                      <a16:creationId xmlns:a16="http://schemas.microsoft.com/office/drawing/2014/main" id="{6AA07D8F-B807-4CB2-8D8A-946353E5DE4E}"/>
                    </a:ext>
                  </a:extLst>
                </p:cNvPr>
                <p:cNvCxnSpPr/>
                <p:nvPr/>
              </p:nvCxnSpPr>
              <p:spPr>
                <a:xfrm rot="5400000">
                  <a:off x="4866755" y="4608836"/>
                  <a:ext cx="0" cy="2204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Etiquette -" hidden="1">
                  <a:extLst>
                    <a:ext uri="{FF2B5EF4-FFF2-40B4-BE49-F238E27FC236}">
                      <a16:creationId xmlns:a16="http://schemas.microsoft.com/office/drawing/2014/main" id="{41A98AF1-7550-437D-AE3F-7B8CA8EEC18E}"/>
                    </a:ext>
                  </a:extLst>
                </p:cNvPr>
                <p:cNvCxnSpPr/>
                <p:nvPr/>
              </p:nvCxnSpPr>
              <p:spPr>
                <a:xfrm flipH="1">
                  <a:off x="5569844" y="5615692"/>
                  <a:ext cx="89657" cy="1427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Etiquette -" hidden="1">
                  <a:extLst>
                    <a:ext uri="{FF2B5EF4-FFF2-40B4-BE49-F238E27FC236}">
                      <a16:creationId xmlns:a16="http://schemas.microsoft.com/office/drawing/2014/main" id="{1BD0E999-048B-46EB-9E40-B6333C15B5E8}"/>
                    </a:ext>
                  </a:extLst>
                </p:cNvPr>
                <p:cNvCxnSpPr/>
                <p:nvPr/>
              </p:nvCxnSpPr>
              <p:spPr>
                <a:xfrm rot="5400000">
                  <a:off x="4717102" y="4887854"/>
                  <a:ext cx="0" cy="2204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Etiquette -" hidden="1">
                  <a:extLst>
                    <a:ext uri="{FF2B5EF4-FFF2-40B4-BE49-F238E27FC236}">
                      <a16:creationId xmlns:a16="http://schemas.microsoft.com/office/drawing/2014/main" id="{84C05F93-CA12-4CA8-87AD-DF51D1F2536F}"/>
                    </a:ext>
                  </a:extLst>
                </p:cNvPr>
                <p:cNvCxnSpPr/>
                <p:nvPr/>
              </p:nvCxnSpPr>
              <p:spPr>
                <a:xfrm flipH="1">
                  <a:off x="5135563" y="5261151"/>
                  <a:ext cx="85725" cy="1839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2" name="GradientColorLegend">
                <a:extLst>
                  <a:ext uri="{FF2B5EF4-FFF2-40B4-BE49-F238E27FC236}">
                    <a16:creationId xmlns:a16="http://schemas.microsoft.com/office/drawing/2014/main" id="{86E03525-6CE4-40F0-ADA3-26F029D8441E}"/>
                  </a:ext>
                </a:extLst>
              </p:cNvPr>
              <p:cNvGrpSpPr/>
              <p:nvPr/>
            </p:nvGrpSpPr>
            <p:grpSpPr>
              <a:xfrm>
                <a:off x="3774966" y="2056232"/>
                <a:ext cx="273676" cy="2712598"/>
                <a:chOff x="989771" y="2349462"/>
                <a:chExt cx="273676" cy="2712598"/>
              </a:xfrm>
            </p:grpSpPr>
            <p:sp>
              <p:nvSpPr>
                <p:cNvPr id="154" name="Etiquette - GradientColorLegend - DARK - Shape" hidden="1">
                  <a:extLst>
                    <a:ext uri="{FF2B5EF4-FFF2-40B4-BE49-F238E27FC236}">
                      <a16:creationId xmlns:a16="http://schemas.microsoft.com/office/drawing/2014/main" id="{108BAED9-A088-4D1C-8763-B23ED8326110}"/>
                    </a:ext>
                  </a:extLst>
                </p:cNvPr>
                <p:cNvSpPr/>
                <p:nvPr/>
              </p:nvSpPr>
              <p:spPr>
                <a:xfrm>
                  <a:off x="1066571" y="2997275"/>
                  <a:ext cx="120073" cy="1382805"/>
                </a:xfrm>
                <a:prstGeom prst="rect">
                  <a:avLst/>
                </a:prstGeom>
                <a:gradFill flip="none" rotWithShape="1">
                  <a:gsLst>
                    <a:gs pos="0">
                      <a:srgbClr val="D9D9D9"/>
                    </a:gs>
                    <a:gs pos="100000">
                      <a:srgbClr val="D9D9D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5" name="Etiquette - GradientColorLegend - DARK - MaxValue" hidden="1">
                  <a:extLst>
                    <a:ext uri="{FF2B5EF4-FFF2-40B4-BE49-F238E27FC236}">
                      <a16:creationId xmlns:a16="http://schemas.microsoft.com/office/drawing/2014/main" id="{DBF3D823-5017-4F55-9DA7-7D38232CA11C}"/>
                    </a:ext>
                  </a:extLst>
                </p:cNvPr>
                <p:cNvSpPr txBox="1"/>
                <p:nvPr/>
              </p:nvSpPr>
              <p:spPr>
                <a:xfrm>
                  <a:off x="989771" y="2349462"/>
                  <a:ext cx="273676" cy="642219"/>
                </a:xfrm>
                <a:prstGeom prst="rect">
                  <a:avLst/>
                </a:prstGeom>
                <a:noFill/>
              </p:spPr>
              <p:txBody>
                <a:bodyPr wrap="none" lIns="0" tIns="0" rIns="0" bIns="0" rtlCol="0" anchor="b">
                  <a:spAutoFit/>
                </a:bodyPr>
                <a:lstStyle/>
                <a:p>
                  <a:pPr algn="ctr"/>
                  <a:r>
                    <a:rPr lang="en-US" sz="1100">
                      <a:solidFill>
                        <a:prstClr val="black"/>
                      </a:solidFill>
                    </a:rPr>
                    <a:t>1</a:t>
                  </a:r>
                  <a:endParaRPr lang="en-US" sz="1100" dirty="0">
                    <a:solidFill>
                      <a:prstClr val="black"/>
                    </a:solidFill>
                  </a:endParaRPr>
                </a:p>
              </p:txBody>
            </p:sp>
            <p:sp>
              <p:nvSpPr>
                <p:cNvPr id="156" name="Etiquette - GradientColorLegend - DARK - MinValue" hidden="1">
                  <a:extLst>
                    <a:ext uri="{FF2B5EF4-FFF2-40B4-BE49-F238E27FC236}">
                      <a16:creationId xmlns:a16="http://schemas.microsoft.com/office/drawing/2014/main" id="{4E418FC5-1573-4AEF-AC79-B475445D9384}"/>
                    </a:ext>
                  </a:extLst>
                </p:cNvPr>
                <p:cNvSpPr txBox="1"/>
                <p:nvPr/>
              </p:nvSpPr>
              <p:spPr>
                <a:xfrm>
                  <a:off x="989771" y="4419842"/>
                  <a:ext cx="273676" cy="642218"/>
                </a:xfrm>
                <a:prstGeom prst="rect">
                  <a:avLst/>
                </a:prstGeom>
                <a:noFill/>
              </p:spPr>
              <p:txBody>
                <a:bodyPr wrap="none" lIns="0" tIns="0" rIns="0" bIns="0" rtlCol="0">
                  <a:spAutoFit/>
                </a:bodyPr>
                <a:lstStyle/>
                <a:p>
                  <a:pPr algn="ctr"/>
                  <a:r>
                    <a:rPr lang="en-US" sz="1100">
                      <a:solidFill>
                        <a:prstClr val="black"/>
                      </a:solidFill>
                    </a:rPr>
                    <a:t>1</a:t>
                  </a:r>
                  <a:endParaRPr lang="en-US" sz="1100" dirty="0">
                    <a:solidFill>
                      <a:prstClr val="black"/>
                    </a:solidFill>
                  </a:endParaRPr>
                </a:p>
              </p:txBody>
            </p:sp>
          </p:grpSp>
          <p:grpSp>
            <p:nvGrpSpPr>
              <p:cNvPr id="133" name="RangeColorLegend">
                <a:extLst>
                  <a:ext uri="{FF2B5EF4-FFF2-40B4-BE49-F238E27FC236}">
                    <a16:creationId xmlns:a16="http://schemas.microsoft.com/office/drawing/2014/main" id="{55BC27B4-7E63-453C-A126-3007F57F971A}"/>
                  </a:ext>
                </a:extLst>
              </p:cNvPr>
              <p:cNvGrpSpPr/>
              <p:nvPr/>
            </p:nvGrpSpPr>
            <p:grpSpPr>
              <a:xfrm>
                <a:off x="3270296" y="2756561"/>
                <a:ext cx="1032709" cy="1538881"/>
                <a:chOff x="9228362" y="4919762"/>
                <a:chExt cx="1032709" cy="1538881"/>
              </a:xfrm>
            </p:grpSpPr>
            <p:sp>
              <p:nvSpPr>
                <p:cNvPr id="134" name="Etiquette - RangeColorLegend - DARK - Color - 2" hidden="1">
                  <a:extLst>
                    <a:ext uri="{FF2B5EF4-FFF2-40B4-BE49-F238E27FC236}">
                      <a16:creationId xmlns:a16="http://schemas.microsoft.com/office/drawing/2014/main" id="{D447ED7E-C63D-4513-8205-632E65580849}"/>
                    </a:ext>
                  </a:extLst>
                </p:cNvPr>
                <p:cNvSpPr/>
                <p:nvPr/>
              </p:nvSpPr>
              <p:spPr>
                <a:xfrm>
                  <a:off x="9228362" y="5073650"/>
                  <a:ext cx="154800" cy="153888"/>
                </a:xfrm>
                <a:prstGeom prst="rect">
                  <a:avLst/>
                </a:prstGeom>
                <a:solidFill>
                  <a:srgbClr val="9B2D1F"/>
                </a:solidFill>
                <a:ln>
                  <a:solidFill>
                    <a:schemeClr val="tx1"/>
                  </a:solidFill>
                </a:ln>
              </p:spPr>
              <p:txBody>
                <a:bodyPr wrap="square" lIns="0" tIns="0" rIns="0" bIns="0">
                  <a:spAutoFit/>
                </a:bodyPr>
                <a:lstStyle/>
                <a:p>
                  <a:pPr algn="ctr"/>
                  <a:endParaRPr lang="en-US" sz="1000" dirty="0">
                    <a:solidFill>
                      <a:prstClr val="black"/>
                    </a:solidFill>
                  </a:endParaRPr>
                </a:p>
              </p:txBody>
            </p:sp>
            <p:sp>
              <p:nvSpPr>
                <p:cNvPr id="135" name="Etiquette - RangeColorLegend - DARK - Color - 1" hidden="1">
                  <a:extLst>
                    <a:ext uri="{FF2B5EF4-FFF2-40B4-BE49-F238E27FC236}">
                      <a16:creationId xmlns:a16="http://schemas.microsoft.com/office/drawing/2014/main" id="{4F5332CA-1A95-4CC9-8532-10C12BB3D9E8}"/>
                    </a:ext>
                  </a:extLst>
                </p:cNvPr>
                <p:cNvSpPr/>
                <p:nvPr/>
              </p:nvSpPr>
              <p:spPr>
                <a:xfrm>
                  <a:off x="9228362" y="4919762"/>
                  <a:ext cx="154800" cy="153888"/>
                </a:xfrm>
                <a:prstGeom prst="rect">
                  <a:avLst/>
                </a:prstGeom>
                <a:solidFill>
                  <a:srgbClr val="D34817"/>
                </a:solidFill>
                <a:ln>
                  <a:solidFill>
                    <a:schemeClr val="tx1"/>
                  </a:solidFill>
                </a:ln>
              </p:spPr>
              <p:txBody>
                <a:bodyPr wrap="square" lIns="0" tIns="0" rIns="0" bIns="0">
                  <a:spAutoFit/>
                </a:bodyPr>
                <a:lstStyle/>
                <a:p>
                  <a:pPr algn="ctr"/>
                  <a:endParaRPr lang="en-US" sz="1000" dirty="0">
                    <a:solidFill>
                      <a:prstClr val="black"/>
                    </a:solidFill>
                  </a:endParaRPr>
                </a:p>
              </p:txBody>
            </p:sp>
            <p:sp>
              <p:nvSpPr>
                <p:cNvPr id="136" name="Etiquette - RangeColorLegend - DARK - Number - 2" hidden="1">
                  <a:extLst>
                    <a:ext uri="{FF2B5EF4-FFF2-40B4-BE49-F238E27FC236}">
                      <a16:creationId xmlns:a16="http://schemas.microsoft.com/office/drawing/2014/main" id="{E22A8125-59ED-4B4F-BFAF-A9C06543EC8D}"/>
                    </a:ext>
                  </a:extLst>
                </p:cNvPr>
                <p:cNvSpPr/>
                <p:nvPr/>
              </p:nvSpPr>
              <p:spPr>
                <a:xfrm>
                  <a:off x="9383160" y="5073650"/>
                  <a:ext cx="877911" cy="583834"/>
                </a:xfrm>
                <a:prstGeom prst="rect">
                  <a:avLst/>
                </a:prstGeom>
                <a:ln>
                  <a:noFill/>
                </a:ln>
              </p:spPr>
              <p:txBody>
                <a:bodyPr wrap="none" lIns="72000" tIns="0" rIns="0" bIns="0">
                  <a:spAutoFit/>
                </a:bodyPr>
                <a:lstStyle/>
                <a:p>
                  <a:r>
                    <a:rPr lang="en-US" sz="1000">
                      <a:solidFill>
                        <a:prstClr val="black"/>
                      </a:solidFill>
                    </a:rPr>
                    <a:t>&lt; 1</a:t>
                  </a:r>
                  <a:endParaRPr lang="en-US" sz="1000" dirty="0">
                    <a:solidFill>
                      <a:prstClr val="black"/>
                    </a:solidFill>
                  </a:endParaRPr>
                </a:p>
              </p:txBody>
            </p:sp>
            <p:sp>
              <p:nvSpPr>
                <p:cNvPr id="137" name="Etiquette - RangeColorLegend - DARK - Number - 1" hidden="1">
                  <a:extLst>
                    <a:ext uri="{FF2B5EF4-FFF2-40B4-BE49-F238E27FC236}">
                      <a16:creationId xmlns:a16="http://schemas.microsoft.com/office/drawing/2014/main" id="{E572C1A4-60BE-4E7E-9B06-876B88277BEF}"/>
                    </a:ext>
                  </a:extLst>
                </p:cNvPr>
                <p:cNvSpPr/>
                <p:nvPr/>
              </p:nvSpPr>
              <p:spPr>
                <a:xfrm>
                  <a:off x="9383160" y="4919762"/>
                  <a:ext cx="768442" cy="583834"/>
                </a:xfrm>
                <a:prstGeom prst="rect">
                  <a:avLst/>
                </a:prstGeom>
                <a:ln>
                  <a:noFill/>
                </a:ln>
              </p:spPr>
              <p:txBody>
                <a:bodyPr wrap="none" lIns="72000" tIns="0" rIns="0" bIns="0">
                  <a:spAutoFit/>
                </a:bodyPr>
                <a:lstStyle/>
                <a:p>
                  <a:r>
                    <a:rPr lang="en-US" sz="1000">
                      <a:solidFill>
                        <a:prstClr val="black"/>
                      </a:solidFill>
                    </a:rPr>
                    <a:t>1+</a:t>
                  </a:r>
                  <a:endParaRPr lang="en-US" sz="1000" dirty="0">
                    <a:solidFill>
                      <a:prstClr val="black"/>
                    </a:solidFill>
                  </a:endParaRPr>
                </a:p>
              </p:txBody>
            </p:sp>
            <p:sp>
              <p:nvSpPr>
                <p:cNvPr id="138" name="Etiquette - RangeColorLegend - DARK - Color - 4" hidden="1">
                  <a:extLst>
                    <a:ext uri="{FF2B5EF4-FFF2-40B4-BE49-F238E27FC236}">
                      <a16:creationId xmlns:a16="http://schemas.microsoft.com/office/drawing/2014/main" id="{3150915D-B196-4EDD-996F-79A2B45CD0AB}"/>
                    </a:ext>
                  </a:extLst>
                </p:cNvPr>
                <p:cNvSpPr/>
                <p:nvPr/>
              </p:nvSpPr>
              <p:spPr>
                <a:xfrm>
                  <a:off x="9228362" y="5381426"/>
                  <a:ext cx="154800" cy="153888"/>
                </a:xfrm>
                <a:prstGeom prst="rect">
                  <a:avLst/>
                </a:prstGeom>
                <a:solidFill>
                  <a:srgbClr val="FFC000"/>
                </a:solidFill>
                <a:ln>
                  <a:solidFill>
                    <a:schemeClr val="tx1"/>
                  </a:solidFill>
                </a:ln>
              </p:spPr>
              <p:txBody>
                <a:bodyPr wrap="square" lIns="0" tIns="0" rIns="0" bIns="0">
                  <a:spAutoFit/>
                </a:bodyPr>
                <a:lstStyle/>
                <a:p>
                  <a:pPr algn="ctr"/>
                  <a:endParaRPr lang="en-US" sz="1000" dirty="0">
                    <a:solidFill>
                      <a:prstClr val="black"/>
                    </a:solidFill>
                  </a:endParaRPr>
                </a:p>
              </p:txBody>
            </p:sp>
            <p:sp>
              <p:nvSpPr>
                <p:cNvPr id="139" name="Etiquette - RangeColorLegend - DARK - Color - 3" hidden="1">
                  <a:extLst>
                    <a:ext uri="{FF2B5EF4-FFF2-40B4-BE49-F238E27FC236}">
                      <a16:creationId xmlns:a16="http://schemas.microsoft.com/office/drawing/2014/main" id="{E494203D-9BBE-4C8F-A83A-A1A7A1954068}"/>
                    </a:ext>
                  </a:extLst>
                </p:cNvPr>
                <p:cNvSpPr/>
                <p:nvPr/>
              </p:nvSpPr>
              <p:spPr>
                <a:xfrm>
                  <a:off x="9228362" y="5227538"/>
                  <a:ext cx="154800" cy="153888"/>
                </a:xfrm>
                <a:prstGeom prst="rect">
                  <a:avLst/>
                </a:prstGeom>
                <a:solidFill>
                  <a:srgbClr val="FFFF00"/>
                </a:solidFill>
                <a:ln>
                  <a:solidFill>
                    <a:schemeClr val="tx1"/>
                  </a:solidFill>
                </a:ln>
              </p:spPr>
              <p:txBody>
                <a:bodyPr wrap="square" lIns="0" tIns="0" rIns="0" bIns="0">
                  <a:spAutoFit/>
                </a:bodyPr>
                <a:lstStyle/>
                <a:p>
                  <a:pPr algn="ctr"/>
                  <a:endParaRPr lang="en-US" sz="1000" dirty="0">
                    <a:solidFill>
                      <a:prstClr val="black"/>
                    </a:solidFill>
                  </a:endParaRPr>
                </a:p>
              </p:txBody>
            </p:sp>
            <p:sp>
              <p:nvSpPr>
                <p:cNvPr id="140" name="Etiquette - RangeColorLegend - DARK - Number - 4" hidden="1">
                  <a:extLst>
                    <a:ext uri="{FF2B5EF4-FFF2-40B4-BE49-F238E27FC236}">
                      <a16:creationId xmlns:a16="http://schemas.microsoft.com/office/drawing/2014/main" id="{09FB8267-666D-4316-91B2-7D3CC796DA8B}"/>
                    </a:ext>
                  </a:extLst>
                </p:cNvPr>
                <p:cNvSpPr/>
                <p:nvPr/>
              </p:nvSpPr>
              <p:spPr>
                <a:xfrm>
                  <a:off x="9383160" y="5381425"/>
                  <a:ext cx="715508" cy="153888"/>
                </a:xfrm>
                <a:prstGeom prst="rect">
                  <a:avLst/>
                </a:prstGeom>
                <a:ln>
                  <a:noFill/>
                </a:ln>
              </p:spPr>
              <p:txBody>
                <a:bodyPr wrap="none" lIns="72000" tIns="0" rIns="0" bIns="0">
                  <a:spAutoFit/>
                </a:bodyPr>
                <a:lstStyle/>
                <a:p>
                  <a:r>
                    <a:rPr lang="en-US" sz="1000">
                      <a:solidFill>
                        <a:prstClr val="black"/>
                      </a:solidFill>
                    </a:rPr>
                    <a:t>[300 to 400[</a:t>
                  </a:r>
                  <a:endParaRPr lang="en-US" sz="1000" dirty="0">
                    <a:solidFill>
                      <a:prstClr val="black"/>
                    </a:solidFill>
                  </a:endParaRPr>
                </a:p>
              </p:txBody>
            </p:sp>
            <p:sp>
              <p:nvSpPr>
                <p:cNvPr id="141" name="Etiquette - RangeColorLegend - DARK - Number - 3" hidden="1">
                  <a:extLst>
                    <a:ext uri="{FF2B5EF4-FFF2-40B4-BE49-F238E27FC236}">
                      <a16:creationId xmlns:a16="http://schemas.microsoft.com/office/drawing/2014/main" id="{4688E964-1211-4C19-92AA-46C0F110BB4F}"/>
                    </a:ext>
                  </a:extLst>
                </p:cNvPr>
                <p:cNvSpPr/>
                <p:nvPr/>
              </p:nvSpPr>
              <p:spPr>
                <a:xfrm>
                  <a:off x="9383160" y="5227537"/>
                  <a:ext cx="715508" cy="153888"/>
                </a:xfrm>
                <a:prstGeom prst="rect">
                  <a:avLst/>
                </a:prstGeom>
                <a:ln>
                  <a:noFill/>
                </a:ln>
              </p:spPr>
              <p:txBody>
                <a:bodyPr wrap="none" lIns="72000" tIns="0" rIns="0" bIns="0">
                  <a:spAutoFit/>
                </a:bodyPr>
                <a:lstStyle/>
                <a:p>
                  <a:r>
                    <a:rPr lang="en-US" sz="1000">
                      <a:solidFill>
                        <a:prstClr val="black"/>
                      </a:solidFill>
                    </a:rPr>
                    <a:t>[200 to 300[</a:t>
                  </a:r>
                  <a:endParaRPr lang="en-US" sz="1000" dirty="0">
                    <a:solidFill>
                      <a:prstClr val="black"/>
                    </a:solidFill>
                  </a:endParaRPr>
                </a:p>
              </p:txBody>
            </p:sp>
            <p:sp>
              <p:nvSpPr>
                <p:cNvPr id="142" name="Etiquette - RangeColorLegend - DARK - Color - 5" hidden="1">
                  <a:extLst>
                    <a:ext uri="{FF2B5EF4-FFF2-40B4-BE49-F238E27FC236}">
                      <a16:creationId xmlns:a16="http://schemas.microsoft.com/office/drawing/2014/main" id="{221A04AE-6971-4A84-A1AC-0990E5A78DB9}"/>
                    </a:ext>
                  </a:extLst>
                </p:cNvPr>
                <p:cNvSpPr/>
                <p:nvPr/>
              </p:nvSpPr>
              <p:spPr>
                <a:xfrm>
                  <a:off x="9228362" y="5535314"/>
                  <a:ext cx="154800" cy="153888"/>
                </a:xfrm>
                <a:prstGeom prst="rect">
                  <a:avLst/>
                </a:prstGeom>
                <a:solidFill>
                  <a:srgbClr val="FF0000"/>
                </a:solidFill>
                <a:ln>
                  <a:solidFill>
                    <a:schemeClr val="tx1"/>
                  </a:solidFill>
                </a:ln>
              </p:spPr>
              <p:txBody>
                <a:bodyPr wrap="square" lIns="0" tIns="0" rIns="0" bIns="0">
                  <a:spAutoFit/>
                </a:bodyPr>
                <a:lstStyle/>
                <a:p>
                  <a:pPr algn="ctr"/>
                  <a:endParaRPr lang="en-US" sz="1000" dirty="0">
                    <a:solidFill>
                      <a:prstClr val="black"/>
                    </a:solidFill>
                  </a:endParaRPr>
                </a:p>
              </p:txBody>
            </p:sp>
            <p:sp>
              <p:nvSpPr>
                <p:cNvPr id="143" name="Etiquette - RangeColorLegend - DARK - Number - 5" hidden="1">
                  <a:extLst>
                    <a:ext uri="{FF2B5EF4-FFF2-40B4-BE49-F238E27FC236}">
                      <a16:creationId xmlns:a16="http://schemas.microsoft.com/office/drawing/2014/main" id="{66525819-6752-431D-ACA9-1A4F0BECD6A1}"/>
                    </a:ext>
                  </a:extLst>
                </p:cNvPr>
                <p:cNvSpPr/>
                <p:nvPr/>
              </p:nvSpPr>
              <p:spPr>
                <a:xfrm>
                  <a:off x="9383160" y="5535313"/>
                  <a:ext cx="333995" cy="153888"/>
                </a:xfrm>
                <a:prstGeom prst="rect">
                  <a:avLst/>
                </a:prstGeom>
                <a:ln>
                  <a:noFill/>
                </a:ln>
              </p:spPr>
              <p:txBody>
                <a:bodyPr wrap="none" lIns="72000" tIns="0" rIns="0" bIns="0">
                  <a:spAutoFit/>
                </a:bodyPr>
                <a:lstStyle/>
                <a:p>
                  <a:r>
                    <a:rPr lang="en-US" sz="1000">
                      <a:solidFill>
                        <a:prstClr val="black"/>
                      </a:solidFill>
                    </a:rPr>
                    <a:t>400+</a:t>
                  </a:r>
                  <a:endParaRPr lang="en-US" sz="1000" dirty="0">
                    <a:solidFill>
                      <a:prstClr val="black"/>
                    </a:solidFill>
                  </a:endParaRPr>
                </a:p>
              </p:txBody>
            </p:sp>
            <p:sp>
              <p:nvSpPr>
                <p:cNvPr id="144" name="Etiquette - RangeColorLegend - DARK - Color - 6" hidden="1">
                  <a:extLst>
                    <a:ext uri="{FF2B5EF4-FFF2-40B4-BE49-F238E27FC236}">
                      <a16:creationId xmlns:a16="http://schemas.microsoft.com/office/drawing/2014/main" id="{25E0E7BB-B380-443F-A7BD-6008ED5383B0}"/>
                    </a:ext>
                  </a:extLst>
                </p:cNvPr>
                <p:cNvSpPr/>
                <p:nvPr/>
              </p:nvSpPr>
              <p:spPr>
                <a:xfrm>
                  <a:off x="9228362" y="5689202"/>
                  <a:ext cx="154800" cy="153888"/>
                </a:xfrm>
                <a:prstGeom prst="rect">
                  <a:avLst/>
                </a:prstGeom>
                <a:solidFill>
                  <a:srgbClr val="FF0000"/>
                </a:solidFill>
                <a:ln>
                  <a:solidFill>
                    <a:schemeClr val="tx1"/>
                  </a:solidFill>
                </a:ln>
              </p:spPr>
              <p:txBody>
                <a:bodyPr wrap="square" lIns="0" tIns="0" rIns="0" bIns="0">
                  <a:spAutoFit/>
                </a:bodyPr>
                <a:lstStyle/>
                <a:p>
                  <a:pPr algn="ctr"/>
                  <a:endParaRPr lang="en-US" sz="1000" dirty="0">
                    <a:solidFill>
                      <a:prstClr val="black"/>
                    </a:solidFill>
                  </a:endParaRPr>
                </a:p>
              </p:txBody>
            </p:sp>
            <p:sp>
              <p:nvSpPr>
                <p:cNvPr id="145" name="Etiquette - RangeColorLegend - DARK - Number - 6" hidden="1">
                  <a:extLst>
                    <a:ext uri="{FF2B5EF4-FFF2-40B4-BE49-F238E27FC236}">
                      <a16:creationId xmlns:a16="http://schemas.microsoft.com/office/drawing/2014/main" id="{F1740EC7-7150-4727-B705-67AAA196B7D9}"/>
                    </a:ext>
                  </a:extLst>
                </p:cNvPr>
                <p:cNvSpPr/>
                <p:nvPr/>
              </p:nvSpPr>
              <p:spPr>
                <a:xfrm>
                  <a:off x="9383160" y="5689204"/>
                  <a:ext cx="333995" cy="153888"/>
                </a:xfrm>
                <a:prstGeom prst="rect">
                  <a:avLst/>
                </a:prstGeom>
                <a:ln>
                  <a:noFill/>
                </a:ln>
              </p:spPr>
              <p:txBody>
                <a:bodyPr wrap="none" lIns="72000" tIns="0" rIns="0" bIns="0">
                  <a:spAutoFit/>
                </a:bodyPr>
                <a:lstStyle/>
                <a:p>
                  <a:r>
                    <a:rPr lang="en-US" sz="1000">
                      <a:solidFill>
                        <a:prstClr val="black"/>
                      </a:solidFill>
                    </a:rPr>
                    <a:t>400+</a:t>
                  </a:r>
                  <a:endParaRPr lang="en-US" sz="1000" dirty="0">
                    <a:solidFill>
                      <a:prstClr val="black"/>
                    </a:solidFill>
                  </a:endParaRPr>
                </a:p>
              </p:txBody>
            </p:sp>
            <p:sp>
              <p:nvSpPr>
                <p:cNvPr id="146" name="Etiquette - RangeColorLegend - DARK - Color - 7" hidden="1">
                  <a:extLst>
                    <a:ext uri="{FF2B5EF4-FFF2-40B4-BE49-F238E27FC236}">
                      <a16:creationId xmlns:a16="http://schemas.microsoft.com/office/drawing/2014/main" id="{59EC45A0-63AD-4B0D-99F2-D1469A633013}"/>
                    </a:ext>
                  </a:extLst>
                </p:cNvPr>
                <p:cNvSpPr/>
                <p:nvPr/>
              </p:nvSpPr>
              <p:spPr>
                <a:xfrm>
                  <a:off x="9228362" y="5843090"/>
                  <a:ext cx="154800" cy="153888"/>
                </a:xfrm>
                <a:prstGeom prst="rect">
                  <a:avLst/>
                </a:prstGeom>
                <a:solidFill>
                  <a:srgbClr val="FF0000"/>
                </a:solidFill>
                <a:ln>
                  <a:solidFill>
                    <a:schemeClr val="tx1"/>
                  </a:solidFill>
                </a:ln>
              </p:spPr>
              <p:txBody>
                <a:bodyPr wrap="square" lIns="0" tIns="0" rIns="0" bIns="0">
                  <a:spAutoFit/>
                </a:bodyPr>
                <a:lstStyle/>
                <a:p>
                  <a:pPr algn="ctr"/>
                  <a:endParaRPr lang="en-US" sz="1000" dirty="0">
                    <a:solidFill>
                      <a:prstClr val="black"/>
                    </a:solidFill>
                  </a:endParaRPr>
                </a:p>
              </p:txBody>
            </p:sp>
            <p:sp>
              <p:nvSpPr>
                <p:cNvPr id="147" name="Etiquette - RangeColorLegend - DARK - Number - 7" hidden="1">
                  <a:extLst>
                    <a:ext uri="{FF2B5EF4-FFF2-40B4-BE49-F238E27FC236}">
                      <a16:creationId xmlns:a16="http://schemas.microsoft.com/office/drawing/2014/main" id="{DA48C2DF-6ECE-4C94-AC1E-DC246FC34A58}"/>
                    </a:ext>
                  </a:extLst>
                </p:cNvPr>
                <p:cNvSpPr/>
                <p:nvPr/>
              </p:nvSpPr>
              <p:spPr>
                <a:xfrm>
                  <a:off x="9383160" y="5843092"/>
                  <a:ext cx="333995" cy="153888"/>
                </a:xfrm>
                <a:prstGeom prst="rect">
                  <a:avLst/>
                </a:prstGeom>
                <a:ln>
                  <a:noFill/>
                </a:ln>
              </p:spPr>
              <p:txBody>
                <a:bodyPr wrap="none" lIns="72000" tIns="0" rIns="0" bIns="0">
                  <a:spAutoFit/>
                </a:bodyPr>
                <a:lstStyle/>
                <a:p>
                  <a:r>
                    <a:rPr lang="en-US" sz="1000">
                      <a:solidFill>
                        <a:prstClr val="black"/>
                      </a:solidFill>
                    </a:rPr>
                    <a:t>400+</a:t>
                  </a:r>
                  <a:endParaRPr lang="en-US" sz="1000" dirty="0">
                    <a:solidFill>
                      <a:prstClr val="black"/>
                    </a:solidFill>
                  </a:endParaRPr>
                </a:p>
              </p:txBody>
            </p:sp>
            <p:sp>
              <p:nvSpPr>
                <p:cNvPr id="148" name="Etiquette - RangeColorLegend - DARK - Color - 8" hidden="1">
                  <a:extLst>
                    <a:ext uri="{FF2B5EF4-FFF2-40B4-BE49-F238E27FC236}">
                      <a16:creationId xmlns:a16="http://schemas.microsoft.com/office/drawing/2014/main" id="{128CCCE1-C4B7-40FE-99BF-35D932D70221}"/>
                    </a:ext>
                  </a:extLst>
                </p:cNvPr>
                <p:cNvSpPr/>
                <p:nvPr/>
              </p:nvSpPr>
              <p:spPr>
                <a:xfrm>
                  <a:off x="9228362" y="5996978"/>
                  <a:ext cx="154800" cy="153888"/>
                </a:xfrm>
                <a:prstGeom prst="rect">
                  <a:avLst/>
                </a:prstGeom>
                <a:solidFill>
                  <a:srgbClr val="FF0000"/>
                </a:solidFill>
                <a:ln>
                  <a:solidFill>
                    <a:schemeClr val="tx1"/>
                  </a:solidFill>
                </a:ln>
              </p:spPr>
              <p:txBody>
                <a:bodyPr wrap="square" lIns="0" tIns="0" rIns="0" bIns="0">
                  <a:spAutoFit/>
                </a:bodyPr>
                <a:lstStyle/>
                <a:p>
                  <a:pPr algn="ctr"/>
                  <a:endParaRPr lang="en-US" sz="1000" dirty="0">
                    <a:solidFill>
                      <a:prstClr val="black"/>
                    </a:solidFill>
                  </a:endParaRPr>
                </a:p>
              </p:txBody>
            </p:sp>
            <p:sp>
              <p:nvSpPr>
                <p:cNvPr id="149" name="Etiquette - RangeColorLegend - DARK - Number - 8" hidden="1">
                  <a:extLst>
                    <a:ext uri="{FF2B5EF4-FFF2-40B4-BE49-F238E27FC236}">
                      <a16:creationId xmlns:a16="http://schemas.microsoft.com/office/drawing/2014/main" id="{5C0730AE-1678-4079-A432-F3C96E69AA4E}"/>
                    </a:ext>
                  </a:extLst>
                </p:cNvPr>
                <p:cNvSpPr/>
                <p:nvPr/>
              </p:nvSpPr>
              <p:spPr>
                <a:xfrm>
                  <a:off x="9383160" y="5996979"/>
                  <a:ext cx="333995" cy="153888"/>
                </a:xfrm>
                <a:prstGeom prst="rect">
                  <a:avLst/>
                </a:prstGeom>
                <a:ln>
                  <a:noFill/>
                </a:ln>
              </p:spPr>
              <p:txBody>
                <a:bodyPr wrap="none" lIns="72000" tIns="0" rIns="0" bIns="0">
                  <a:spAutoFit/>
                </a:bodyPr>
                <a:lstStyle/>
                <a:p>
                  <a:r>
                    <a:rPr lang="en-US" sz="1000">
                      <a:solidFill>
                        <a:prstClr val="black"/>
                      </a:solidFill>
                    </a:rPr>
                    <a:t>400+</a:t>
                  </a:r>
                  <a:endParaRPr lang="en-US" sz="1000" dirty="0">
                    <a:solidFill>
                      <a:prstClr val="black"/>
                    </a:solidFill>
                  </a:endParaRPr>
                </a:p>
              </p:txBody>
            </p:sp>
            <p:sp>
              <p:nvSpPr>
                <p:cNvPr id="150" name="Etiquette - RangeColorLegend - DARK - Color - 9" hidden="1">
                  <a:extLst>
                    <a:ext uri="{FF2B5EF4-FFF2-40B4-BE49-F238E27FC236}">
                      <a16:creationId xmlns:a16="http://schemas.microsoft.com/office/drawing/2014/main" id="{2B759BCE-C71D-43A9-AD50-50228049F3D7}"/>
                    </a:ext>
                  </a:extLst>
                </p:cNvPr>
                <p:cNvSpPr/>
                <p:nvPr/>
              </p:nvSpPr>
              <p:spPr>
                <a:xfrm>
                  <a:off x="9228362" y="6150866"/>
                  <a:ext cx="154800" cy="153888"/>
                </a:xfrm>
                <a:prstGeom prst="rect">
                  <a:avLst/>
                </a:prstGeom>
                <a:solidFill>
                  <a:srgbClr val="FF0000"/>
                </a:solidFill>
                <a:ln>
                  <a:solidFill>
                    <a:schemeClr val="tx1"/>
                  </a:solidFill>
                </a:ln>
              </p:spPr>
              <p:txBody>
                <a:bodyPr wrap="square" lIns="0" tIns="0" rIns="0" bIns="0">
                  <a:spAutoFit/>
                </a:bodyPr>
                <a:lstStyle/>
                <a:p>
                  <a:pPr algn="ctr"/>
                  <a:endParaRPr lang="en-US" sz="1000" dirty="0">
                    <a:solidFill>
                      <a:prstClr val="black"/>
                    </a:solidFill>
                  </a:endParaRPr>
                </a:p>
              </p:txBody>
            </p:sp>
            <p:sp>
              <p:nvSpPr>
                <p:cNvPr id="151" name="Etiquette - RangeColorLegend - DARK - Number - 9" hidden="1">
                  <a:extLst>
                    <a:ext uri="{FF2B5EF4-FFF2-40B4-BE49-F238E27FC236}">
                      <a16:creationId xmlns:a16="http://schemas.microsoft.com/office/drawing/2014/main" id="{8D19A89D-565F-4753-A374-24CF2D6AE699}"/>
                    </a:ext>
                  </a:extLst>
                </p:cNvPr>
                <p:cNvSpPr/>
                <p:nvPr/>
              </p:nvSpPr>
              <p:spPr>
                <a:xfrm>
                  <a:off x="9383160" y="6150867"/>
                  <a:ext cx="333995" cy="153888"/>
                </a:xfrm>
                <a:prstGeom prst="rect">
                  <a:avLst/>
                </a:prstGeom>
                <a:ln>
                  <a:noFill/>
                </a:ln>
              </p:spPr>
              <p:txBody>
                <a:bodyPr wrap="none" lIns="72000" tIns="0" rIns="0" bIns="0">
                  <a:spAutoFit/>
                </a:bodyPr>
                <a:lstStyle/>
                <a:p>
                  <a:r>
                    <a:rPr lang="en-US" sz="1000">
                      <a:solidFill>
                        <a:prstClr val="black"/>
                      </a:solidFill>
                    </a:rPr>
                    <a:t>400+</a:t>
                  </a:r>
                  <a:endParaRPr lang="en-US" sz="1000" dirty="0">
                    <a:solidFill>
                      <a:prstClr val="black"/>
                    </a:solidFill>
                  </a:endParaRPr>
                </a:p>
              </p:txBody>
            </p:sp>
            <p:sp>
              <p:nvSpPr>
                <p:cNvPr id="152" name="Etiquette - RangeColorLegend - DARK - Color - 10" hidden="1">
                  <a:extLst>
                    <a:ext uri="{FF2B5EF4-FFF2-40B4-BE49-F238E27FC236}">
                      <a16:creationId xmlns:a16="http://schemas.microsoft.com/office/drawing/2014/main" id="{B39DCADC-5E61-497D-8FF5-D66E2074207E}"/>
                    </a:ext>
                  </a:extLst>
                </p:cNvPr>
                <p:cNvSpPr/>
                <p:nvPr/>
              </p:nvSpPr>
              <p:spPr>
                <a:xfrm>
                  <a:off x="9228362" y="6304754"/>
                  <a:ext cx="154800" cy="153888"/>
                </a:xfrm>
                <a:prstGeom prst="rect">
                  <a:avLst/>
                </a:prstGeom>
                <a:solidFill>
                  <a:srgbClr val="FF0000"/>
                </a:solidFill>
                <a:ln>
                  <a:solidFill>
                    <a:schemeClr val="tx1"/>
                  </a:solidFill>
                </a:ln>
              </p:spPr>
              <p:txBody>
                <a:bodyPr wrap="square" lIns="0" tIns="0" rIns="0" bIns="0">
                  <a:spAutoFit/>
                </a:bodyPr>
                <a:lstStyle/>
                <a:p>
                  <a:pPr algn="ctr"/>
                  <a:endParaRPr lang="en-US" sz="1000" dirty="0">
                    <a:solidFill>
                      <a:prstClr val="black"/>
                    </a:solidFill>
                  </a:endParaRPr>
                </a:p>
              </p:txBody>
            </p:sp>
            <p:sp>
              <p:nvSpPr>
                <p:cNvPr id="153" name="Etiquette - RangeColorLegend - DARK - Number - 10" hidden="1">
                  <a:extLst>
                    <a:ext uri="{FF2B5EF4-FFF2-40B4-BE49-F238E27FC236}">
                      <a16:creationId xmlns:a16="http://schemas.microsoft.com/office/drawing/2014/main" id="{7E1F3D4F-9680-4FFA-BCDF-A3FD0893C10B}"/>
                    </a:ext>
                  </a:extLst>
                </p:cNvPr>
                <p:cNvSpPr/>
                <p:nvPr/>
              </p:nvSpPr>
              <p:spPr>
                <a:xfrm>
                  <a:off x="9383160" y="6304755"/>
                  <a:ext cx="333995" cy="153888"/>
                </a:xfrm>
                <a:prstGeom prst="rect">
                  <a:avLst/>
                </a:prstGeom>
                <a:ln>
                  <a:noFill/>
                </a:ln>
              </p:spPr>
              <p:txBody>
                <a:bodyPr wrap="none" lIns="72000" tIns="0" rIns="0" bIns="0">
                  <a:spAutoFit/>
                </a:bodyPr>
                <a:lstStyle/>
                <a:p>
                  <a:r>
                    <a:rPr lang="en-US" sz="1000">
                      <a:solidFill>
                        <a:prstClr val="black"/>
                      </a:solidFill>
                    </a:rPr>
                    <a:t>400+</a:t>
                  </a:r>
                  <a:endParaRPr lang="en-US" sz="1000" dirty="0">
                    <a:solidFill>
                      <a:prstClr val="black"/>
                    </a:solidFill>
                  </a:endParaRPr>
                </a:p>
              </p:txBody>
            </p:sp>
          </p:grpSp>
        </p:grpSp>
        <p:sp>
          <p:nvSpPr>
            <p:cNvPr id="203" name="POWER_USER_DATA_MAP_TITLE">
              <a:extLst>
                <a:ext uri="{FF2B5EF4-FFF2-40B4-BE49-F238E27FC236}">
                  <a16:creationId xmlns:a16="http://schemas.microsoft.com/office/drawing/2014/main" id="{C605ACEF-A714-4AFA-9EF3-F70CD315D0CA}"/>
                </a:ext>
              </a:extLst>
            </p:cNvPr>
            <p:cNvSpPr/>
            <p:nvPr/>
          </p:nvSpPr>
          <p:spPr>
            <a:xfrm>
              <a:off x="4806949" y="3648362"/>
              <a:ext cx="5125992" cy="635002"/>
            </a:xfrm>
            <a:prstGeom prst="rect">
              <a:avLst/>
            </a:prstGeom>
            <a:noFill/>
            <a:ln w="127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Autofit/>
            </a:bodyPr>
            <a:lstStyle/>
            <a:p>
              <a:pPr algn="ctr"/>
              <a:r>
                <a:rPr lang="en-US" sz="1500" b="1" dirty="0">
                  <a:solidFill>
                    <a:srgbClr val="000000"/>
                  </a:solidFill>
                </a:rPr>
                <a:t>Montenegro</a:t>
              </a:r>
            </a:p>
          </p:txBody>
        </p:sp>
        <p:sp>
          <p:nvSpPr>
            <p:cNvPr id="204" name="POWER_USER_DATA_MAP_STORAGE">
              <a:extLst>
                <a:ext uri="{FF2B5EF4-FFF2-40B4-BE49-F238E27FC236}">
                  <a16:creationId xmlns:a16="http://schemas.microsoft.com/office/drawing/2014/main" id="{7B9B04B3-6696-4D51-9F95-C33AE8115355}"/>
                </a:ext>
              </a:extLst>
            </p:cNvPr>
            <p:cNvSpPr/>
            <p:nvPr/>
          </p:nvSpPr>
          <p:spPr>
            <a:xfrm>
              <a:off x="3533004" y="1862138"/>
              <a:ext cx="0" cy="0"/>
            </a:xfrm>
            <a:prstGeom prst="rect">
              <a:avLst/>
            </a:prstGeom>
            <a:solidFill>
              <a:schemeClr val="accent1"/>
            </a:solidFill>
            <a:ln w="12700"/>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Autofit/>
            </a:bodyPr>
            <a:lstStyle/>
            <a:p>
              <a:pPr algn="ctr"/>
              <a:endParaRPr lang="en-US"/>
            </a:p>
          </p:txBody>
        </p:sp>
      </p:grpSp>
    </p:spTree>
    <p:extLst>
      <p:ext uri="{BB962C8B-B14F-4D97-AF65-F5344CB8AC3E}">
        <p14:creationId xmlns:p14="http://schemas.microsoft.com/office/powerpoint/2010/main" val="68219526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Straight Connector 68"/>
          <p:cNvCxnSpPr>
            <a:cxnSpLocks/>
            <a:endCxn id="67" idx="4"/>
          </p:cNvCxnSpPr>
          <p:nvPr/>
        </p:nvCxnSpPr>
        <p:spPr>
          <a:xfrm flipH="1" flipV="1">
            <a:off x="5741645" y="1761804"/>
            <a:ext cx="124318" cy="1426064"/>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a:endCxn id="6" idx="6"/>
          </p:cNvCxnSpPr>
          <p:nvPr/>
        </p:nvCxnSpPr>
        <p:spPr>
          <a:xfrm flipH="1">
            <a:off x="1752600" y="3933056"/>
            <a:ext cx="3767338" cy="402089"/>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cxnSpLocks/>
            <a:stCxn id="3" idx="3"/>
            <a:endCxn id="5" idx="7"/>
          </p:cNvCxnSpPr>
          <p:nvPr/>
        </p:nvCxnSpPr>
        <p:spPr>
          <a:xfrm flipH="1">
            <a:off x="3920185" y="4427679"/>
            <a:ext cx="1474747" cy="644001"/>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a:stCxn id="3" idx="7"/>
            <a:endCxn id="14" idx="3"/>
          </p:cNvCxnSpPr>
          <p:nvPr/>
        </p:nvCxnSpPr>
        <p:spPr>
          <a:xfrm flipV="1">
            <a:off x="6797068" y="2320511"/>
            <a:ext cx="828805" cy="705032"/>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6672064" y="1949225"/>
            <a:ext cx="3494155" cy="1551783"/>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a:stCxn id="3" idx="6"/>
          </p:cNvCxnSpPr>
          <p:nvPr/>
        </p:nvCxnSpPr>
        <p:spPr>
          <a:xfrm flipV="1">
            <a:off x="7087460" y="3429001"/>
            <a:ext cx="2464924" cy="29761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p:cNvCxnSpPr>
          <p:nvPr/>
        </p:nvCxnSpPr>
        <p:spPr>
          <a:xfrm>
            <a:off x="6672064" y="3919509"/>
            <a:ext cx="2829593" cy="948893"/>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cxnSpLocks/>
            <a:stCxn id="3" idx="5"/>
            <a:endCxn id="13" idx="1"/>
          </p:cNvCxnSpPr>
          <p:nvPr/>
        </p:nvCxnSpPr>
        <p:spPr>
          <a:xfrm>
            <a:off x="6797068" y="4427679"/>
            <a:ext cx="695988" cy="650161"/>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cxnSpLocks/>
            <a:endCxn id="39" idx="0"/>
          </p:cNvCxnSpPr>
          <p:nvPr/>
        </p:nvCxnSpPr>
        <p:spPr>
          <a:xfrm flipH="1">
            <a:off x="5312278" y="4335145"/>
            <a:ext cx="623264" cy="1321419"/>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cxnSpLocks/>
            <a:endCxn id="43" idx="0"/>
          </p:cNvCxnSpPr>
          <p:nvPr/>
        </p:nvCxnSpPr>
        <p:spPr>
          <a:xfrm>
            <a:off x="6280030" y="4335144"/>
            <a:ext cx="280772" cy="1102831"/>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cxnSpLocks/>
            <a:stCxn id="3" idx="2"/>
            <a:endCxn id="9" idx="6"/>
          </p:cNvCxnSpPr>
          <p:nvPr/>
        </p:nvCxnSpPr>
        <p:spPr>
          <a:xfrm flipH="1" flipV="1">
            <a:off x="3127603" y="3414337"/>
            <a:ext cx="1976937" cy="312274"/>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cxnSpLocks/>
            <a:endCxn id="7" idx="5"/>
          </p:cNvCxnSpPr>
          <p:nvPr/>
        </p:nvCxnSpPr>
        <p:spPr>
          <a:xfrm flipH="1" flipV="1">
            <a:off x="3212696" y="2322011"/>
            <a:ext cx="2334198" cy="117900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cxnSpLocks/>
            <a:stCxn id="3" idx="1"/>
          </p:cNvCxnSpPr>
          <p:nvPr/>
        </p:nvCxnSpPr>
        <p:spPr>
          <a:xfrm flipH="1" flipV="1">
            <a:off x="4999168" y="2166135"/>
            <a:ext cx="395764" cy="859408"/>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cxnSpLocks/>
            <a:endCxn id="63" idx="4"/>
          </p:cNvCxnSpPr>
          <p:nvPr/>
        </p:nvCxnSpPr>
        <p:spPr>
          <a:xfrm flipV="1">
            <a:off x="6211019" y="1702307"/>
            <a:ext cx="615063" cy="1415774"/>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7" name="Title 1"/>
          <p:cNvSpPr>
            <a:spLocks noGrp="1"/>
          </p:cNvSpPr>
          <p:nvPr>
            <p:ph type="title"/>
          </p:nvPr>
        </p:nvSpPr>
        <p:spPr>
          <a:xfrm>
            <a:off x="1141413" y="618518"/>
            <a:ext cx="9905998" cy="741196"/>
          </a:xfrm>
        </p:spPr>
        <p:txBody>
          <a:bodyPr/>
          <a:lstStyle/>
          <a:p>
            <a:r>
              <a:rPr lang="en-US" dirty="0"/>
              <a:t>The Market</a:t>
            </a:r>
          </a:p>
        </p:txBody>
      </p:sp>
      <p:sp>
        <p:nvSpPr>
          <p:cNvPr id="5" name="Oval 4"/>
          <p:cNvSpPr>
            <a:spLocks noChangeAspect="1"/>
          </p:cNvSpPr>
          <p:nvPr/>
        </p:nvSpPr>
        <p:spPr>
          <a:xfrm>
            <a:off x="3134160" y="4936819"/>
            <a:ext cx="920886" cy="920886"/>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95000"/>
                  </a:schemeClr>
                </a:solidFill>
                <a:latin typeface="Calibri"/>
              </a:rPr>
              <a:t>Serbia</a:t>
            </a:r>
            <a:endParaRPr kumimoji="0" lang="en-US" sz="700" b="0" i="0" u="none" strike="noStrike" kern="1200" cap="none" spc="0" normalizeH="0" baseline="0" noProof="0" dirty="0">
              <a:ln>
                <a:noFill/>
              </a:ln>
              <a:solidFill>
                <a:schemeClr val="tx1">
                  <a:lumMod val="95000"/>
                </a:schemeClr>
              </a:solidFill>
              <a:effectLst/>
              <a:uLnTx/>
              <a:uFillTx/>
              <a:latin typeface="Calibri"/>
              <a:ea typeface="+mn-ea"/>
              <a:cs typeface="+mn-cs"/>
            </a:endParaRPr>
          </a:p>
        </p:txBody>
      </p:sp>
      <p:sp>
        <p:nvSpPr>
          <p:cNvPr id="6" name="Oval 5"/>
          <p:cNvSpPr>
            <a:spLocks noChangeAspect="1"/>
          </p:cNvSpPr>
          <p:nvPr/>
        </p:nvSpPr>
        <p:spPr>
          <a:xfrm>
            <a:off x="917094" y="3917393"/>
            <a:ext cx="835506" cy="835504"/>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1">
                    <a:lumMod val="95000"/>
                  </a:schemeClr>
                </a:solidFill>
                <a:effectLst/>
                <a:uLnTx/>
                <a:uFillTx/>
                <a:latin typeface="Calibri"/>
                <a:ea typeface="+mn-ea"/>
                <a:cs typeface="+mn-cs"/>
              </a:rPr>
              <a:t>Croatia</a:t>
            </a:r>
          </a:p>
        </p:txBody>
      </p:sp>
      <p:sp>
        <p:nvSpPr>
          <p:cNvPr id="7" name="Oval 6"/>
          <p:cNvSpPr>
            <a:spLocks noChangeAspect="1"/>
          </p:cNvSpPr>
          <p:nvPr/>
        </p:nvSpPr>
        <p:spPr>
          <a:xfrm>
            <a:off x="2191346" y="1300658"/>
            <a:ext cx="1196586" cy="1196590"/>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1">
                    <a:lumMod val="95000"/>
                  </a:schemeClr>
                </a:solidFill>
                <a:effectLst/>
                <a:uLnTx/>
                <a:uFillTx/>
                <a:latin typeface="Calibri"/>
                <a:ea typeface="+mn-ea"/>
                <a:cs typeface="+mn-cs"/>
              </a:rPr>
              <a:t>Bosnia</a:t>
            </a:r>
          </a:p>
        </p:txBody>
      </p:sp>
      <p:sp>
        <p:nvSpPr>
          <p:cNvPr id="8" name="Oval 7"/>
          <p:cNvSpPr>
            <a:spLocks noChangeAspect="1"/>
          </p:cNvSpPr>
          <p:nvPr/>
        </p:nvSpPr>
        <p:spPr>
          <a:xfrm>
            <a:off x="4610358" y="1692632"/>
            <a:ext cx="516155" cy="516155"/>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1">
                    <a:lumMod val="95000"/>
                  </a:schemeClr>
                </a:solidFill>
                <a:effectLst/>
                <a:uLnTx/>
                <a:uFillTx/>
                <a:latin typeface="Calibri"/>
                <a:ea typeface="+mn-ea"/>
                <a:cs typeface="+mn-cs"/>
              </a:rPr>
              <a:t>Other EU Countries</a:t>
            </a:r>
          </a:p>
        </p:txBody>
      </p:sp>
      <p:sp>
        <p:nvSpPr>
          <p:cNvPr id="9" name="Oval 8"/>
          <p:cNvSpPr>
            <a:spLocks noChangeAspect="1"/>
          </p:cNvSpPr>
          <p:nvPr/>
        </p:nvSpPr>
        <p:spPr>
          <a:xfrm>
            <a:off x="2475959" y="3088515"/>
            <a:ext cx="651644" cy="651644"/>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1">
                    <a:lumMod val="95000"/>
                  </a:schemeClr>
                </a:solidFill>
                <a:effectLst/>
                <a:uLnTx/>
                <a:uFillTx/>
                <a:latin typeface="Calibri"/>
                <a:ea typeface="+mn-ea"/>
                <a:cs typeface="+mn-cs"/>
              </a:rPr>
              <a:t>Montenegro</a:t>
            </a:r>
          </a:p>
        </p:txBody>
      </p:sp>
      <p:sp>
        <p:nvSpPr>
          <p:cNvPr id="10" name="Oval 9"/>
          <p:cNvSpPr>
            <a:spLocks noChangeAspect="1"/>
          </p:cNvSpPr>
          <p:nvPr/>
        </p:nvSpPr>
        <p:spPr>
          <a:xfrm>
            <a:off x="10158745" y="1497646"/>
            <a:ext cx="624548" cy="624548"/>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1">
                    <a:lumMod val="95000"/>
                  </a:schemeClr>
                </a:solidFill>
                <a:effectLst/>
                <a:uLnTx/>
                <a:uFillTx/>
                <a:latin typeface="Calibri"/>
                <a:ea typeface="+mn-ea"/>
                <a:cs typeface="+mn-cs"/>
              </a:rPr>
              <a:t>Qatar</a:t>
            </a:r>
          </a:p>
        </p:txBody>
      </p:sp>
      <p:sp>
        <p:nvSpPr>
          <p:cNvPr id="11" name="Oval 10"/>
          <p:cNvSpPr>
            <a:spLocks noChangeAspect="1"/>
          </p:cNvSpPr>
          <p:nvPr/>
        </p:nvSpPr>
        <p:spPr>
          <a:xfrm>
            <a:off x="9501657" y="3151062"/>
            <a:ext cx="542844" cy="542844"/>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1">
                    <a:lumMod val="95000"/>
                  </a:schemeClr>
                </a:solidFill>
                <a:effectLst/>
                <a:uLnTx/>
                <a:uFillTx/>
                <a:latin typeface="Calibri"/>
                <a:ea typeface="+mn-ea"/>
                <a:cs typeface="+mn-cs"/>
              </a:rPr>
              <a:t>UAE</a:t>
            </a:r>
          </a:p>
        </p:txBody>
      </p:sp>
      <p:sp>
        <p:nvSpPr>
          <p:cNvPr id="12" name="Oval 11"/>
          <p:cNvSpPr>
            <a:spLocks noChangeAspect="1"/>
          </p:cNvSpPr>
          <p:nvPr/>
        </p:nvSpPr>
        <p:spPr>
          <a:xfrm>
            <a:off x="9413226" y="4563122"/>
            <a:ext cx="610560" cy="610560"/>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1">
                    <a:lumMod val="95000"/>
                  </a:schemeClr>
                </a:solidFill>
                <a:effectLst/>
                <a:uLnTx/>
                <a:uFillTx/>
                <a:latin typeface="Calibri"/>
                <a:ea typeface="+mn-ea"/>
                <a:cs typeface="+mn-cs"/>
              </a:rPr>
              <a:t>Kuwait</a:t>
            </a:r>
          </a:p>
        </p:txBody>
      </p:sp>
      <p:sp>
        <p:nvSpPr>
          <p:cNvPr id="13" name="Oval 12"/>
          <p:cNvSpPr>
            <a:spLocks noChangeAspect="1"/>
          </p:cNvSpPr>
          <p:nvPr/>
        </p:nvSpPr>
        <p:spPr>
          <a:xfrm>
            <a:off x="7415358" y="5000142"/>
            <a:ext cx="530556" cy="530556"/>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1">
                    <a:lumMod val="95000"/>
                  </a:schemeClr>
                </a:solidFill>
                <a:effectLst/>
                <a:uLnTx/>
                <a:uFillTx/>
                <a:latin typeface="Calibri"/>
                <a:ea typeface="+mn-ea"/>
                <a:cs typeface="+mn-cs"/>
              </a:rPr>
              <a:t>Bahrain</a:t>
            </a:r>
          </a:p>
        </p:txBody>
      </p:sp>
      <p:sp>
        <p:nvSpPr>
          <p:cNvPr id="14" name="Oval 13"/>
          <p:cNvSpPr>
            <a:spLocks noChangeAspect="1"/>
          </p:cNvSpPr>
          <p:nvPr/>
        </p:nvSpPr>
        <p:spPr>
          <a:xfrm>
            <a:off x="7515203" y="1675478"/>
            <a:ext cx="755703" cy="755703"/>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1">
                    <a:lumMod val="95000"/>
                  </a:schemeClr>
                </a:solidFill>
                <a:effectLst/>
                <a:uLnTx/>
                <a:uFillTx/>
                <a:latin typeface="Calibri"/>
                <a:ea typeface="+mn-ea"/>
                <a:cs typeface="+mn-cs"/>
              </a:rPr>
              <a:t>Saudi Arabia</a:t>
            </a:r>
          </a:p>
        </p:txBody>
      </p:sp>
      <p:sp>
        <p:nvSpPr>
          <p:cNvPr id="39" name="Oval 38"/>
          <p:cNvSpPr>
            <a:spLocks noChangeAspect="1"/>
          </p:cNvSpPr>
          <p:nvPr/>
        </p:nvSpPr>
        <p:spPr>
          <a:xfrm>
            <a:off x="4999168" y="5656564"/>
            <a:ext cx="626220" cy="626220"/>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1">
                    <a:lumMod val="95000"/>
                  </a:schemeClr>
                </a:solidFill>
                <a:effectLst/>
                <a:uLnTx/>
                <a:uFillTx/>
                <a:latin typeface="Calibri"/>
                <a:ea typeface="+mn-ea"/>
                <a:cs typeface="+mn-cs"/>
              </a:rPr>
              <a:t>Expatriates</a:t>
            </a:r>
          </a:p>
        </p:txBody>
      </p:sp>
      <p:sp>
        <p:nvSpPr>
          <p:cNvPr id="43" name="Oval 42"/>
          <p:cNvSpPr>
            <a:spLocks noChangeAspect="1"/>
          </p:cNvSpPr>
          <p:nvPr/>
        </p:nvSpPr>
        <p:spPr>
          <a:xfrm>
            <a:off x="6312222" y="5437975"/>
            <a:ext cx="497160" cy="497160"/>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1">
                    <a:lumMod val="95000"/>
                  </a:schemeClr>
                </a:solidFill>
                <a:effectLst/>
                <a:uLnTx/>
                <a:uFillTx/>
                <a:latin typeface="Calibri"/>
                <a:ea typeface="+mn-ea"/>
                <a:cs typeface="+mn-cs"/>
              </a:rPr>
              <a:t>Foreign Students</a:t>
            </a:r>
          </a:p>
        </p:txBody>
      </p:sp>
      <p:sp>
        <p:nvSpPr>
          <p:cNvPr id="63" name="Oval 62"/>
          <p:cNvSpPr>
            <a:spLocks noChangeAspect="1"/>
          </p:cNvSpPr>
          <p:nvPr/>
        </p:nvSpPr>
        <p:spPr>
          <a:xfrm>
            <a:off x="6612794" y="1275732"/>
            <a:ext cx="426575" cy="426575"/>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1">
                    <a:lumMod val="95000"/>
                  </a:schemeClr>
                </a:solidFill>
                <a:effectLst/>
                <a:uLnTx/>
                <a:uFillTx/>
                <a:latin typeface="Calibri"/>
                <a:ea typeface="+mn-ea"/>
                <a:cs typeface="+mn-cs"/>
              </a:rPr>
              <a:t>Other</a:t>
            </a:r>
          </a:p>
        </p:txBody>
      </p:sp>
      <p:sp>
        <p:nvSpPr>
          <p:cNvPr id="67" name="Oval 66"/>
          <p:cNvSpPr>
            <a:spLocks noChangeAspect="1"/>
          </p:cNvSpPr>
          <p:nvPr/>
        </p:nvSpPr>
        <p:spPr>
          <a:xfrm>
            <a:off x="5445170" y="1168854"/>
            <a:ext cx="592950" cy="592950"/>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1">
                    <a:lumMod val="95000"/>
                  </a:schemeClr>
                </a:solidFill>
                <a:effectLst/>
                <a:uLnTx/>
                <a:uFillTx/>
                <a:latin typeface="Calibri"/>
                <a:ea typeface="+mn-ea"/>
                <a:cs typeface="+mn-cs"/>
              </a:rPr>
              <a:t>Sarajevo Residents</a:t>
            </a:r>
          </a:p>
        </p:txBody>
      </p:sp>
      <p:sp>
        <p:nvSpPr>
          <p:cNvPr id="3" name="Oval 2"/>
          <p:cNvSpPr>
            <a:spLocks noChangeAspect="1"/>
          </p:cNvSpPr>
          <p:nvPr/>
        </p:nvSpPr>
        <p:spPr>
          <a:xfrm>
            <a:off x="5104540" y="2735151"/>
            <a:ext cx="1982920" cy="1982920"/>
          </a:xfrm>
          <a:prstGeom prst="ellipse">
            <a:avLst/>
          </a:prstGeom>
          <a:solidFill>
            <a:schemeClr val="tx2"/>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lumMod val="95000"/>
                  </a:schemeClr>
                </a:solidFill>
                <a:effectLst/>
                <a:uLnTx/>
                <a:uFillTx/>
                <a:latin typeface="Calibri"/>
                <a:ea typeface="+mn-ea"/>
                <a:cs typeface="+mn-cs"/>
              </a:rPr>
              <a:t>Customers</a:t>
            </a:r>
          </a:p>
        </p:txBody>
      </p:sp>
    </p:spTree>
    <p:custDataLst>
      <p:tags r:id="rId1"/>
    </p:custDataLst>
    <p:extLst>
      <p:ext uri="{BB962C8B-B14F-4D97-AF65-F5344CB8AC3E}">
        <p14:creationId xmlns:p14="http://schemas.microsoft.com/office/powerpoint/2010/main" val="115773200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1" y="0"/>
            <a:ext cx="9905998" cy="914400"/>
          </a:xfrm>
        </p:spPr>
        <p:txBody>
          <a:bodyPr>
            <a:normAutofit/>
          </a:bodyPr>
          <a:lstStyle/>
          <a:p>
            <a:r>
              <a:rPr lang="en-US" dirty="0"/>
              <a:t>Business model canvas</a:t>
            </a:r>
          </a:p>
        </p:txBody>
      </p:sp>
      <p:sp>
        <p:nvSpPr>
          <p:cNvPr id="4" name="Rectangle 3"/>
          <p:cNvSpPr/>
          <p:nvPr/>
        </p:nvSpPr>
        <p:spPr>
          <a:xfrm>
            <a:off x="609600" y="1223681"/>
            <a:ext cx="2196000" cy="380551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95000"/>
                  </a:schemeClr>
                </a:solidFill>
                <a:effectLst/>
                <a:uLnTx/>
                <a:uFillTx/>
                <a:latin typeface="Calibri"/>
                <a:ea typeface="+mn-ea"/>
                <a:cs typeface="+mn-cs"/>
              </a:rPr>
              <a:t>Key partners</a:t>
            </a:r>
          </a:p>
        </p:txBody>
      </p:sp>
      <p:sp>
        <p:nvSpPr>
          <p:cNvPr id="5" name="Rectangle 4"/>
          <p:cNvSpPr/>
          <p:nvPr/>
        </p:nvSpPr>
        <p:spPr>
          <a:xfrm>
            <a:off x="2805600" y="1223681"/>
            <a:ext cx="2196000" cy="18216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95000"/>
                  </a:schemeClr>
                </a:solidFill>
                <a:effectLst/>
                <a:uLnTx/>
                <a:uFillTx/>
                <a:latin typeface="Calibri"/>
                <a:ea typeface="+mn-ea"/>
                <a:cs typeface="+mn-cs"/>
              </a:rPr>
              <a:t>Key Activities</a:t>
            </a:r>
          </a:p>
        </p:txBody>
      </p:sp>
      <p:sp>
        <p:nvSpPr>
          <p:cNvPr id="6" name="Rectangle 5"/>
          <p:cNvSpPr/>
          <p:nvPr/>
        </p:nvSpPr>
        <p:spPr>
          <a:xfrm>
            <a:off x="5001600" y="1223681"/>
            <a:ext cx="2196000" cy="380551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95000"/>
                  </a:schemeClr>
                </a:solidFill>
                <a:effectLst/>
                <a:uLnTx/>
                <a:uFillTx/>
                <a:latin typeface="Calibri"/>
                <a:ea typeface="+mn-ea"/>
                <a:cs typeface="+mn-cs"/>
              </a:rPr>
              <a:t>Value Propositions</a:t>
            </a:r>
          </a:p>
        </p:txBody>
      </p:sp>
      <p:sp>
        <p:nvSpPr>
          <p:cNvPr id="8" name="Rectangle 7"/>
          <p:cNvSpPr/>
          <p:nvPr/>
        </p:nvSpPr>
        <p:spPr>
          <a:xfrm>
            <a:off x="9393600" y="1223681"/>
            <a:ext cx="2196000" cy="380551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95000"/>
                  </a:schemeClr>
                </a:solidFill>
                <a:effectLst/>
                <a:uLnTx/>
                <a:uFillTx/>
                <a:latin typeface="Calibri"/>
                <a:ea typeface="+mn-ea"/>
                <a:cs typeface="+mn-cs"/>
              </a:rPr>
              <a:t>Customer Segments</a:t>
            </a:r>
          </a:p>
        </p:txBody>
      </p:sp>
      <p:sp>
        <p:nvSpPr>
          <p:cNvPr id="10" name="Rectangle 9"/>
          <p:cNvSpPr/>
          <p:nvPr/>
        </p:nvSpPr>
        <p:spPr>
          <a:xfrm>
            <a:off x="2805600" y="3045281"/>
            <a:ext cx="2196000" cy="198391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95000"/>
                  </a:schemeClr>
                </a:solidFill>
                <a:effectLst/>
                <a:uLnTx/>
                <a:uFillTx/>
                <a:latin typeface="Calibri"/>
                <a:ea typeface="+mn-ea"/>
                <a:cs typeface="+mn-cs"/>
              </a:rPr>
              <a:t>Key Resources</a:t>
            </a:r>
          </a:p>
        </p:txBody>
      </p:sp>
      <p:sp>
        <p:nvSpPr>
          <p:cNvPr id="11" name="Rectangle 10"/>
          <p:cNvSpPr/>
          <p:nvPr/>
        </p:nvSpPr>
        <p:spPr>
          <a:xfrm>
            <a:off x="7197600" y="1223681"/>
            <a:ext cx="2196000" cy="18216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95000"/>
                  </a:schemeClr>
                </a:solidFill>
                <a:effectLst/>
                <a:uLnTx/>
                <a:uFillTx/>
                <a:latin typeface="Calibri"/>
                <a:ea typeface="+mn-ea"/>
                <a:cs typeface="+mn-cs"/>
              </a:rPr>
              <a:t>Customer Relationship</a:t>
            </a:r>
          </a:p>
        </p:txBody>
      </p:sp>
      <p:sp>
        <p:nvSpPr>
          <p:cNvPr id="12" name="Rectangle 11"/>
          <p:cNvSpPr/>
          <p:nvPr/>
        </p:nvSpPr>
        <p:spPr>
          <a:xfrm>
            <a:off x="7197600" y="3045280"/>
            <a:ext cx="2196000" cy="198391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95000"/>
                  </a:schemeClr>
                </a:solidFill>
                <a:effectLst/>
                <a:uLnTx/>
                <a:uFillTx/>
                <a:latin typeface="Calibri"/>
                <a:ea typeface="+mn-ea"/>
                <a:cs typeface="+mn-cs"/>
              </a:rPr>
              <a:t>Channels</a:t>
            </a:r>
          </a:p>
        </p:txBody>
      </p:sp>
      <p:sp>
        <p:nvSpPr>
          <p:cNvPr id="13" name="Rectangle 12"/>
          <p:cNvSpPr/>
          <p:nvPr/>
        </p:nvSpPr>
        <p:spPr>
          <a:xfrm>
            <a:off x="609600" y="5029199"/>
            <a:ext cx="5490000" cy="139849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95000"/>
                  </a:schemeClr>
                </a:solidFill>
                <a:effectLst/>
                <a:uLnTx/>
                <a:uFillTx/>
                <a:latin typeface="Calibri"/>
                <a:ea typeface="+mn-ea"/>
                <a:cs typeface="+mn-cs"/>
              </a:rPr>
              <a:t>Cost Structure</a:t>
            </a:r>
          </a:p>
        </p:txBody>
      </p:sp>
      <p:sp>
        <p:nvSpPr>
          <p:cNvPr id="15" name="Rectangle 14"/>
          <p:cNvSpPr/>
          <p:nvPr/>
        </p:nvSpPr>
        <p:spPr>
          <a:xfrm>
            <a:off x="6099600" y="5029199"/>
            <a:ext cx="5490000" cy="139849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95000"/>
                  </a:schemeClr>
                </a:solidFill>
                <a:effectLst/>
                <a:uLnTx/>
                <a:uFillTx/>
                <a:latin typeface="Calibri"/>
                <a:ea typeface="+mn-ea"/>
                <a:cs typeface="+mn-cs"/>
              </a:rPr>
              <a:t>Revenue Streams</a:t>
            </a:r>
          </a:p>
        </p:txBody>
      </p:sp>
      <p:sp>
        <p:nvSpPr>
          <p:cNvPr id="9" name="TextBox 8">
            <a:extLst>
              <a:ext uri="{FF2B5EF4-FFF2-40B4-BE49-F238E27FC236}">
                <a16:creationId xmlns:a16="http://schemas.microsoft.com/office/drawing/2014/main" id="{965BB084-D6F3-4FD3-A891-3C0C58DCA70C}"/>
              </a:ext>
            </a:extLst>
          </p:cNvPr>
          <p:cNvSpPr txBox="1"/>
          <p:nvPr/>
        </p:nvSpPr>
        <p:spPr>
          <a:xfrm>
            <a:off x="5018269" y="1752600"/>
            <a:ext cx="2164089" cy="3000821"/>
          </a:xfrm>
          <a:prstGeom prst="rect">
            <a:avLst/>
          </a:prstGeom>
          <a:noFill/>
        </p:spPr>
        <p:txBody>
          <a:bodyPr wrap="square" rtlCol="0">
            <a:spAutoFit/>
          </a:bodyPr>
          <a:lstStyle/>
          <a:p>
            <a:pPr marL="171450" indent="-171450">
              <a:buFont typeface="Arial" panose="020B0604020202020204" pitchFamily="34" charset="0"/>
              <a:buChar char="•"/>
            </a:pPr>
            <a:r>
              <a:rPr lang="en-US" sz="900" dirty="0"/>
              <a:t>To develop the fully functional hospital project</a:t>
            </a:r>
          </a:p>
          <a:p>
            <a:pPr marL="171450" indent="-171450">
              <a:buFont typeface="Arial" panose="020B0604020202020204" pitchFamily="34" charset="0"/>
              <a:buChar char="•"/>
            </a:pPr>
            <a:r>
              <a:rPr lang="en-US" sz="900" dirty="0"/>
              <a:t>To create a medical practice that will exceed patients' expectations</a:t>
            </a:r>
          </a:p>
          <a:p>
            <a:pPr marL="171450" indent="-171450">
              <a:buFont typeface="Arial" panose="020B0604020202020204" pitchFamily="34" charset="0"/>
              <a:buChar char="•"/>
            </a:pPr>
            <a:r>
              <a:rPr lang="en-US" sz="900" dirty="0"/>
              <a:t>To provide high-quality health care to residents and non-residents</a:t>
            </a:r>
          </a:p>
          <a:p>
            <a:pPr marL="171450" indent="-171450">
              <a:buFont typeface="Arial" panose="020B0604020202020204" pitchFamily="34" charset="0"/>
              <a:buChar char="•"/>
            </a:pPr>
            <a:r>
              <a:rPr lang="en-US" sz="900" dirty="0"/>
              <a:t>To create a medical practice that helps serve the community's needs</a:t>
            </a:r>
          </a:p>
          <a:p>
            <a:pPr marL="171450" indent="-171450">
              <a:buFont typeface="Arial" panose="020B0604020202020204" pitchFamily="34" charset="0"/>
              <a:buChar char="•"/>
            </a:pPr>
            <a:r>
              <a:rPr lang="en-US" sz="900" dirty="0"/>
              <a:t>To form a health care practice that is able to survive off its own cash flow </a:t>
            </a:r>
            <a:r>
              <a:rPr lang="en-US" sz="900"/>
              <a:t>in 10 </a:t>
            </a:r>
            <a:r>
              <a:rPr lang="en-US" sz="900" dirty="0"/>
              <a:t>months or less</a:t>
            </a:r>
          </a:p>
          <a:p>
            <a:pPr marL="171450" indent="-171450">
              <a:buFont typeface="Arial" panose="020B0604020202020204" pitchFamily="34" charset="0"/>
              <a:buChar char="•"/>
            </a:pPr>
            <a:r>
              <a:rPr lang="en-US" sz="900" dirty="0"/>
              <a:t>To increase the number of patients </a:t>
            </a:r>
            <a:r>
              <a:rPr lang="en-US" sz="900"/>
              <a:t>by 20% </a:t>
            </a:r>
            <a:r>
              <a:rPr lang="en-US" sz="900" dirty="0"/>
              <a:t>per year through superior performance and word-of-mouth referrals</a:t>
            </a:r>
          </a:p>
          <a:p>
            <a:pPr marL="171450" indent="-171450">
              <a:buFont typeface="Arial" panose="020B0604020202020204" pitchFamily="34" charset="0"/>
              <a:buChar char="•"/>
            </a:pPr>
            <a:r>
              <a:rPr lang="en-US" sz="900" dirty="0"/>
              <a:t>To develop a comprehensive website that includes online booking  capability, as well as additional information about the practice, hours, demographic information, health information and much more</a:t>
            </a:r>
          </a:p>
        </p:txBody>
      </p:sp>
      <p:sp>
        <p:nvSpPr>
          <p:cNvPr id="16" name="TextBox 15">
            <a:extLst>
              <a:ext uri="{FF2B5EF4-FFF2-40B4-BE49-F238E27FC236}">
                <a16:creationId xmlns:a16="http://schemas.microsoft.com/office/drawing/2014/main" id="{5B624AF3-9EEE-40A1-81E1-63839B274609}"/>
              </a:ext>
            </a:extLst>
          </p:cNvPr>
          <p:cNvSpPr txBox="1"/>
          <p:nvPr/>
        </p:nvSpPr>
        <p:spPr>
          <a:xfrm>
            <a:off x="2960625" y="1645090"/>
            <a:ext cx="1905000" cy="830997"/>
          </a:xfrm>
          <a:prstGeom prst="rect">
            <a:avLst/>
          </a:prstGeom>
          <a:noFill/>
        </p:spPr>
        <p:txBody>
          <a:bodyPr wrap="square" rtlCol="0">
            <a:spAutoFit/>
          </a:bodyPr>
          <a:lstStyle/>
          <a:p>
            <a:r>
              <a:rPr lang="en-US" sz="800" dirty="0" err="1"/>
              <a:t>MedlPark</a:t>
            </a:r>
            <a:r>
              <a:rPr lang="en-US" sz="800" dirty="0"/>
              <a:t> Sarajevo is the home of trust in healthcare with its expert physicians and</a:t>
            </a:r>
          </a:p>
          <a:p>
            <a:r>
              <a:rPr lang="en-US" sz="800" dirty="0"/>
              <a:t>healthcare staff, patient-oriented service approach, quality policy, state of the art</a:t>
            </a:r>
          </a:p>
          <a:p>
            <a:r>
              <a:rPr lang="en-US" sz="800" dirty="0"/>
              <a:t>diagnosis and treatment centers, and comfortable facilities.</a:t>
            </a:r>
            <a:endParaRPr lang="en-US" sz="100" dirty="0"/>
          </a:p>
        </p:txBody>
      </p:sp>
      <p:sp>
        <p:nvSpPr>
          <p:cNvPr id="17" name="TextBox 16">
            <a:extLst>
              <a:ext uri="{FF2B5EF4-FFF2-40B4-BE49-F238E27FC236}">
                <a16:creationId xmlns:a16="http://schemas.microsoft.com/office/drawing/2014/main" id="{A8027460-A1EE-4177-A466-C374029129DC}"/>
              </a:ext>
            </a:extLst>
          </p:cNvPr>
          <p:cNvSpPr txBox="1"/>
          <p:nvPr/>
        </p:nvSpPr>
        <p:spPr>
          <a:xfrm>
            <a:off x="2951100" y="3466690"/>
            <a:ext cx="1905000" cy="846386"/>
          </a:xfrm>
          <a:prstGeom prst="rect">
            <a:avLst/>
          </a:prstGeom>
          <a:noFill/>
        </p:spPr>
        <p:txBody>
          <a:bodyPr wrap="square" rtlCol="0">
            <a:spAutoFit/>
          </a:bodyPr>
          <a:lstStyle/>
          <a:p>
            <a:pPr marL="171450" indent="-171450">
              <a:buFont typeface="Arial" panose="020B0604020202020204" pitchFamily="34" charset="0"/>
              <a:buChar char="•"/>
            </a:pPr>
            <a:r>
              <a:rPr lang="en-US" sz="1200" dirty="0"/>
              <a:t>Local Staff</a:t>
            </a:r>
          </a:p>
          <a:p>
            <a:pPr marL="171450" indent="-171450">
              <a:buFont typeface="Arial" panose="020B0604020202020204" pitchFamily="34" charset="0"/>
              <a:buChar char="•"/>
            </a:pPr>
            <a:r>
              <a:rPr lang="en-US" sz="1200" dirty="0"/>
              <a:t>Local Management</a:t>
            </a:r>
          </a:p>
          <a:p>
            <a:pPr marL="171450" indent="-171450">
              <a:buFont typeface="Arial" panose="020B0604020202020204" pitchFamily="34" charset="0"/>
              <a:buChar char="•"/>
            </a:pPr>
            <a:r>
              <a:rPr lang="en-US" sz="1200" dirty="0"/>
              <a:t>Foreign Management</a:t>
            </a:r>
          </a:p>
          <a:p>
            <a:endParaRPr lang="en-US" sz="1200" dirty="0"/>
          </a:p>
          <a:p>
            <a:endParaRPr lang="en-US" sz="100" dirty="0"/>
          </a:p>
        </p:txBody>
      </p:sp>
      <p:sp>
        <p:nvSpPr>
          <p:cNvPr id="18" name="TextBox 17">
            <a:extLst>
              <a:ext uri="{FF2B5EF4-FFF2-40B4-BE49-F238E27FC236}">
                <a16:creationId xmlns:a16="http://schemas.microsoft.com/office/drawing/2014/main" id="{76F4E4BA-9F1C-493E-B3A0-B28DD5FE1863}"/>
              </a:ext>
            </a:extLst>
          </p:cNvPr>
          <p:cNvSpPr txBox="1"/>
          <p:nvPr/>
        </p:nvSpPr>
        <p:spPr>
          <a:xfrm>
            <a:off x="685800" y="1645090"/>
            <a:ext cx="2057400" cy="3200876"/>
          </a:xfrm>
          <a:prstGeom prst="rect">
            <a:avLst/>
          </a:prstGeom>
          <a:noFill/>
        </p:spPr>
        <p:txBody>
          <a:bodyPr wrap="square" rtlCol="0">
            <a:spAutoFit/>
          </a:bodyPr>
          <a:lstStyle/>
          <a:p>
            <a:pPr>
              <a:spcAft>
                <a:spcPts val="600"/>
              </a:spcAft>
            </a:pPr>
            <a:r>
              <a:rPr lang="en-US" sz="800" dirty="0"/>
              <a:t>OPERATING PARTNERS</a:t>
            </a:r>
          </a:p>
          <a:p>
            <a:pPr>
              <a:spcAft>
                <a:spcPts val="600"/>
              </a:spcAft>
            </a:pPr>
            <a:r>
              <a:rPr lang="en-US" sz="800" dirty="0"/>
              <a:t>Partner Group One.</a:t>
            </a:r>
          </a:p>
          <a:p>
            <a:pPr>
              <a:spcAft>
                <a:spcPts val="600"/>
              </a:spcAft>
            </a:pPr>
            <a:r>
              <a:rPr lang="en-US" sz="800" dirty="0"/>
              <a:t>1. </a:t>
            </a:r>
            <a:r>
              <a:rPr lang="en-US" sz="800" b="1" dirty="0"/>
              <a:t>General Managing Partner</a:t>
            </a:r>
            <a:r>
              <a:rPr lang="en-US" sz="800" dirty="0"/>
              <a:t>, with 22% ownership.</a:t>
            </a:r>
          </a:p>
          <a:p>
            <a:pPr>
              <a:spcAft>
                <a:spcPts val="600"/>
              </a:spcAft>
            </a:pPr>
            <a:r>
              <a:rPr lang="en-US" sz="800" dirty="0"/>
              <a:t>2. </a:t>
            </a:r>
            <a:r>
              <a:rPr lang="en-US" sz="800" b="1" dirty="0"/>
              <a:t>Vice Managing Partner for Hospitality and Human Resource Operations</a:t>
            </a:r>
            <a:r>
              <a:rPr lang="en-US" sz="800" dirty="0"/>
              <a:t>, with 15% ownership.</a:t>
            </a:r>
          </a:p>
          <a:p>
            <a:pPr>
              <a:spcAft>
                <a:spcPts val="600"/>
              </a:spcAft>
            </a:pPr>
            <a:r>
              <a:rPr lang="en-US" sz="800" dirty="0"/>
              <a:t>3. </a:t>
            </a:r>
            <a:r>
              <a:rPr lang="en-US" sz="800" b="1" dirty="0"/>
              <a:t>Vice Managing Partner for Laundry and Maintenance</a:t>
            </a:r>
            <a:r>
              <a:rPr lang="en-US" sz="800" dirty="0"/>
              <a:t>, with 15% ownership.</a:t>
            </a:r>
          </a:p>
          <a:p>
            <a:pPr>
              <a:spcAft>
                <a:spcPts val="600"/>
              </a:spcAft>
            </a:pPr>
            <a:r>
              <a:rPr lang="en-US" sz="800" dirty="0"/>
              <a:t>4. </a:t>
            </a:r>
            <a:r>
              <a:rPr lang="en-US" sz="800" b="1" dirty="0"/>
              <a:t>Vice Managing Partner for, Kitchen and Catering Operations</a:t>
            </a:r>
            <a:r>
              <a:rPr lang="en-US" sz="800" dirty="0"/>
              <a:t>, with 15% ownership.</a:t>
            </a:r>
          </a:p>
          <a:p>
            <a:pPr>
              <a:spcAft>
                <a:spcPts val="600"/>
              </a:spcAft>
            </a:pPr>
            <a:endParaRPr lang="en-US" sz="800" dirty="0"/>
          </a:p>
          <a:p>
            <a:pPr>
              <a:spcAft>
                <a:spcPts val="600"/>
              </a:spcAft>
            </a:pPr>
            <a:r>
              <a:rPr lang="en-US" sz="800" dirty="0"/>
              <a:t>INVESTMENT PARTNERS</a:t>
            </a:r>
          </a:p>
          <a:p>
            <a:pPr>
              <a:spcAft>
                <a:spcPts val="600"/>
              </a:spcAft>
            </a:pPr>
            <a:r>
              <a:rPr lang="en-US" sz="800" dirty="0"/>
              <a:t>1. Limited Partner Group One, with 67% ownership. aka Operating Partners</a:t>
            </a:r>
          </a:p>
          <a:p>
            <a:pPr>
              <a:spcAft>
                <a:spcPts val="600"/>
              </a:spcAft>
            </a:pPr>
            <a:r>
              <a:rPr lang="en-US" sz="800" dirty="0"/>
              <a:t>2. Limited Partner Group Two, with 22% ownership, aka Anchor Investor 2</a:t>
            </a:r>
          </a:p>
          <a:p>
            <a:pPr>
              <a:spcAft>
                <a:spcPts val="600"/>
              </a:spcAft>
            </a:pPr>
            <a:r>
              <a:rPr lang="en-US" sz="800" dirty="0"/>
              <a:t>3. Mr. </a:t>
            </a:r>
            <a:r>
              <a:rPr lang="en-US" sz="800" dirty="0" err="1"/>
              <a:t>Semsudin</a:t>
            </a:r>
            <a:r>
              <a:rPr lang="en-US" sz="800" dirty="0"/>
              <a:t> Makic, with 11% ownership. aka Anchor Investor 1</a:t>
            </a:r>
            <a:endParaRPr lang="en-US" sz="300" dirty="0"/>
          </a:p>
        </p:txBody>
      </p:sp>
      <p:sp>
        <p:nvSpPr>
          <p:cNvPr id="19" name="TextBox 18">
            <a:extLst>
              <a:ext uri="{FF2B5EF4-FFF2-40B4-BE49-F238E27FC236}">
                <a16:creationId xmlns:a16="http://schemas.microsoft.com/office/drawing/2014/main" id="{F126315C-E97F-4C69-B247-99147640C398}"/>
              </a:ext>
            </a:extLst>
          </p:cNvPr>
          <p:cNvSpPr txBox="1"/>
          <p:nvPr/>
        </p:nvSpPr>
        <p:spPr>
          <a:xfrm>
            <a:off x="6729203" y="5422652"/>
            <a:ext cx="3552000" cy="830997"/>
          </a:xfrm>
          <a:prstGeom prst="rect">
            <a:avLst/>
          </a:prstGeom>
          <a:noFill/>
        </p:spPr>
        <p:txBody>
          <a:bodyPr wrap="square" rtlCol="0">
            <a:spAutoFit/>
          </a:bodyPr>
          <a:lstStyle/>
          <a:p>
            <a:pPr marL="171450" indent="-171450">
              <a:buFont typeface="Arial" panose="020B0604020202020204" pitchFamily="34" charset="0"/>
              <a:buChar char="•"/>
            </a:pPr>
            <a:r>
              <a:rPr lang="en-US" sz="800" dirty="0"/>
              <a:t>Apartment/Hotel Rent</a:t>
            </a:r>
          </a:p>
          <a:p>
            <a:pPr marL="171450" indent="-171450">
              <a:buFont typeface="Arial" panose="020B0604020202020204" pitchFamily="34" charset="0"/>
              <a:buChar char="•"/>
            </a:pPr>
            <a:r>
              <a:rPr lang="en-US" sz="800" dirty="0"/>
              <a:t>Offices Rent</a:t>
            </a:r>
          </a:p>
          <a:p>
            <a:pPr marL="171450" indent="-171450">
              <a:buFont typeface="Arial" panose="020B0604020202020204" pitchFamily="34" charset="0"/>
              <a:buChar char="•"/>
            </a:pPr>
            <a:r>
              <a:rPr lang="en-US" sz="800" dirty="0"/>
              <a:t>Hospital Rent</a:t>
            </a:r>
          </a:p>
          <a:p>
            <a:pPr marL="171450" indent="-171450">
              <a:buFont typeface="Arial" panose="020B0604020202020204" pitchFamily="34" charset="0"/>
              <a:buChar char="•"/>
            </a:pPr>
            <a:r>
              <a:rPr lang="en-US" sz="800" dirty="0"/>
              <a:t>Retail Spaces Rent</a:t>
            </a:r>
          </a:p>
          <a:p>
            <a:pPr marL="171450" indent="-171450">
              <a:buFont typeface="Arial" panose="020B0604020202020204" pitchFamily="34" charset="0"/>
              <a:buChar char="•"/>
            </a:pPr>
            <a:r>
              <a:rPr lang="en-US" sz="800" dirty="0"/>
              <a:t>Parking</a:t>
            </a:r>
          </a:p>
          <a:p>
            <a:pPr marL="171450" indent="-171450">
              <a:buFont typeface="Arial" panose="020B0604020202020204" pitchFamily="34" charset="0"/>
              <a:buChar char="•"/>
            </a:pPr>
            <a:r>
              <a:rPr lang="en-US" sz="800" dirty="0"/>
              <a:t>Sale</a:t>
            </a:r>
          </a:p>
        </p:txBody>
      </p:sp>
      <p:sp>
        <p:nvSpPr>
          <p:cNvPr id="20" name="TextBox 19">
            <a:extLst>
              <a:ext uri="{FF2B5EF4-FFF2-40B4-BE49-F238E27FC236}">
                <a16:creationId xmlns:a16="http://schemas.microsoft.com/office/drawing/2014/main" id="{3E17A944-AADA-44FF-A24D-E62E3374A49E}"/>
              </a:ext>
            </a:extLst>
          </p:cNvPr>
          <p:cNvSpPr txBox="1"/>
          <p:nvPr/>
        </p:nvSpPr>
        <p:spPr>
          <a:xfrm>
            <a:off x="7573199" y="3552950"/>
            <a:ext cx="1667701" cy="600164"/>
          </a:xfrm>
          <a:prstGeom prst="rect">
            <a:avLst/>
          </a:prstGeom>
          <a:noFill/>
        </p:spPr>
        <p:txBody>
          <a:bodyPr wrap="square" rtlCol="0">
            <a:spAutoFit/>
          </a:bodyPr>
          <a:lstStyle/>
          <a:p>
            <a:pPr marL="171450" indent="-171450">
              <a:buFont typeface="Arial" panose="020B0604020202020204" pitchFamily="34" charset="0"/>
              <a:buChar char="•"/>
            </a:pPr>
            <a:r>
              <a:rPr lang="en-US" sz="1100" dirty="0"/>
              <a:t>Partner Network</a:t>
            </a:r>
          </a:p>
          <a:p>
            <a:pPr marL="171450" indent="-171450">
              <a:buFont typeface="Arial" panose="020B0604020202020204" pitchFamily="34" charset="0"/>
              <a:buChar char="•"/>
            </a:pPr>
            <a:r>
              <a:rPr lang="en-US" sz="1100" dirty="0"/>
              <a:t>Internet </a:t>
            </a:r>
          </a:p>
          <a:p>
            <a:pPr marL="171450" indent="-171450">
              <a:buFont typeface="Arial" panose="020B0604020202020204" pitchFamily="34" charset="0"/>
              <a:buChar char="•"/>
            </a:pPr>
            <a:r>
              <a:rPr lang="en-US" sz="1100" dirty="0"/>
              <a:t>Tourist Agencies</a:t>
            </a:r>
          </a:p>
        </p:txBody>
      </p:sp>
      <p:sp>
        <p:nvSpPr>
          <p:cNvPr id="21" name="TextBox 20">
            <a:extLst>
              <a:ext uri="{FF2B5EF4-FFF2-40B4-BE49-F238E27FC236}">
                <a16:creationId xmlns:a16="http://schemas.microsoft.com/office/drawing/2014/main" id="{A58E5219-AEE2-42BE-ABB8-481A2436D877}"/>
              </a:ext>
            </a:extLst>
          </p:cNvPr>
          <p:cNvSpPr txBox="1"/>
          <p:nvPr/>
        </p:nvSpPr>
        <p:spPr>
          <a:xfrm>
            <a:off x="1223962" y="5415160"/>
            <a:ext cx="3043237" cy="600164"/>
          </a:xfrm>
          <a:prstGeom prst="rect">
            <a:avLst/>
          </a:prstGeom>
          <a:noFill/>
        </p:spPr>
        <p:txBody>
          <a:bodyPr wrap="square" rtlCol="0">
            <a:spAutoFit/>
          </a:bodyPr>
          <a:lstStyle/>
          <a:p>
            <a:pPr marL="171450" indent="-171450">
              <a:buFont typeface="Arial" panose="020B0604020202020204" pitchFamily="34" charset="0"/>
              <a:buChar char="•"/>
            </a:pPr>
            <a:r>
              <a:rPr lang="en-US" sz="1200" dirty="0"/>
              <a:t>Real Estate Development</a:t>
            </a:r>
          </a:p>
          <a:p>
            <a:pPr marL="171450" indent="-171450">
              <a:buFont typeface="Arial" panose="020B0604020202020204" pitchFamily="34" charset="0"/>
              <a:buChar char="•"/>
            </a:pPr>
            <a:r>
              <a:rPr lang="en-US" sz="1200" dirty="0"/>
              <a:t>Post development Management</a:t>
            </a:r>
          </a:p>
          <a:p>
            <a:endParaRPr lang="en-US" sz="800" dirty="0"/>
          </a:p>
          <a:p>
            <a:endParaRPr lang="en-US" sz="100" dirty="0"/>
          </a:p>
        </p:txBody>
      </p:sp>
      <p:sp>
        <p:nvSpPr>
          <p:cNvPr id="22" name="TextBox 21">
            <a:extLst>
              <a:ext uri="{FF2B5EF4-FFF2-40B4-BE49-F238E27FC236}">
                <a16:creationId xmlns:a16="http://schemas.microsoft.com/office/drawing/2014/main" id="{9A7E124B-2A98-4565-A0BC-653FD912C7E9}"/>
              </a:ext>
            </a:extLst>
          </p:cNvPr>
          <p:cNvSpPr txBox="1"/>
          <p:nvPr/>
        </p:nvSpPr>
        <p:spPr>
          <a:xfrm>
            <a:off x="9546244" y="1524000"/>
            <a:ext cx="1905000" cy="3467616"/>
          </a:xfrm>
          <a:prstGeom prst="rect">
            <a:avLst/>
          </a:prstGeom>
          <a:noFill/>
        </p:spPr>
        <p:txBody>
          <a:bodyPr wrap="square" rtlCol="0">
            <a:spAutoFit/>
          </a:bodyPr>
          <a:lstStyle/>
          <a:p>
            <a:r>
              <a:rPr lang="en-US" sz="1000" baseline="30000" dirty="0"/>
              <a:t>Gynecology:</a:t>
            </a:r>
          </a:p>
          <a:p>
            <a:pPr marL="285750" indent="-285750">
              <a:buFont typeface="Arial" panose="020B0604020202020204" pitchFamily="34" charset="0"/>
              <a:buChar char="•"/>
            </a:pPr>
            <a:r>
              <a:rPr lang="en-US" sz="1000" baseline="30000" dirty="0"/>
              <a:t>PAP Tests</a:t>
            </a:r>
          </a:p>
          <a:p>
            <a:pPr marL="285750" indent="-285750">
              <a:buFont typeface="Arial" panose="020B0604020202020204" pitchFamily="34" charset="0"/>
              <a:buChar char="•"/>
            </a:pPr>
            <a:r>
              <a:rPr lang="en-US" sz="1000" baseline="30000" dirty="0"/>
              <a:t>Annual Women Exam</a:t>
            </a:r>
          </a:p>
          <a:p>
            <a:pPr marL="285750" indent="-285750">
              <a:buFont typeface="Arial" panose="020B0604020202020204" pitchFamily="34" charset="0"/>
              <a:buChar char="•"/>
            </a:pPr>
            <a:r>
              <a:rPr lang="en-US" sz="1000" baseline="30000" dirty="0"/>
              <a:t>Family Planning</a:t>
            </a:r>
          </a:p>
          <a:p>
            <a:pPr marL="285750" indent="-285750">
              <a:buFont typeface="Arial" panose="020B0604020202020204" pitchFamily="34" charset="0"/>
              <a:buChar char="•"/>
            </a:pPr>
            <a:r>
              <a:rPr lang="en-US" sz="1000" baseline="30000" dirty="0"/>
              <a:t>Acute Gyn. Problems</a:t>
            </a:r>
          </a:p>
          <a:p>
            <a:r>
              <a:rPr lang="en-US" sz="1000" baseline="30000" dirty="0"/>
              <a:t>Pediatrics:</a:t>
            </a:r>
          </a:p>
          <a:p>
            <a:pPr marL="285750" indent="-285750">
              <a:buFont typeface="Arial" panose="020B0604020202020204" pitchFamily="34" charset="0"/>
              <a:buChar char="•"/>
            </a:pPr>
            <a:r>
              <a:rPr lang="en-US" sz="1000" baseline="30000" dirty="0"/>
              <a:t>Newborn Care</a:t>
            </a:r>
          </a:p>
          <a:p>
            <a:pPr marL="285750" indent="-285750">
              <a:buFont typeface="Arial" panose="020B0604020202020204" pitchFamily="34" charset="0"/>
              <a:buChar char="•"/>
            </a:pPr>
            <a:r>
              <a:rPr lang="en-US" sz="1000" baseline="30000" dirty="0"/>
              <a:t>Infant Care</a:t>
            </a:r>
          </a:p>
          <a:p>
            <a:pPr marL="285750" indent="-285750">
              <a:buFont typeface="Arial" panose="020B0604020202020204" pitchFamily="34" charset="0"/>
              <a:buChar char="•"/>
            </a:pPr>
            <a:r>
              <a:rPr lang="en-US" sz="1000" baseline="30000" dirty="0"/>
              <a:t>Annual Physicals</a:t>
            </a:r>
          </a:p>
          <a:p>
            <a:pPr marL="285750" indent="-285750">
              <a:buFont typeface="Arial" panose="020B0604020202020204" pitchFamily="34" charset="0"/>
              <a:buChar char="•"/>
            </a:pPr>
            <a:r>
              <a:rPr lang="en-US" sz="1000" baseline="30000" dirty="0"/>
              <a:t>Routine Services</a:t>
            </a:r>
          </a:p>
          <a:p>
            <a:pPr marL="285750" indent="-285750">
              <a:buFont typeface="Arial" panose="020B0604020202020204" pitchFamily="34" charset="0"/>
              <a:buChar char="•"/>
            </a:pPr>
            <a:r>
              <a:rPr lang="en-US" sz="1000" baseline="30000" dirty="0"/>
              <a:t>Possible Immunizations </a:t>
            </a:r>
          </a:p>
          <a:p>
            <a:r>
              <a:rPr lang="en-US" sz="1000" baseline="30000" dirty="0"/>
              <a:t>Dermatology:</a:t>
            </a:r>
          </a:p>
          <a:p>
            <a:pPr marL="285750" indent="-285750">
              <a:buFont typeface="Arial" panose="020B0604020202020204" pitchFamily="34" charset="0"/>
              <a:buChar char="•"/>
            </a:pPr>
            <a:r>
              <a:rPr lang="en-US" sz="1000" baseline="30000" dirty="0"/>
              <a:t>Removal of minor lesions, skin tags, moles and warts</a:t>
            </a:r>
          </a:p>
          <a:p>
            <a:pPr marL="285750" indent="-285750">
              <a:buFont typeface="Arial" panose="020B0604020202020204" pitchFamily="34" charset="0"/>
              <a:buChar char="•"/>
            </a:pPr>
            <a:r>
              <a:rPr lang="en-US" sz="1000" baseline="30000" dirty="0"/>
              <a:t>Biopsies of suspicious dermatological lesions and/or referral</a:t>
            </a:r>
          </a:p>
          <a:p>
            <a:pPr marL="285750" indent="-285750">
              <a:buFont typeface="Arial" panose="020B0604020202020204" pitchFamily="34" charset="0"/>
              <a:buChar char="•"/>
            </a:pPr>
            <a:r>
              <a:rPr lang="en-US" sz="1000" baseline="30000" dirty="0"/>
              <a:t>Allergy Testing and shots</a:t>
            </a:r>
          </a:p>
          <a:p>
            <a:pPr marL="285750" indent="-285750">
              <a:buFont typeface="Arial" panose="020B0604020202020204" pitchFamily="34" charset="0"/>
              <a:buChar char="•"/>
            </a:pPr>
            <a:r>
              <a:rPr lang="en-US" sz="1000" baseline="30000" dirty="0"/>
              <a:t>Tetanus</a:t>
            </a:r>
          </a:p>
          <a:p>
            <a:pPr marL="285750" indent="-285750">
              <a:buFont typeface="Arial" panose="020B0604020202020204" pitchFamily="34" charset="0"/>
              <a:buChar char="•"/>
            </a:pPr>
            <a:r>
              <a:rPr lang="en-US" sz="1000" baseline="30000" dirty="0"/>
              <a:t>Pneumovax</a:t>
            </a:r>
          </a:p>
          <a:p>
            <a:pPr marL="285750" indent="-285750">
              <a:buFont typeface="Arial" panose="020B0604020202020204" pitchFamily="34" charset="0"/>
              <a:buChar char="•"/>
            </a:pPr>
            <a:r>
              <a:rPr lang="en-US" sz="1000" baseline="30000" dirty="0"/>
              <a:t>Immunizations </a:t>
            </a:r>
          </a:p>
          <a:p>
            <a:r>
              <a:rPr lang="en-US" sz="1000" baseline="30000" dirty="0"/>
              <a:t>Minor Surgery:</a:t>
            </a:r>
          </a:p>
          <a:p>
            <a:pPr marL="285750" indent="-285750">
              <a:buFont typeface="Arial" panose="020B0604020202020204" pitchFamily="34" charset="0"/>
              <a:buChar char="•"/>
            </a:pPr>
            <a:r>
              <a:rPr lang="en-US" sz="1000" baseline="30000" dirty="0"/>
              <a:t>Laceration Repair</a:t>
            </a:r>
          </a:p>
          <a:p>
            <a:pPr marL="285750" indent="-285750">
              <a:buFont typeface="Arial" panose="020B0604020202020204" pitchFamily="34" charset="0"/>
              <a:buChar char="•"/>
            </a:pPr>
            <a:r>
              <a:rPr lang="en-US" sz="1000" baseline="30000" dirty="0"/>
              <a:t>Lesion Removals</a:t>
            </a:r>
          </a:p>
          <a:p>
            <a:pPr marL="285750" indent="-285750">
              <a:buFont typeface="Arial" panose="020B0604020202020204" pitchFamily="34" charset="0"/>
              <a:buChar char="•"/>
            </a:pPr>
            <a:r>
              <a:rPr lang="en-US" sz="1000" baseline="30000" dirty="0" err="1"/>
              <a:t>Hyfrecation</a:t>
            </a:r>
            <a:r>
              <a:rPr lang="en-US" sz="1000" baseline="30000" dirty="0"/>
              <a:t> for Lesions and Blemishes </a:t>
            </a:r>
          </a:p>
          <a:p>
            <a:r>
              <a:rPr lang="en-US" sz="1000" baseline="30000" dirty="0"/>
              <a:t>Adult Medicine:</a:t>
            </a:r>
          </a:p>
          <a:p>
            <a:pPr marL="285750" indent="-285750">
              <a:buFont typeface="Arial" panose="020B0604020202020204" pitchFamily="34" charset="0"/>
              <a:buChar char="•"/>
            </a:pPr>
            <a:r>
              <a:rPr lang="en-US" sz="1000" baseline="30000" dirty="0"/>
              <a:t>Preventative and Routine Services</a:t>
            </a:r>
          </a:p>
          <a:p>
            <a:pPr marL="285750" indent="-285750">
              <a:buFont typeface="Arial" panose="020B0604020202020204" pitchFamily="34" charset="0"/>
              <a:buChar char="•"/>
            </a:pPr>
            <a:r>
              <a:rPr lang="en-US" sz="1000" baseline="30000" dirty="0"/>
              <a:t>Diabetic Teaching</a:t>
            </a:r>
          </a:p>
          <a:p>
            <a:pPr marL="285750" indent="-285750">
              <a:buFont typeface="Arial" panose="020B0604020202020204" pitchFamily="34" charset="0"/>
              <a:buChar char="•"/>
            </a:pPr>
            <a:r>
              <a:rPr lang="en-US" sz="1000" baseline="30000" dirty="0"/>
              <a:t>Nutritional/ Dietician Services</a:t>
            </a:r>
          </a:p>
          <a:p>
            <a:pPr marL="285750" indent="-285750">
              <a:buFont typeface="Arial" panose="020B0604020202020204" pitchFamily="34" charset="0"/>
              <a:buChar char="•"/>
            </a:pPr>
            <a:r>
              <a:rPr lang="en-US" sz="1000" baseline="30000" dirty="0"/>
              <a:t>Exercise and Obesity Counseling</a:t>
            </a:r>
          </a:p>
          <a:p>
            <a:pPr marL="285750" indent="-285750">
              <a:buFont typeface="Arial" panose="020B0604020202020204" pitchFamily="34" charset="0"/>
              <a:buChar char="•"/>
            </a:pPr>
            <a:r>
              <a:rPr lang="en-US" sz="1000" baseline="30000" dirty="0"/>
              <a:t>Hair Transplants</a:t>
            </a:r>
          </a:p>
          <a:p>
            <a:r>
              <a:rPr lang="en-US" sz="1000" baseline="30000" dirty="0"/>
              <a:t>Cardiology:</a:t>
            </a:r>
          </a:p>
          <a:p>
            <a:pPr marL="285750" indent="-285750">
              <a:buFont typeface="Arial" panose="020B0604020202020204" pitchFamily="34" charset="0"/>
              <a:buChar char="•"/>
            </a:pPr>
            <a:r>
              <a:rPr lang="en-US" sz="1000" baseline="30000" dirty="0"/>
              <a:t>EKGs</a:t>
            </a:r>
          </a:p>
          <a:p>
            <a:pPr marL="285750" indent="-285750">
              <a:buFont typeface="Arial" panose="020B0604020202020204" pitchFamily="34" charset="0"/>
              <a:buChar char="•"/>
            </a:pPr>
            <a:r>
              <a:rPr lang="en-US" sz="1000" baseline="30000" dirty="0"/>
              <a:t>Possible Stress Testing</a:t>
            </a:r>
          </a:p>
        </p:txBody>
      </p:sp>
      <p:sp>
        <p:nvSpPr>
          <p:cNvPr id="23" name="TextBox 22">
            <a:extLst>
              <a:ext uri="{FF2B5EF4-FFF2-40B4-BE49-F238E27FC236}">
                <a16:creationId xmlns:a16="http://schemas.microsoft.com/office/drawing/2014/main" id="{EE159336-5820-4F74-860D-21E2372077D5}"/>
              </a:ext>
            </a:extLst>
          </p:cNvPr>
          <p:cNvSpPr txBox="1"/>
          <p:nvPr/>
        </p:nvSpPr>
        <p:spPr>
          <a:xfrm>
            <a:off x="7447548" y="1752600"/>
            <a:ext cx="1807696" cy="523220"/>
          </a:xfrm>
          <a:prstGeom prst="rect">
            <a:avLst/>
          </a:prstGeom>
          <a:noFill/>
        </p:spPr>
        <p:txBody>
          <a:bodyPr wrap="square" rtlCol="0">
            <a:spAutoFit/>
          </a:bodyPr>
          <a:lstStyle/>
          <a:p>
            <a:r>
              <a:rPr lang="en-US" sz="1400" dirty="0"/>
              <a:t>Establish long-term customer relationships</a:t>
            </a:r>
          </a:p>
        </p:txBody>
      </p:sp>
    </p:spTree>
    <p:custDataLst>
      <p:tags r:id="rId1"/>
    </p:custDataLst>
    <p:extLst>
      <p:ext uri="{BB962C8B-B14F-4D97-AF65-F5344CB8AC3E}">
        <p14:creationId xmlns:p14="http://schemas.microsoft.com/office/powerpoint/2010/main" val="218198745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6BE3E5-F48C-4ECF-B680-25B192E72BC0}"/>
              </a:ext>
            </a:extLst>
          </p:cNvPr>
          <p:cNvSpPr/>
          <p:nvPr/>
        </p:nvSpPr>
        <p:spPr>
          <a:xfrm>
            <a:off x="0" y="5943600"/>
            <a:ext cx="29718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bs-Latn-BA"/>
          </a:p>
        </p:txBody>
      </p:sp>
      <p:pic>
        <p:nvPicPr>
          <p:cNvPr id="4" name="Picture 3">
            <a:extLst>
              <a:ext uri="{FF2B5EF4-FFF2-40B4-BE49-F238E27FC236}">
                <a16:creationId xmlns:a16="http://schemas.microsoft.com/office/drawing/2014/main" id="{3BD0DB10-44BF-4CCA-986E-7F49B7656E4B}"/>
              </a:ext>
            </a:extLst>
          </p:cNvPr>
          <p:cNvPicPr>
            <a:picLocks noChangeAspect="1"/>
          </p:cNvPicPr>
          <p:nvPr/>
        </p:nvPicPr>
        <p:blipFill rotWithShape="1">
          <a:blip r:embed="rId2">
            <a:extLst>
              <a:ext uri="{28A0092B-C50C-407E-A947-70E740481C1C}">
                <a14:useLocalDpi xmlns:a14="http://schemas.microsoft.com/office/drawing/2010/main" val="0"/>
              </a:ext>
            </a:extLst>
          </a:blip>
          <a:srcRect r="15723"/>
          <a:stretch/>
        </p:blipFill>
        <p:spPr>
          <a:xfrm>
            <a:off x="1981200" y="0"/>
            <a:ext cx="10210800" cy="6858000"/>
          </a:xfrm>
          <a:prstGeom prst="rect">
            <a:avLst/>
          </a:prstGeom>
        </p:spPr>
      </p:pic>
      <p:sp>
        <p:nvSpPr>
          <p:cNvPr id="2" name="Title 1"/>
          <p:cNvSpPr>
            <a:spLocks noGrp="1"/>
          </p:cNvSpPr>
          <p:nvPr>
            <p:ph type="title"/>
          </p:nvPr>
        </p:nvSpPr>
        <p:spPr>
          <a:xfrm>
            <a:off x="219075" y="6056788"/>
            <a:ext cx="1600200" cy="688024"/>
          </a:xfrm>
        </p:spPr>
        <p:txBody>
          <a:bodyPr>
            <a:normAutofit/>
          </a:bodyPr>
          <a:lstStyle/>
          <a:p>
            <a:r>
              <a:rPr lang="en-US" dirty="0"/>
              <a:t>Before</a:t>
            </a:r>
          </a:p>
        </p:txBody>
      </p:sp>
    </p:spTree>
    <p:extLst>
      <p:ext uri="{BB962C8B-B14F-4D97-AF65-F5344CB8AC3E}">
        <p14:creationId xmlns:p14="http://schemas.microsoft.com/office/powerpoint/2010/main" val="344050044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D0DB10-44BF-4CCA-986E-7F49B7656E4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4482"/>
            <a:ext cx="12192000" cy="6858000"/>
          </a:xfrm>
          <a:prstGeom prst="rect">
            <a:avLst/>
          </a:prstGeom>
        </p:spPr>
      </p:pic>
      <p:sp>
        <p:nvSpPr>
          <p:cNvPr id="5" name="Rectangle 4">
            <a:extLst>
              <a:ext uri="{FF2B5EF4-FFF2-40B4-BE49-F238E27FC236}">
                <a16:creationId xmlns:a16="http://schemas.microsoft.com/office/drawing/2014/main" id="{90652D2D-9524-41BC-96A2-E43A12162766}"/>
              </a:ext>
            </a:extLst>
          </p:cNvPr>
          <p:cNvSpPr/>
          <p:nvPr/>
        </p:nvSpPr>
        <p:spPr>
          <a:xfrm>
            <a:off x="0" y="5867400"/>
            <a:ext cx="19812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bs-Latn-BA"/>
          </a:p>
        </p:txBody>
      </p:sp>
      <p:sp>
        <p:nvSpPr>
          <p:cNvPr id="2" name="Title 1"/>
          <p:cNvSpPr>
            <a:spLocks noGrp="1"/>
          </p:cNvSpPr>
          <p:nvPr>
            <p:ph type="title"/>
          </p:nvPr>
        </p:nvSpPr>
        <p:spPr>
          <a:xfrm>
            <a:off x="228600" y="5980588"/>
            <a:ext cx="1600200" cy="688024"/>
          </a:xfrm>
        </p:spPr>
        <p:txBody>
          <a:bodyPr/>
          <a:lstStyle/>
          <a:p>
            <a:r>
              <a:rPr lang="en-US" dirty="0"/>
              <a:t>After</a:t>
            </a:r>
          </a:p>
        </p:txBody>
      </p:sp>
    </p:spTree>
    <p:extLst>
      <p:ext uri="{BB962C8B-B14F-4D97-AF65-F5344CB8AC3E}">
        <p14:creationId xmlns:p14="http://schemas.microsoft.com/office/powerpoint/2010/main" val="372151785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1" y="35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riangle rectangle 3"/>
          <p:cNvSpPr/>
          <p:nvPr/>
        </p:nvSpPr>
        <p:spPr>
          <a:xfrm rot="5400000">
            <a:off x="1175659" y="-1175658"/>
            <a:ext cx="6857997" cy="9209318"/>
          </a:xfrm>
          <a:prstGeom prst="rtTriangle">
            <a:avLst/>
          </a:prstGeom>
          <a:solidFill>
            <a:schemeClr val="tx2">
              <a:lumMod val="10000"/>
              <a:lumOff val="9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dirty="0"/>
              <a:t>Visuals</a:t>
            </a:r>
          </a:p>
        </p:txBody>
      </p:sp>
    </p:spTree>
    <p:custDataLst>
      <p:tags r:id="rId1"/>
    </p:custDataLst>
    <p:extLst>
      <p:ext uri="{BB962C8B-B14F-4D97-AF65-F5344CB8AC3E}">
        <p14:creationId xmlns:p14="http://schemas.microsoft.com/office/powerpoint/2010/main" val="2357189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D0DB10-44BF-4CCA-986E-7F49B7656E4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22776584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D0DB10-44BF-4CCA-986E-7F49B7656E4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 y="0"/>
            <a:ext cx="12191998" cy="6857998"/>
          </a:xfrm>
          <a:prstGeom prst="rect">
            <a:avLst/>
          </a:prstGeom>
        </p:spPr>
      </p:pic>
    </p:spTree>
    <p:extLst>
      <p:ext uri="{BB962C8B-B14F-4D97-AF65-F5344CB8AC3E}">
        <p14:creationId xmlns:p14="http://schemas.microsoft.com/office/powerpoint/2010/main" val="177466269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D0DB10-44BF-4CCA-986E-7F49B7656E4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4838"/>
            <a:ext cx="12192000" cy="6858000"/>
          </a:xfrm>
          <a:prstGeom prst="rect">
            <a:avLst/>
          </a:prstGeom>
        </p:spPr>
      </p:pic>
    </p:spTree>
    <p:extLst>
      <p:ext uri="{BB962C8B-B14F-4D97-AF65-F5344CB8AC3E}">
        <p14:creationId xmlns:p14="http://schemas.microsoft.com/office/powerpoint/2010/main" val="49187232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D0DB10-44BF-4CCA-986E-7F49B7656E4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51653232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8D4C66-6C85-40D1-A62F-A8DADCD2246E}"/>
              </a:ext>
            </a:extLst>
          </p:cNvPr>
          <p:cNvPicPr>
            <a:picLocks noChangeAspect="1"/>
          </p:cNvPicPr>
          <p:nvPr/>
        </p:nvPicPr>
        <p:blipFill rotWithShape="1">
          <a:blip r:embed="rId2">
            <a:extLst>
              <a:ext uri="{28A0092B-C50C-407E-A947-70E740481C1C}">
                <a14:useLocalDpi xmlns:a14="http://schemas.microsoft.com/office/drawing/2010/main" val="0"/>
              </a:ext>
            </a:extLst>
          </a:blip>
          <a:srcRect l="7361" r="10375"/>
          <a:stretch/>
        </p:blipFill>
        <p:spPr>
          <a:xfrm>
            <a:off x="3733799" y="1555"/>
            <a:ext cx="8458201" cy="6858000"/>
          </a:xfrm>
          <a:prstGeom prst="rect">
            <a:avLst/>
          </a:prstGeom>
        </p:spPr>
      </p:pic>
      <p:sp>
        <p:nvSpPr>
          <p:cNvPr id="2" name="Rectangle 1">
            <a:extLst>
              <a:ext uri="{FF2B5EF4-FFF2-40B4-BE49-F238E27FC236}">
                <a16:creationId xmlns:a16="http://schemas.microsoft.com/office/drawing/2014/main" id="{8CED3F2A-C877-4C01-BB13-575D8136B7B5}"/>
              </a:ext>
            </a:extLst>
          </p:cNvPr>
          <p:cNvSpPr/>
          <p:nvPr/>
        </p:nvSpPr>
        <p:spPr>
          <a:xfrm>
            <a:off x="-1" y="5943600"/>
            <a:ext cx="3733799"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bs-Latn-BA"/>
          </a:p>
        </p:txBody>
      </p:sp>
      <p:sp>
        <p:nvSpPr>
          <p:cNvPr id="8" name="Title 7">
            <a:extLst>
              <a:ext uri="{FF2B5EF4-FFF2-40B4-BE49-F238E27FC236}">
                <a16:creationId xmlns:a16="http://schemas.microsoft.com/office/drawing/2014/main" id="{B3773EE6-3DE6-422B-99F0-C1E5B83952FE}"/>
              </a:ext>
            </a:extLst>
          </p:cNvPr>
          <p:cNvSpPr>
            <a:spLocks noGrp="1"/>
          </p:cNvSpPr>
          <p:nvPr>
            <p:ph type="title"/>
          </p:nvPr>
        </p:nvSpPr>
        <p:spPr>
          <a:xfrm>
            <a:off x="876298" y="6019800"/>
            <a:ext cx="1981200" cy="762000"/>
          </a:xfrm>
        </p:spPr>
        <p:txBody>
          <a:bodyPr>
            <a:normAutofit/>
          </a:bodyPr>
          <a:lstStyle/>
          <a:p>
            <a:r>
              <a:rPr lang="en-US" dirty="0"/>
              <a:t>Inspired</a:t>
            </a:r>
            <a:endParaRPr lang="bs-Latn-BA" dirty="0"/>
          </a:p>
        </p:txBody>
      </p:sp>
    </p:spTree>
    <p:extLst>
      <p:ext uri="{BB962C8B-B14F-4D97-AF65-F5344CB8AC3E}">
        <p14:creationId xmlns:p14="http://schemas.microsoft.com/office/powerpoint/2010/main" val="3922714358"/>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ASSUMptions</a:t>
            </a:r>
            <a:endParaRPr lang="en-US" dirty="0"/>
          </a:p>
        </p:txBody>
      </p:sp>
      <p:graphicFrame>
        <p:nvGraphicFramePr>
          <p:cNvPr id="10" name="Table 9">
            <a:extLst>
              <a:ext uri="{FF2B5EF4-FFF2-40B4-BE49-F238E27FC236}">
                <a16:creationId xmlns:a16="http://schemas.microsoft.com/office/drawing/2014/main" id="{4FF02ADB-1179-4FB3-A86B-2CB0DF4D317A}"/>
              </a:ext>
            </a:extLst>
          </p:cNvPr>
          <p:cNvGraphicFramePr>
            <a:graphicFrameLocks noGrp="1"/>
          </p:cNvGraphicFramePr>
          <p:nvPr>
            <p:extLst>
              <p:ext uri="{D42A27DB-BD31-4B8C-83A1-F6EECF244321}">
                <p14:modId xmlns:p14="http://schemas.microsoft.com/office/powerpoint/2010/main" val="2519477383"/>
              </p:ext>
            </p:extLst>
          </p:nvPr>
        </p:nvGraphicFramePr>
        <p:xfrm>
          <a:off x="4861560" y="1752600"/>
          <a:ext cx="5425440" cy="4315370"/>
        </p:xfrm>
        <a:graphic>
          <a:graphicData uri="http://schemas.openxmlformats.org/drawingml/2006/table">
            <a:tbl>
              <a:tblPr>
                <a:tableStyleId>{3B4B98B0-60AC-42C2-AFA5-B58CD77FA1E5}</a:tableStyleId>
              </a:tblPr>
              <a:tblGrid>
                <a:gridCol w="88725">
                  <a:extLst>
                    <a:ext uri="{9D8B030D-6E8A-4147-A177-3AD203B41FA5}">
                      <a16:colId xmlns:a16="http://schemas.microsoft.com/office/drawing/2014/main" val="2577516865"/>
                    </a:ext>
                  </a:extLst>
                </a:gridCol>
                <a:gridCol w="168515">
                  <a:extLst>
                    <a:ext uri="{9D8B030D-6E8A-4147-A177-3AD203B41FA5}">
                      <a16:colId xmlns:a16="http://schemas.microsoft.com/office/drawing/2014/main" val="3691469817"/>
                    </a:ext>
                  </a:extLst>
                </a:gridCol>
                <a:gridCol w="1164508">
                  <a:extLst>
                    <a:ext uri="{9D8B030D-6E8A-4147-A177-3AD203B41FA5}">
                      <a16:colId xmlns:a16="http://schemas.microsoft.com/office/drawing/2014/main" val="1368157031"/>
                    </a:ext>
                  </a:extLst>
                </a:gridCol>
                <a:gridCol w="731978">
                  <a:extLst>
                    <a:ext uri="{9D8B030D-6E8A-4147-A177-3AD203B41FA5}">
                      <a16:colId xmlns:a16="http://schemas.microsoft.com/office/drawing/2014/main" val="1699016708"/>
                    </a:ext>
                  </a:extLst>
                </a:gridCol>
                <a:gridCol w="88725">
                  <a:extLst>
                    <a:ext uri="{9D8B030D-6E8A-4147-A177-3AD203B41FA5}">
                      <a16:colId xmlns:a16="http://schemas.microsoft.com/office/drawing/2014/main" val="375591686"/>
                    </a:ext>
                  </a:extLst>
                </a:gridCol>
                <a:gridCol w="754159">
                  <a:extLst>
                    <a:ext uri="{9D8B030D-6E8A-4147-A177-3AD203B41FA5}">
                      <a16:colId xmlns:a16="http://schemas.microsoft.com/office/drawing/2014/main" val="1835529283"/>
                    </a:ext>
                  </a:extLst>
                </a:gridCol>
                <a:gridCol w="88725">
                  <a:extLst>
                    <a:ext uri="{9D8B030D-6E8A-4147-A177-3AD203B41FA5}">
                      <a16:colId xmlns:a16="http://schemas.microsoft.com/office/drawing/2014/main" val="2709332464"/>
                    </a:ext>
                  </a:extLst>
                </a:gridCol>
                <a:gridCol w="1164508">
                  <a:extLst>
                    <a:ext uri="{9D8B030D-6E8A-4147-A177-3AD203B41FA5}">
                      <a16:colId xmlns:a16="http://schemas.microsoft.com/office/drawing/2014/main" val="142792383"/>
                    </a:ext>
                  </a:extLst>
                </a:gridCol>
                <a:gridCol w="77634">
                  <a:extLst>
                    <a:ext uri="{9D8B030D-6E8A-4147-A177-3AD203B41FA5}">
                      <a16:colId xmlns:a16="http://schemas.microsoft.com/office/drawing/2014/main" val="3258538348"/>
                    </a:ext>
                  </a:extLst>
                </a:gridCol>
                <a:gridCol w="987058">
                  <a:extLst>
                    <a:ext uri="{9D8B030D-6E8A-4147-A177-3AD203B41FA5}">
                      <a16:colId xmlns:a16="http://schemas.microsoft.com/office/drawing/2014/main" val="3493841030"/>
                    </a:ext>
                  </a:extLst>
                </a:gridCol>
                <a:gridCol w="110905">
                  <a:extLst>
                    <a:ext uri="{9D8B030D-6E8A-4147-A177-3AD203B41FA5}">
                      <a16:colId xmlns:a16="http://schemas.microsoft.com/office/drawing/2014/main" val="3122109226"/>
                    </a:ext>
                  </a:extLst>
                </a:gridCol>
              </a:tblGrid>
              <a:tr h="234073">
                <a:tc gridSpan="5">
                  <a:txBody>
                    <a:bodyPr/>
                    <a:lstStyle/>
                    <a:p>
                      <a:pPr algn="l" fontAlgn="ctr"/>
                      <a:r>
                        <a:rPr lang="en-US" sz="1400" u="none" strike="noStrike" dirty="0">
                          <a:effectLst/>
                        </a:rPr>
                        <a:t>Financing</a:t>
                      </a:r>
                      <a:endParaRPr lang="en-US" sz="1400" b="1" i="0" u="none" strike="noStrike" dirty="0">
                        <a:solidFill>
                          <a:srgbClr val="FFFFFF"/>
                        </a:solidFill>
                        <a:effectLst/>
                        <a:latin typeface="Arial Black" panose="020B0A04020102020204" pitchFamily="34"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ctr"/>
                      <a:endParaRPr lang="en-US" sz="1000" b="0" i="0" u="none" strike="noStrike">
                        <a:solidFill>
                          <a:srgbClr val="000000"/>
                        </a:solidFill>
                        <a:effectLst/>
                        <a:latin typeface="Arial Narrow" panose="020B0606020202030204" pitchFamily="34" charset="0"/>
                      </a:endParaRPr>
                    </a:p>
                  </a:txBody>
                  <a:tcPr marL="0" marR="0" marT="0" marB="0" anchor="ctr"/>
                </a:tc>
                <a:tc gridSpan="5">
                  <a:txBody>
                    <a:bodyPr/>
                    <a:lstStyle/>
                    <a:p>
                      <a:pPr algn="l" fontAlgn="ctr"/>
                      <a:r>
                        <a:rPr lang="en-US" sz="1400" u="none" strike="noStrike" dirty="0">
                          <a:effectLst/>
                        </a:rPr>
                        <a:t>Disposition</a:t>
                      </a:r>
                      <a:endParaRPr lang="en-US" sz="1400" b="1" i="0" u="none" strike="noStrike" dirty="0">
                        <a:solidFill>
                          <a:srgbClr val="FFFFFF"/>
                        </a:solidFill>
                        <a:effectLst/>
                        <a:latin typeface="Arial Black" panose="020B0A04020102020204" pitchFamily="34"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06209"/>
                  </a:ext>
                </a:extLst>
              </a:tr>
              <a:tr h="129208">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dirty="0">
                        <a:solidFill>
                          <a:srgbClr val="000000"/>
                        </a:solidFill>
                        <a:effectLst/>
                        <a:latin typeface="Arial Narrow" panose="020B0606020202030204" pitchFamily="34" charset="0"/>
                      </a:endParaRPr>
                    </a:p>
                  </a:txBody>
                  <a:tcPr marL="0" marR="0" marT="0" marB="0" anchor="ctr"/>
                </a:tc>
                <a:tc>
                  <a:txBody>
                    <a:bodyPr/>
                    <a:lstStyle/>
                    <a:p>
                      <a:pPr algn="r" fontAlgn="ctr"/>
                      <a:endParaRPr lang="en-US" sz="800" b="0" i="0" u="none" strike="noStrike" dirty="0">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3497216096"/>
                  </a:ext>
                </a:extLst>
              </a:tr>
              <a:tr h="137046">
                <a:tc>
                  <a:txBody>
                    <a:bodyPr/>
                    <a:lstStyle/>
                    <a:p>
                      <a:pPr algn="l" fontAlgn="ctr"/>
                      <a:endParaRPr lang="en-US" sz="1000" b="1" i="0" u="sng" strike="noStrike" dirty="0">
                        <a:solidFill>
                          <a:srgbClr val="000000"/>
                        </a:solidFill>
                        <a:effectLst/>
                        <a:latin typeface="Arial Narrow" panose="020B0606020202030204" pitchFamily="34" charset="0"/>
                      </a:endParaRPr>
                    </a:p>
                  </a:txBody>
                  <a:tcPr marL="0" marR="0" marT="0" marB="0" anchor="ctr"/>
                </a:tc>
                <a:tc gridSpan="2">
                  <a:txBody>
                    <a:bodyPr/>
                    <a:lstStyle/>
                    <a:p>
                      <a:pPr algn="l" fontAlgn="ctr"/>
                      <a:r>
                        <a:rPr lang="en-US" sz="1000" u="none" strike="noStrike" dirty="0">
                          <a:effectLst/>
                        </a:rPr>
                        <a:t>Project Cost</a:t>
                      </a:r>
                      <a:endParaRPr lang="en-US" sz="1000" b="0" i="0" u="none" strike="noStrike" dirty="0">
                        <a:solidFill>
                          <a:srgbClr val="000000"/>
                        </a:solidFill>
                        <a:effectLst/>
                        <a:latin typeface="Arial Narrow" panose="020B0606020202030204" pitchFamily="34" charset="0"/>
                      </a:endParaRPr>
                    </a:p>
                  </a:txBody>
                  <a:tcPr marL="0" marR="0" marT="0" marB="0" anchor="ctr"/>
                </a:tc>
                <a:tc hMerge="1">
                  <a:txBody>
                    <a:bodyPr/>
                    <a:lstStyle/>
                    <a:p>
                      <a:endParaRPr lang="en-US"/>
                    </a:p>
                  </a:txBody>
                  <a:tcPr/>
                </a:tc>
                <a:tc>
                  <a:txBody>
                    <a:bodyPr/>
                    <a:lstStyle/>
                    <a:p>
                      <a:pPr algn="r" fontAlgn="ctr"/>
                      <a:r>
                        <a:rPr lang="en-US" sz="1000" u="none" strike="noStrike">
                          <a:effectLst/>
                        </a:rPr>
                        <a:t>52,285,907 </a:t>
                      </a:r>
                      <a:endParaRPr lang="en-US" sz="1000" b="0" i="0" u="none" strike="noStrike">
                        <a:effectLst/>
                        <a:latin typeface="Arial Narrow" panose="020B0606020202030204" pitchFamily="34" charset="0"/>
                      </a:endParaRPr>
                    </a:p>
                  </a:txBody>
                  <a:tcPr marL="0" marR="0" marT="0" marB="0" anchor="ctr"/>
                </a:tc>
                <a:tc>
                  <a:txBody>
                    <a:bodyPr/>
                    <a:lstStyle/>
                    <a:p>
                      <a:pPr algn="l" fontAlgn="ctr"/>
                      <a:endParaRPr lang="en-US" sz="800" b="0" i="0" u="none" strike="noStrike">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1" i="0" u="sng"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1000" u="none" strike="noStrike">
                          <a:effectLst/>
                        </a:rPr>
                        <a:t>Cap Rate</a:t>
                      </a:r>
                      <a:endParaRPr lang="en-US" sz="10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1000" u="none" strike="noStrike">
                          <a:effectLst/>
                        </a:rPr>
                        <a:t> </a:t>
                      </a:r>
                      <a:endParaRPr lang="en-US" sz="1000" b="0" i="0" u="none" strike="noStrike">
                        <a:solidFill>
                          <a:srgbClr val="000000"/>
                        </a:solidFill>
                        <a:effectLst/>
                        <a:latin typeface="Arial Narrow" panose="020B0606020202030204" pitchFamily="34" charset="0"/>
                      </a:endParaRPr>
                    </a:p>
                  </a:txBody>
                  <a:tcPr marL="0" marR="0" marT="0" marB="0" anchor="ctr"/>
                </a:tc>
                <a:tc>
                  <a:txBody>
                    <a:bodyPr/>
                    <a:lstStyle/>
                    <a:p>
                      <a:pPr algn="r" fontAlgn="ctr"/>
                      <a:r>
                        <a:rPr lang="en-US" sz="1000" u="none" strike="noStrike">
                          <a:effectLst/>
                        </a:rPr>
                        <a:t>7.76%</a:t>
                      </a:r>
                      <a:endParaRPr lang="en-US" sz="10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2401301766"/>
                  </a:ext>
                </a:extLst>
              </a:tr>
              <a:tr h="137046">
                <a:tc>
                  <a:txBody>
                    <a:bodyPr/>
                    <a:lstStyle/>
                    <a:p>
                      <a:pPr algn="l" fontAlgn="ctr"/>
                      <a:endParaRPr lang="en-US" sz="1000" b="0" i="0" u="none" strike="noStrike" dirty="0">
                        <a:solidFill>
                          <a:srgbClr val="000000"/>
                        </a:solidFill>
                        <a:effectLst/>
                        <a:latin typeface="Arial Narrow" panose="020B0606020202030204" pitchFamily="34" charset="0"/>
                      </a:endParaRPr>
                    </a:p>
                  </a:txBody>
                  <a:tcPr marL="0" marR="0" marT="0" marB="0" anchor="ctr"/>
                </a:tc>
                <a:tc gridSpan="2">
                  <a:txBody>
                    <a:bodyPr/>
                    <a:lstStyle/>
                    <a:p>
                      <a:pPr algn="l" fontAlgn="ctr"/>
                      <a:r>
                        <a:rPr lang="en-US" sz="1000" u="none" strike="noStrike" dirty="0">
                          <a:effectLst/>
                        </a:rPr>
                        <a:t>Loan to Investment</a:t>
                      </a:r>
                      <a:endParaRPr lang="en-US" sz="1000" b="0" i="0" u="none" strike="noStrike" dirty="0">
                        <a:solidFill>
                          <a:srgbClr val="000000"/>
                        </a:solidFill>
                        <a:effectLst/>
                        <a:latin typeface="Arial Narrow" panose="020B0606020202030204" pitchFamily="34" charset="0"/>
                      </a:endParaRPr>
                    </a:p>
                  </a:txBody>
                  <a:tcPr marL="0" marR="0" marT="0" marB="0" anchor="ctr"/>
                </a:tc>
                <a:tc hMerge="1">
                  <a:txBody>
                    <a:bodyPr/>
                    <a:lstStyle/>
                    <a:p>
                      <a:endParaRPr lang="en-US"/>
                    </a:p>
                  </a:txBody>
                  <a:tcPr/>
                </a:tc>
                <a:tc>
                  <a:txBody>
                    <a:bodyPr/>
                    <a:lstStyle/>
                    <a:p>
                      <a:pPr algn="r" fontAlgn="ctr"/>
                      <a:r>
                        <a:rPr lang="en-US" sz="1000" u="none" strike="noStrike">
                          <a:effectLst/>
                        </a:rPr>
                        <a:t>47.46%</a:t>
                      </a:r>
                      <a:endParaRPr lang="en-US" sz="10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1000" u="none" strike="noStrike">
                          <a:effectLst/>
                        </a:rPr>
                        <a:t>Cost of Sale</a:t>
                      </a:r>
                      <a:endParaRPr lang="en-US" sz="10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1000" u="none" strike="noStrike">
                          <a:effectLst/>
                        </a:rPr>
                        <a:t> </a:t>
                      </a:r>
                      <a:endParaRPr lang="en-US" sz="1000" b="0" i="0" u="none" strike="noStrike">
                        <a:solidFill>
                          <a:srgbClr val="000000"/>
                        </a:solidFill>
                        <a:effectLst/>
                        <a:latin typeface="Arial Narrow" panose="020B0606020202030204" pitchFamily="34" charset="0"/>
                      </a:endParaRPr>
                    </a:p>
                  </a:txBody>
                  <a:tcPr marL="0" marR="0" marT="0" marB="0" anchor="ctr"/>
                </a:tc>
                <a:tc>
                  <a:txBody>
                    <a:bodyPr/>
                    <a:lstStyle/>
                    <a:p>
                      <a:pPr algn="r" fontAlgn="ctr"/>
                      <a:r>
                        <a:rPr lang="en-US" sz="1000" u="none" strike="noStrike">
                          <a:effectLst/>
                        </a:rPr>
                        <a:t>3.00%</a:t>
                      </a:r>
                      <a:endParaRPr lang="en-US" sz="1000" b="0" i="0" u="none" strike="noStrike">
                        <a:solidFill>
                          <a:srgbClr val="292929"/>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3435710695"/>
                  </a:ext>
                </a:extLst>
              </a:tr>
              <a:tr h="274092">
                <a:tc>
                  <a:txBody>
                    <a:bodyPr/>
                    <a:lstStyle/>
                    <a:p>
                      <a:pPr algn="l" fontAlgn="ctr"/>
                      <a:endParaRPr lang="en-US" sz="1000" b="1" i="0" u="sng" strike="noStrike" dirty="0">
                        <a:solidFill>
                          <a:srgbClr val="000000"/>
                        </a:solidFill>
                        <a:effectLst/>
                        <a:latin typeface="Arial Narrow" panose="020B0606020202030204" pitchFamily="34" charset="0"/>
                      </a:endParaRPr>
                    </a:p>
                  </a:txBody>
                  <a:tcPr marL="0" marR="0" marT="0" marB="0" anchor="ctr"/>
                </a:tc>
                <a:tc gridSpan="2">
                  <a:txBody>
                    <a:bodyPr/>
                    <a:lstStyle/>
                    <a:p>
                      <a:pPr algn="l" fontAlgn="ctr"/>
                      <a:r>
                        <a:rPr lang="en-US" sz="1000" u="none" strike="noStrike" dirty="0">
                          <a:effectLst/>
                        </a:rPr>
                        <a:t>Loan Amount</a:t>
                      </a:r>
                      <a:endParaRPr lang="en-US" sz="1000" b="0" i="0" u="none" strike="noStrike" dirty="0">
                        <a:solidFill>
                          <a:srgbClr val="000000"/>
                        </a:solidFill>
                        <a:effectLst/>
                        <a:latin typeface="Arial Narrow" panose="020B0606020202030204" pitchFamily="34" charset="0"/>
                      </a:endParaRPr>
                    </a:p>
                  </a:txBody>
                  <a:tcPr marL="0" marR="0" marT="0" marB="0" anchor="ctr"/>
                </a:tc>
                <a:tc hMerge="1">
                  <a:txBody>
                    <a:bodyPr/>
                    <a:lstStyle/>
                    <a:p>
                      <a:endParaRPr lang="en-US"/>
                    </a:p>
                  </a:txBody>
                  <a:tcPr/>
                </a:tc>
                <a:tc>
                  <a:txBody>
                    <a:bodyPr/>
                    <a:lstStyle/>
                    <a:p>
                      <a:pPr algn="r" fontAlgn="ctr"/>
                      <a:r>
                        <a:rPr lang="en-US" sz="1000" u="sng" strike="noStrike" dirty="0">
                          <a:effectLst/>
                        </a:rPr>
                        <a:t>  22,420,657 </a:t>
                      </a:r>
                      <a:endParaRPr lang="en-US" sz="1000" b="0" i="0" u="sng" strike="noStrike" dirty="0">
                        <a:effectLst/>
                        <a:latin typeface="Arial Narrow" panose="020B0606020202030204" pitchFamily="34" charset="0"/>
                      </a:endParaRPr>
                    </a:p>
                  </a:txBody>
                  <a:tcPr marL="0" marR="0" marT="0" marB="0" anchor="ctr"/>
                </a:tc>
                <a:tc>
                  <a:txBody>
                    <a:bodyPr/>
                    <a:lstStyle/>
                    <a:p>
                      <a:pPr algn="l" fontAlgn="ctr"/>
                      <a:endParaRPr lang="en-US" sz="800" b="0" i="0" u="none" strike="noStrike">
                        <a:effectLst/>
                        <a:latin typeface="Arial Narrow" panose="020B0606020202030204" pitchFamily="34" charset="0"/>
                      </a:endParaRPr>
                    </a:p>
                  </a:txBody>
                  <a:tcPr marL="0" marR="0" marT="0" marB="0" anchor="ctr"/>
                </a:tc>
                <a:tc>
                  <a:txBody>
                    <a:bodyPr/>
                    <a:lstStyle/>
                    <a:p>
                      <a:pPr algn="l" fontAlgn="ctr"/>
                      <a:endParaRPr lang="en-US" sz="800" b="0" i="0" u="none" strike="noStrike">
                        <a:effectLst/>
                        <a:latin typeface="Arial Narrow" panose="020B0606020202030204" pitchFamily="34" charset="0"/>
                      </a:endParaRPr>
                    </a:p>
                  </a:txBody>
                  <a:tcPr marL="0" marR="0" marT="0" marB="0" anchor="ctr"/>
                </a:tc>
                <a:tc>
                  <a:txBody>
                    <a:bodyPr/>
                    <a:lstStyle/>
                    <a:p>
                      <a:pPr algn="l" fontAlgn="ctr"/>
                      <a:endParaRPr lang="en-US" sz="800" b="0" i="0" u="none" strike="noStrike">
                        <a:effectLst/>
                        <a:latin typeface="Arial Narrow" panose="020B0606020202030204" pitchFamily="34" charset="0"/>
                      </a:endParaRPr>
                    </a:p>
                  </a:txBody>
                  <a:tcPr marL="0" marR="0" marT="0" marB="0" anchor="ctr"/>
                </a:tc>
                <a:tc>
                  <a:txBody>
                    <a:bodyPr/>
                    <a:lstStyle/>
                    <a:p>
                      <a:pPr algn="l" fontAlgn="ctr"/>
                      <a:r>
                        <a:rPr lang="en-US" sz="1000" u="none" strike="noStrike">
                          <a:effectLst/>
                        </a:rPr>
                        <a:t>Date of Sale</a:t>
                      </a:r>
                      <a:endParaRPr lang="en-US" sz="1000" b="0" i="0" u="none" strike="noStrike">
                        <a:effectLst/>
                        <a:latin typeface="Arial Narrow" panose="020B0606020202030204" pitchFamily="34" charset="0"/>
                      </a:endParaRPr>
                    </a:p>
                  </a:txBody>
                  <a:tcPr marL="0" marR="0" marT="0" marB="0" anchor="ctr"/>
                </a:tc>
                <a:tc>
                  <a:txBody>
                    <a:bodyPr/>
                    <a:lstStyle/>
                    <a:p>
                      <a:pPr algn="l" fontAlgn="ctr"/>
                      <a:r>
                        <a:rPr lang="en-US" sz="1000" u="none" strike="noStrike">
                          <a:effectLst/>
                        </a:rPr>
                        <a:t> </a:t>
                      </a:r>
                      <a:endParaRPr lang="en-US" sz="1000" b="0" i="0" u="none" strike="noStrike">
                        <a:effectLst/>
                        <a:latin typeface="Arial Narrow" panose="020B0606020202030204" pitchFamily="34" charset="0"/>
                      </a:endParaRPr>
                    </a:p>
                  </a:txBody>
                  <a:tcPr marL="0" marR="0" marT="0" marB="0" anchor="ctr"/>
                </a:tc>
                <a:tc>
                  <a:txBody>
                    <a:bodyPr/>
                    <a:lstStyle/>
                    <a:p>
                      <a:pPr algn="r" fontAlgn="ctr"/>
                      <a:r>
                        <a:rPr lang="en-US" sz="1000" u="none" strike="noStrike">
                          <a:effectLst/>
                        </a:rPr>
                        <a:t>Nov 2025</a:t>
                      </a:r>
                      <a:endParaRPr lang="en-US" sz="1000" b="0" i="0" u="none" strike="noStrike">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3365417675"/>
                  </a:ext>
                </a:extLst>
              </a:tr>
              <a:tr h="137046">
                <a:tc>
                  <a:txBody>
                    <a:bodyPr/>
                    <a:lstStyle/>
                    <a:p>
                      <a:pPr algn="l" fontAlgn="ctr"/>
                      <a:endParaRPr lang="en-US" sz="1000" b="1" i="0" u="sng" strike="noStrike" dirty="0">
                        <a:solidFill>
                          <a:srgbClr val="000000"/>
                        </a:solidFill>
                        <a:effectLst/>
                        <a:latin typeface="Arial Narrow" panose="020B0606020202030204" pitchFamily="34" charset="0"/>
                      </a:endParaRPr>
                    </a:p>
                  </a:txBody>
                  <a:tcPr marL="0" marR="0" marT="0" marB="0" anchor="ctr"/>
                </a:tc>
                <a:tc gridSpan="2">
                  <a:txBody>
                    <a:bodyPr/>
                    <a:lstStyle/>
                    <a:p>
                      <a:pPr algn="l" fontAlgn="ctr"/>
                      <a:r>
                        <a:rPr lang="en-US" sz="1000" u="none" strike="noStrike">
                          <a:effectLst/>
                        </a:rPr>
                        <a:t>Interest Rate</a:t>
                      </a:r>
                      <a:endParaRPr lang="en-US" sz="1000" b="0" i="0" u="none" strike="noStrike">
                        <a:solidFill>
                          <a:srgbClr val="000000"/>
                        </a:solidFill>
                        <a:effectLst/>
                        <a:latin typeface="Arial Narrow" panose="020B0606020202030204" pitchFamily="34" charset="0"/>
                      </a:endParaRPr>
                    </a:p>
                  </a:txBody>
                  <a:tcPr marL="0" marR="0" marT="0" marB="0" anchor="ctr"/>
                </a:tc>
                <a:tc hMerge="1">
                  <a:txBody>
                    <a:bodyPr/>
                    <a:lstStyle/>
                    <a:p>
                      <a:endParaRPr lang="en-US"/>
                    </a:p>
                  </a:txBody>
                  <a:tcPr/>
                </a:tc>
                <a:tc>
                  <a:txBody>
                    <a:bodyPr/>
                    <a:lstStyle/>
                    <a:p>
                      <a:pPr algn="r" fontAlgn="ctr"/>
                      <a:r>
                        <a:rPr lang="en-US" sz="1000" u="none" strike="noStrike">
                          <a:effectLst/>
                        </a:rPr>
                        <a:t>4.00%</a:t>
                      </a:r>
                      <a:endParaRPr lang="en-US" sz="1000" b="0" i="0" u="none" strike="noStrike">
                        <a:solidFill>
                          <a:srgbClr val="0000FF"/>
                        </a:solidFill>
                        <a:effectLst/>
                        <a:latin typeface="Arial Narrow" panose="020B0606020202030204" pitchFamily="34" charset="0"/>
                      </a:endParaRPr>
                    </a:p>
                  </a:txBody>
                  <a:tcPr marL="0" marR="0" marT="0" marB="0" anchor="ctr"/>
                </a:tc>
                <a:tc>
                  <a:txBody>
                    <a:bodyPr/>
                    <a:lstStyle/>
                    <a:p>
                      <a:pPr algn="l" fontAlgn="ctr"/>
                      <a:endParaRPr lang="en-US" sz="800" b="0" i="0" u="none" strike="noStrike">
                        <a:effectLst/>
                        <a:latin typeface="Arial Narrow" panose="020B0606020202030204" pitchFamily="34" charset="0"/>
                      </a:endParaRPr>
                    </a:p>
                  </a:txBody>
                  <a:tcPr marL="0" marR="0" marT="0" marB="0" anchor="ctr"/>
                </a:tc>
                <a:tc>
                  <a:txBody>
                    <a:bodyPr/>
                    <a:lstStyle/>
                    <a:p>
                      <a:pPr algn="l" fontAlgn="ctr"/>
                      <a:endParaRPr lang="en-US" sz="800" b="0" i="0" u="none" strike="noStrike">
                        <a:effectLst/>
                        <a:latin typeface="Arial Narrow" panose="020B0606020202030204" pitchFamily="34" charset="0"/>
                      </a:endParaRPr>
                    </a:p>
                  </a:txBody>
                  <a:tcPr marL="0" marR="0" marT="0" marB="0" anchor="ctr"/>
                </a:tc>
                <a:tc>
                  <a:txBody>
                    <a:bodyPr/>
                    <a:lstStyle/>
                    <a:p>
                      <a:pPr algn="l" fontAlgn="ctr"/>
                      <a:endParaRPr lang="en-US" sz="800" b="0" i="0" u="none" strike="noStrike">
                        <a:effectLst/>
                        <a:latin typeface="Arial Narrow" panose="020B0606020202030204" pitchFamily="34" charset="0"/>
                      </a:endParaRPr>
                    </a:p>
                  </a:txBody>
                  <a:tcPr marL="0" marR="0" marT="0" marB="0" anchor="ctr"/>
                </a:tc>
                <a:tc>
                  <a:txBody>
                    <a:bodyPr/>
                    <a:lstStyle/>
                    <a:p>
                      <a:pPr algn="l" fontAlgn="ctr"/>
                      <a:r>
                        <a:rPr lang="en-US" sz="1000" u="none" strike="noStrike" dirty="0">
                          <a:effectLst/>
                        </a:rPr>
                        <a:t> </a:t>
                      </a:r>
                      <a:endParaRPr lang="en-US" sz="1000" b="0" i="0" u="none" strike="noStrike" dirty="0">
                        <a:effectLst/>
                        <a:latin typeface="Arial Narrow" panose="020B0606020202030204" pitchFamily="34" charset="0"/>
                      </a:endParaRPr>
                    </a:p>
                  </a:txBody>
                  <a:tcPr marL="0" marR="0" marT="0" marB="0" anchor="ctr"/>
                </a:tc>
                <a:tc>
                  <a:txBody>
                    <a:bodyPr/>
                    <a:lstStyle/>
                    <a:p>
                      <a:pPr algn="l" fontAlgn="ctr"/>
                      <a:r>
                        <a:rPr lang="en-US" sz="1000" u="none" strike="noStrike">
                          <a:effectLst/>
                        </a:rPr>
                        <a:t> </a:t>
                      </a:r>
                      <a:endParaRPr lang="en-US" sz="1000" b="0" i="0" u="none" strike="noStrike">
                        <a:effectLst/>
                        <a:latin typeface="Arial Narrow" panose="020B0606020202030204" pitchFamily="34" charset="0"/>
                      </a:endParaRPr>
                    </a:p>
                  </a:txBody>
                  <a:tcPr marL="0" marR="0" marT="0" marB="0" anchor="ctr"/>
                </a:tc>
                <a:tc>
                  <a:txBody>
                    <a:bodyPr/>
                    <a:lstStyle/>
                    <a:p>
                      <a:pPr algn="l" fontAlgn="ctr"/>
                      <a:r>
                        <a:rPr lang="en-US" sz="1000" u="none" strike="noStrike">
                          <a:effectLst/>
                        </a:rPr>
                        <a:t> </a:t>
                      </a:r>
                      <a:endParaRPr lang="en-US" sz="1000" b="0" i="0" u="none" strike="noStrike">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2991536827"/>
                  </a:ext>
                </a:extLst>
              </a:tr>
              <a:tr h="137046">
                <a:tc>
                  <a:txBody>
                    <a:bodyPr/>
                    <a:lstStyle/>
                    <a:p>
                      <a:pPr algn="l" fontAlgn="ctr"/>
                      <a:endParaRPr lang="en-US" sz="1000" b="1" i="0" u="sng" strike="noStrike" dirty="0">
                        <a:solidFill>
                          <a:srgbClr val="000000"/>
                        </a:solidFill>
                        <a:effectLst/>
                        <a:latin typeface="Arial Narrow" panose="020B0606020202030204" pitchFamily="34" charset="0"/>
                      </a:endParaRPr>
                    </a:p>
                  </a:txBody>
                  <a:tcPr marL="0" marR="0" marT="0" marB="0" anchor="ctr"/>
                </a:tc>
                <a:tc>
                  <a:txBody>
                    <a:bodyPr/>
                    <a:lstStyle/>
                    <a:p>
                      <a:pPr algn="l" fontAlgn="ctr"/>
                      <a:r>
                        <a:rPr lang="en-US" sz="1000" u="none" strike="noStrike" dirty="0">
                          <a:effectLst/>
                        </a:rPr>
                        <a:t> </a:t>
                      </a:r>
                      <a:endParaRPr lang="en-US" sz="1000" b="0" i="0" u="none" strike="noStrike" dirty="0">
                        <a:solidFill>
                          <a:srgbClr val="000000"/>
                        </a:solidFill>
                        <a:effectLst/>
                        <a:latin typeface="Arial Narrow" panose="020B0606020202030204" pitchFamily="34" charset="0"/>
                      </a:endParaRPr>
                    </a:p>
                  </a:txBody>
                  <a:tcPr marL="0" marR="0" marT="0" marB="0" anchor="ctr"/>
                </a:tc>
                <a:tc>
                  <a:txBody>
                    <a:bodyPr/>
                    <a:lstStyle/>
                    <a:p>
                      <a:pPr algn="l" fontAlgn="ctr"/>
                      <a:r>
                        <a:rPr lang="en-US" sz="1000" u="none" strike="noStrike">
                          <a:effectLst/>
                        </a:rPr>
                        <a:t> </a:t>
                      </a:r>
                      <a:endParaRPr lang="en-US" sz="1000" b="0" i="0" u="none" strike="noStrike">
                        <a:solidFill>
                          <a:srgbClr val="000000"/>
                        </a:solidFill>
                        <a:effectLst/>
                        <a:latin typeface="Arial Narrow" panose="020B0606020202030204" pitchFamily="34" charset="0"/>
                      </a:endParaRPr>
                    </a:p>
                  </a:txBody>
                  <a:tcPr marL="0" marR="0" marT="0" marB="0" anchor="ctr"/>
                </a:tc>
                <a:tc>
                  <a:txBody>
                    <a:bodyPr/>
                    <a:lstStyle/>
                    <a:p>
                      <a:pPr algn="r" fontAlgn="ctr"/>
                      <a:r>
                        <a:rPr lang="en-US" sz="1000" u="none" strike="noStrike">
                          <a:effectLst/>
                        </a:rPr>
                        <a:t> </a:t>
                      </a:r>
                      <a:endParaRPr lang="en-US" sz="1000" b="0" i="0" u="none" strike="noStrike">
                        <a:effectLst/>
                        <a:latin typeface="Arial Narrow" panose="020B0606020202030204" pitchFamily="34" charset="0"/>
                      </a:endParaRPr>
                    </a:p>
                  </a:txBody>
                  <a:tcPr marL="0" marR="0" marT="0" marB="0" anchor="ctr"/>
                </a:tc>
                <a:tc>
                  <a:txBody>
                    <a:bodyPr/>
                    <a:lstStyle/>
                    <a:p>
                      <a:pPr algn="l" fontAlgn="ctr"/>
                      <a:endParaRPr lang="en-US" sz="800" b="0" i="0" u="none" strike="noStrike">
                        <a:effectLst/>
                        <a:latin typeface="Arial Narrow" panose="020B0606020202030204" pitchFamily="34" charset="0"/>
                      </a:endParaRPr>
                    </a:p>
                  </a:txBody>
                  <a:tcPr marL="0" marR="0" marT="0" marB="0" anchor="ctr"/>
                </a:tc>
                <a:tc>
                  <a:txBody>
                    <a:bodyPr/>
                    <a:lstStyle/>
                    <a:p>
                      <a:pPr algn="l" fontAlgn="ctr"/>
                      <a:endParaRPr lang="en-US" sz="800" b="0" i="0" u="none" strike="noStrike">
                        <a:effectLst/>
                        <a:latin typeface="Arial Narrow" panose="020B0606020202030204" pitchFamily="34" charset="0"/>
                      </a:endParaRPr>
                    </a:p>
                  </a:txBody>
                  <a:tcPr marL="0" marR="0" marT="0" marB="0" anchor="ctr"/>
                </a:tc>
                <a:tc>
                  <a:txBody>
                    <a:bodyPr/>
                    <a:lstStyle/>
                    <a:p>
                      <a:pPr algn="l" fontAlgn="ctr"/>
                      <a:endParaRPr lang="en-US" sz="800" b="0" i="0" u="none" strike="noStrike">
                        <a:effectLst/>
                        <a:latin typeface="Arial Narrow" panose="020B0606020202030204" pitchFamily="34" charset="0"/>
                      </a:endParaRPr>
                    </a:p>
                  </a:txBody>
                  <a:tcPr marL="0" marR="0" marT="0" marB="0" anchor="ctr"/>
                </a:tc>
                <a:tc>
                  <a:txBody>
                    <a:bodyPr/>
                    <a:lstStyle/>
                    <a:p>
                      <a:pPr algn="l" fontAlgn="ctr"/>
                      <a:r>
                        <a:rPr lang="en-US" sz="1000" u="none" strike="noStrike">
                          <a:effectLst/>
                        </a:rPr>
                        <a:t>Gross Sales Price</a:t>
                      </a:r>
                      <a:endParaRPr lang="en-US" sz="1000" b="0" i="0" u="none" strike="noStrike">
                        <a:effectLst/>
                        <a:latin typeface="Arial Narrow" panose="020B0606020202030204" pitchFamily="34" charset="0"/>
                      </a:endParaRPr>
                    </a:p>
                  </a:txBody>
                  <a:tcPr marL="0" marR="0" marT="0" marB="0" anchor="ctr"/>
                </a:tc>
                <a:tc>
                  <a:txBody>
                    <a:bodyPr/>
                    <a:lstStyle/>
                    <a:p>
                      <a:pPr algn="l" fontAlgn="ctr"/>
                      <a:r>
                        <a:rPr lang="en-US" sz="1000" u="none" strike="noStrike">
                          <a:effectLst/>
                        </a:rPr>
                        <a:t> </a:t>
                      </a:r>
                      <a:endParaRPr lang="en-US" sz="1000" b="0" i="0" u="none" strike="noStrike">
                        <a:effectLst/>
                        <a:latin typeface="Arial Narrow" panose="020B0606020202030204" pitchFamily="34" charset="0"/>
                      </a:endParaRPr>
                    </a:p>
                  </a:txBody>
                  <a:tcPr marL="0" marR="0" marT="0" marB="0" anchor="ctr"/>
                </a:tc>
                <a:tc>
                  <a:txBody>
                    <a:bodyPr/>
                    <a:lstStyle/>
                    <a:p>
                      <a:pPr algn="r" fontAlgn="ctr"/>
                      <a:r>
                        <a:rPr lang="en-US" sz="1000" u="none" strike="noStrike">
                          <a:effectLst/>
                        </a:rPr>
                        <a:t>72,179,228 </a:t>
                      </a:r>
                      <a:endParaRPr lang="en-US" sz="1000" b="0" i="0" u="none" strike="noStrike">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1865556631"/>
                  </a:ext>
                </a:extLst>
              </a:tr>
              <a:tr h="274092">
                <a:tc>
                  <a:txBody>
                    <a:bodyPr/>
                    <a:lstStyle/>
                    <a:p>
                      <a:pPr algn="l" fontAlgn="ctr"/>
                      <a:endParaRPr lang="en-US" sz="1000" b="1" i="0" u="sng" strike="noStrike" dirty="0">
                        <a:solidFill>
                          <a:srgbClr val="000000"/>
                        </a:solidFill>
                        <a:effectLst/>
                        <a:latin typeface="Arial Narrow" panose="020B0606020202030204" pitchFamily="34" charset="0"/>
                      </a:endParaRPr>
                    </a:p>
                  </a:txBody>
                  <a:tcPr marL="0" marR="0" marT="0" marB="0" anchor="ctr"/>
                </a:tc>
                <a:tc gridSpan="2">
                  <a:txBody>
                    <a:bodyPr/>
                    <a:lstStyle/>
                    <a:p>
                      <a:pPr algn="l" fontAlgn="ctr"/>
                      <a:r>
                        <a:rPr lang="en-US" sz="1000" u="none" strike="noStrike">
                          <a:effectLst/>
                        </a:rPr>
                        <a:t>Amortization (yr)</a:t>
                      </a:r>
                      <a:endParaRPr lang="en-US" sz="1000" b="0" i="0" u="none" strike="noStrike">
                        <a:solidFill>
                          <a:srgbClr val="000000"/>
                        </a:solidFill>
                        <a:effectLst/>
                        <a:latin typeface="Arial Narrow" panose="020B0606020202030204" pitchFamily="34" charset="0"/>
                      </a:endParaRPr>
                    </a:p>
                  </a:txBody>
                  <a:tcPr marL="0" marR="0" marT="0" marB="0" anchor="ctr"/>
                </a:tc>
                <a:tc hMerge="1">
                  <a:txBody>
                    <a:bodyPr/>
                    <a:lstStyle/>
                    <a:p>
                      <a:endParaRPr lang="en-US"/>
                    </a:p>
                  </a:txBody>
                  <a:tcPr/>
                </a:tc>
                <a:tc>
                  <a:txBody>
                    <a:bodyPr/>
                    <a:lstStyle/>
                    <a:p>
                      <a:pPr algn="r" fontAlgn="ctr"/>
                      <a:r>
                        <a:rPr lang="en-US" sz="1000" u="none" strike="noStrike" dirty="0">
                          <a:effectLst/>
                        </a:rPr>
                        <a:t>10 </a:t>
                      </a:r>
                      <a:endParaRPr lang="en-US" sz="1000" b="0" i="0" u="none" strike="noStrike" dirty="0">
                        <a:solidFill>
                          <a:srgbClr val="0000FF"/>
                        </a:solidFill>
                        <a:effectLst/>
                        <a:latin typeface="Arial Narrow" panose="020B0606020202030204" pitchFamily="34" charset="0"/>
                      </a:endParaRPr>
                    </a:p>
                  </a:txBody>
                  <a:tcPr marL="0" marR="0" marT="0" marB="0" anchor="ctr"/>
                </a:tc>
                <a:tc>
                  <a:txBody>
                    <a:bodyPr/>
                    <a:lstStyle/>
                    <a:p>
                      <a:pPr algn="l" fontAlgn="ctr"/>
                      <a:endParaRPr lang="en-US" sz="800" b="0" i="0" u="none" strike="noStrike" dirty="0">
                        <a:solidFill>
                          <a:srgbClr val="0000FF"/>
                        </a:solidFill>
                        <a:effectLst/>
                        <a:latin typeface="Arial Narrow" panose="020B0606020202030204" pitchFamily="34" charset="0"/>
                      </a:endParaRPr>
                    </a:p>
                  </a:txBody>
                  <a:tcPr marL="0" marR="0" marT="0" marB="0" anchor="ctr"/>
                </a:tc>
                <a:tc>
                  <a:txBody>
                    <a:bodyPr/>
                    <a:lstStyle/>
                    <a:p>
                      <a:pPr algn="l" fontAlgn="ctr"/>
                      <a:endParaRPr lang="en-US" sz="800" b="0" i="0" u="none" strike="noStrike" dirty="0">
                        <a:effectLst/>
                        <a:latin typeface="Arial Narrow" panose="020B0606020202030204" pitchFamily="34" charset="0"/>
                      </a:endParaRPr>
                    </a:p>
                  </a:txBody>
                  <a:tcPr marL="0" marR="0" marT="0" marB="0" anchor="ctr"/>
                </a:tc>
                <a:tc>
                  <a:txBody>
                    <a:bodyPr/>
                    <a:lstStyle/>
                    <a:p>
                      <a:pPr algn="l" fontAlgn="ctr"/>
                      <a:endParaRPr lang="en-US" sz="800" b="0" i="0" u="none" strike="noStrike">
                        <a:effectLst/>
                        <a:latin typeface="Arial Narrow" panose="020B0606020202030204" pitchFamily="34" charset="0"/>
                      </a:endParaRPr>
                    </a:p>
                  </a:txBody>
                  <a:tcPr marL="0" marR="0" marT="0" marB="0" anchor="ctr"/>
                </a:tc>
                <a:tc gridSpan="2">
                  <a:txBody>
                    <a:bodyPr/>
                    <a:lstStyle/>
                    <a:p>
                      <a:pPr algn="l" fontAlgn="ctr"/>
                      <a:r>
                        <a:rPr lang="en-US" sz="1000" u="none" strike="noStrike" dirty="0">
                          <a:effectLst/>
                        </a:rPr>
                        <a:t>Gross Proceeds per m2</a:t>
                      </a:r>
                      <a:endParaRPr lang="en-US" sz="1000" b="0" i="0" u="none" strike="noStrike" dirty="0">
                        <a:effectLst/>
                        <a:latin typeface="Arial Narrow" panose="020B0606020202030204" pitchFamily="34" charset="0"/>
                      </a:endParaRPr>
                    </a:p>
                  </a:txBody>
                  <a:tcPr marL="0" marR="0" marT="0" marB="0" anchor="ctr"/>
                </a:tc>
                <a:tc hMerge="1">
                  <a:txBody>
                    <a:bodyPr/>
                    <a:lstStyle/>
                    <a:p>
                      <a:endParaRPr lang="en-US"/>
                    </a:p>
                  </a:txBody>
                  <a:tcPr/>
                </a:tc>
                <a:tc>
                  <a:txBody>
                    <a:bodyPr/>
                    <a:lstStyle/>
                    <a:p>
                      <a:pPr algn="r" fontAlgn="ctr"/>
                      <a:r>
                        <a:rPr lang="en-US" sz="1000" u="none" strike="noStrike">
                          <a:effectLst/>
                        </a:rPr>
                        <a:t>1,132 </a:t>
                      </a:r>
                      <a:endParaRPr lang="en-US" sz="1000" b="0" i="0" u="none" strike="noStrike">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2810611256"/>
                  </a:ext>
                </a:extLst>
              </a:tr>
              <a:tr h="274092">
                <a:tc>
                  <a:txBody>
                    <a:bodyPr/>
                    <a:lstStyle/>
                    <a:p>
                      <a:pPr algn="l" fontAlgn="ctr"/>
                      <a:endParaRPr lang="en-US" sz="1000" b="0" i="0" u="none" strike="noStrike" dirty="0">
                        <a:solidFill>
                          <a:srgbClr val="000000"/>
                        </a:solidFill>
                        <a:effectLst/>
                        <a:latin typeface="Arial Narrow" panose="020B0606020202030204" pitchFamily="34" charset="0"/>
                      </a:endParaRPr>
                    </a:p>
                  </a:txBody>
                  <a:tcPr marL="0" marR="0" marT="0" marB="0" anchor="ctr"/>
                </a:tc>
                <a:tc gridSpan="2">
                  <a:txBody>
                    <a:bodyPr/>
                    <a:lstStyle/>
                    <a:p>
                      <a:pPr algn="l" fontAlgn="ctr"/>
                      <a:r>
                        <a:rPr lang="en-US" sz="1000" u="none" strike="noStrike">
                          <a:effectLst/>
                        </a:rPr>
                        <a:t>Grace Period (mo)</a:t>
                      </a:r>
                      <a:endParaRPr lang="en-US" sz="1000" b="0" i="0" u="none" strike="noStrike">
                        <a:solidFill>
                          <a:srgbClr val="000000"/>
                        </a:solidFill>
                        <a:effectLst/>
                        <a:latin typeface="Arial Narrow" panose="020B0606020202030204" pitchFamily="34" charset="0"/>
                      </a:endParaRPr>
                    </a:p>
                  </a:txBody>
                  <a:tcPr marL="0" marR="0" marT="0" marB="0" anchor="ctr"/>
                </a:tc>
                <a:tc hMerge="1">
                  <a:txBody>
                    <a:bodyPr/>
                    <a:lstStyle/>
                    <a:p>
                      <a:endParaRPr lang="en-US"/>
                    </a:p>
                  </a:txBody>
                  <a:tcPr/>
                </a:tc>
                <a:tc>
                  <a:txBody>
                    <a:bodyPr/>
                    <a:lstStyle/>
                    <a:p>
                      <a:pPr algn="r" fontAlgn="ctr"/>
                      <a:r>
                        <a:rPr lang="en-US" sz="1000" u="none" strike="noStrike" dirty="0">
                          <a:effectLst/>
                        </a:rPr>
                        <a:t>18 </a:t>
                      </a:r>
                      <a:endParaRPr lang="en-US" sz="1000" b="0" i="0" u="none" strike="noStrike" dirty="0">
                        <a:solidFill>
                          <a:srgbClr val="0000FF"/>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FF"/>
                        </a:solidFill>
                        <a:effectLst/>
                        <a:latin typeface="Arial Narrow" panose="020B0606020202030204" pitchFamily="34" charset="0"/>
                      </a:endParaRPr>
                    </a:p>
                  </a:txBody>
                  <a:tcPr marL="0" marR="0" marT="0" marB="0" anchor="ctr"/>
                </a:tc>
                <a:tc>
                  <a:txBody>
                    <a:bodyPr/>
                    <a:lstStyle/>
                    <a:p>
                      <a:pPr algn="l" fontAlgn="ctr"/>
                      <a:endParaRPr lang="en-US" sz="800" b="0" i="0" u="none" strike="noStrike" dirty="0">
                        <a:effectLst/>
                        <a:latin typeface="Arial Narrow" panose="020B0606020202030204" pitchFamily="34" charset="0"/>
                      </a:endParaRPr>
                    </a:p>
                  </a:txBody>
                  <a:tcPr marL="0" marR="0" marT="0" marB="0" anchor="ctr"/>
                </a:tc>
                <a:tc>
                  <a:txBody>
                    <a:bodyPr/>
                    <a:lstStyle/>
                    <a:p>
                      <a:pPr algn="l" fontAlgn="ctr"/>
                      <a:endParaRPr lang="en-US" sz="800" b="0" i="0" u="none" strike="noStrike">
                        <a:effectLst/>
                        <a:latin typeface="Arial Narrow" panose="020B0606020202030204" pitchFamily="34" charset="0"/>
                      </a:endParaRPr>
                    </a:p>
                  </a:txBody>
                  <a:tcPr marL="0" marR="0" marT="0" marB="0" anchor="ctr"/>
                </a:tc>
                <a:tc>
                  <a:txBody>
                    <a:bodyPr/>
                    <a:lstStyle/>
                    <a:p>
                      <a:pPr algn="l" fontAlgn="ctr"/>
                      <a:r>
                        <a:rPr lang="en-US" sz="1000" u="none" strike="noStrike">
                          <a:effectLst/>
                        </a:rPr>
                        <a:t>Net Proceeds per m2</a:t>
                      </a:r>
                      <a:endParaRPr lang="en-US" sz="1000" b="0" i="0" u="none" strike="noStrike">
                        <a:effectLst/>
                        <a:latin typeface="Arial Narrow" panose="020B0606020202030204" pitchFamily="34" charset="0"/>
                      </a:endParaRPr>
                    </a:p>
                  </a:txBody>
                  <a:tcPr marL="0" marR="0" marT="0" marB="0" anchor="ctr"/>
                </a:tc>
                <a:tc>
                  <a:txBody>
                    <a:bodyPr/>
                    <a:lstStyle/>
                    <a:p>
                      <a:pPr algn="l" fontAlgn="ctr"/>
                      <a:r>
                        <a:rPr lang="en-US" sz="1000" u="none" strike="noStrike">
                          <a:effectLst/>
                        </a:rPr>
                        <a:t> </a:t>
                      </a:r>
                      <a:endParaRPr lang="en-US" sz="1000" b="0" i="0" u="none" strike="noStrike">
                        <a:effectLst/>
                        <a:latin typeface="Arial Narrow" panose="020B0606020202030204" pitchFamily="34" charset="0"/>
                      </a:endParaRPr>
                    </a:p>
                  </a:txBody>
                  <a:tcPr marL="0" marR="0" marT="0" marB="0" anchor="ctr"/>
                </a:tc>
                <a:tc>
                  <a:txBody>
                    <a:bodyPr/>
                    <a:lstStyle/>
                    <a:p>
                      <a:pPr algn="r" fontAlgn="ctr"/>
                      <a:r>
                        <a:rPr lang="en-US" sz="1000" u="none" strike="noStrike">
                          <a:effectLst/>
                        </a:rPr>
                        <a:t>1,098 </a:t>
                      </a:r>
                      <a:endParaRPr lang="en-US" sz="1000" b="0" i="0" u="none" strike="noStrike">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3172843695"/>
                  </a:ext>
                </a:extLst>
              </a:tr>
              <a:tr h="137046">
                <a:tc>
                  <a:txBody>
                    <a:bodyPr/>
                    <a:lstStyle/>
                    <a:p>
                      <a:pPr algn="l" fontAlgn="ctr"/>
                      <a:r>
                        <a:rPr lang="en-US" sz="1000" u="none" strike="noStrike">
                          <a:effectLst/>
                        </a:rPr>
                        <a:t> </a:t>
                      </a:r>
                      <a:endParaRPr lang="en-US" sz="1000" b="0" i="0" u="none" strike="noStrike">
                        <a:solidFill>
                          <a:srgbClr val="000000"/>
                        </a:solidFill>
                        <a:effectLst/>
                        <a:latin typeface="Arial Narrow" panose="020B0606020202030204" pitchFamily="34" charset="0"/>
                      </a:endParaRPr>
                    </a:p>
                  </a:txBody>
                  <a:tcPr marL="0" marR="0" marT="0" marB="0" anchor="ctr"/>
                </a:tc>
                <a:tc gridSpan="2">
                  <a:txBody>
                    <a:bodyPr/>
                    <a:lstStyle/>
                    <a:p>
                      <a:pPr algn="l" fontAlgn="ctr"/>
                      <a:r>
                        <a:rPr lang="en-US" sz="1000" u="none" strike="noStrike">
                          <a:effectLst/>
                        </a:rPr>
                        <a:t>Financing Fees</a:t>
                      </a:r>
                      <a:endParaRPr lang="en-US" sz="1000" b="0" i="0" u="none" strike="noStrike">
                        <a:solidFill>
                          <a:srgbClr val="000000"/>
                        </a:solidFill>
                        <a:effectLst/>
                        <a:latin typeface="Arial Narrow" panose="020B0606020202030204" pitchFamily="34" charset="0"/>
                      </a:endParaRPr>
                    </a:p>
                  </a:txBody>
                  <a:tcPr marL="0" marR="0" marT="0" marB="0" anchor="ctr"/>
                </a:tc>
                <a:tc hMerge="1">
                  <a:txBody>
                    <a:bodyPr/>
                    <a:lstStyle/>
                    <a:p>
                      <a:endParaRPr lang="en-US"/>
                    </a:p>
                  </a:txBody>
                  <a:tcPr/>
                </a:tc>
                <a:tc>
                  <a:txBody>
                    <a:bodyPr/>
                    <a:lstStyle/>
                    <a:p>
                      <a:pPr algn="r" fontAlgn="ctr"/>
                      <a:r>
                        <a:rPr lang="en-US" sz="1000" u="none" strike="noStrike" dirty="0">
                          <a:effectLst/>
                        </a:rPr>
                        <a:t>1.00%</a:t>
                      </a:r>
                      <a:endParaRPr lang="en-US" sz="1000" b="0" i="0" u="none" strike="noStrike" dirty="0">
                        <a:solidFill>
                          <a:srgbClr val="0000FF"/>
                        </a:solidFill>
                        <a:effectLst/>
                        <a:latin typeface="Arial Narrow" panose="020B0606020202030204" pitchFamily="34" charset="0"/>
                      </a:endParaRPr>
                    </a:p>
                  </a:txBody>
                  <a:tcPr marL="0" marR="0" marT="0" marB="0" anchor="ctr"/>
                </a:tc>
                <a:tc>
                  <a:txBody>
                    <a:bodyPr/>
                    <a:lstStyle/>
                    <a:p>
                      <a:pPr algn="l" fontAlgn="ctr"/>
                      <a:endParaRPr lang="en-US" sz="800" b="0" i="0" u="none" strike="noStrike">
                        <a:effectLst/>
                        <a:latin typeface="Arial Narrow" panose="020B0606020202030204" pitchFamily="34" charset="0"/>
                      </a:endParaRPr>
                    </a:p>
                  </a:txBody>
                  <a:tcPr marL="0" marR="0" marT="0" marB="0" anchor="ctr"/>
                </a:tc>
                <a:tc>
                  <a:txBody>
                    <a:bodyPr/>
                    <a:lstStyle/>
                    <a:p>
                      <a:pPr algn="l" fontAlgn="ctr"/>
                      <a:endParaRPr lang="en-US" sz="800" b="0" i="0" u="none" strike="noStrike" dirty="0">
                        <a:effectLst/>
                        <a:latin typeface="Arial Narrow" panose="020B0606020202030204" pitchFamily="34" charset="0"/>
                      </a:endParaRPr>
                    </a:p>
                  </a:txBody>
                  <a:tcPr marL="0" marR="0" marT="0" marB="0" anchor="ctr"/>
                </a:tc>
                <a:tc>
                  <a:txBody>
                    <a:bodyPr/>
                    <a:lstStyle/>
                    <a:p>
                      <a:pPr algn="l" fontAlgn="ctr"/>
                      <a:endParaRPr lang="en-US" sz="800" b="0" i="0" u="none" strike="noStrike">
                        <a:effectLst/>
                        <a:latin typeface="Arial Narrow" panose="020B0606020202030204" pitchFamily="34" charset="0"/>
                      </a:endParaRPr>
                    </a:p>
                  </a:txBody>
                  <a:tcPr marL="0" marR="0" marT="0" marB="0" anchor="ctr"/>
                </a:tc>
                <a:tc>
                  <a:txBody>
                    <a:bodyPr/>
                    <a:lstStyle/>
                    <a:p>
                      <a:pPr algn="l" fontAlgn="ctr"/>
                      <a:r>
                        <a:rPr lang="en-US" sz="1000" u="none" strike="noStrike">
                          <a:effectLst/>
                        </a:rPr>
                        <a:t> </a:t>
                      </a:r>
                      <a:endParaRPr lang="en-US" sz="10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1000" u="none" strike="noStrike">
                          <a:effectLst/>
                        </a:rPr>
                        <a:t> </a:t>
                      </a:r>
                      <a:endParaRPr lang="en-US" sz="10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1000" u="none" strike="noStrike">
                          <a:effectLst/>
                        </a:rPr>
                        <a:t> </a:t>
                      </a:r>
                      <a:endParaRPr lang="en-US" sz="10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424755804"/>
                  </a:ext>
                </a:extLst>
              </a:tr>
              <a:tr h="137046">
                <a:tc>
                  <a:txBody>
                    <a:bodyPr/>
                    <a:lstStyle/>
                    <a:p>
                      <a:pPr algn="l" fontAlgn="ctr"/>
                      <a:r>
                        <a:rPr lang="en-US" sz="1000" u="none" strike="noStrike">
                          <a:effectLst/>
                        </a:rPr>
                        <a:t> </a:t>
                      </a:r>
                      <a:endParaRPr lang="en-US" sz="1000" b="0" i="0" u="none" strike="noStrike">
                        <a:solidFill>
                          <a:srgbClr val="000000"/>
                        </a:solidFill>
                        <a:effectLst/>
                        <a:latin typeface="Arial Narrow" panose="020B0606020202030204" pitchFamily="34" charset="0"/>
                      </a:endParaRPr>
                    </a:p>
                  </a:txBody>
                  <a:tcPr marL="0" marR="0" marT="0" marB="0" anchor="ctr"/>
                </a:tc>
                <a:tc gridSpan="2">
                  <a:txBody>
                    <a:bodyPr/>
                    <a:lstStyle/>
                    <a:p>
                      <a:pPr algn="l" fontAlgn="ctr"/>
                      <a:r>
                        <a:rPr lang="en-US" sz="1000" u="none" strike="noStrike">
                          <a:effectLst/>
                        </a:rPr>
                        <a:t>Prepayment Penalty</a:t>
                      </a:r>
                      <a:endParaRPr lang="en-US" sz="1000" b="0" i="0" u="none" strike="noStrike">
                        <a:solidFill>
                          <a:srgbClr val="000000"/>
                        </a:solidFill>
                        <a:effectLst/>
                        <a:latin typeface="Arial Narrow" panose="020B0606020202030204" pitchFamily="34" charset="0"/>
                      </a:endParaRPr>
                    </a:p>
                  </a:txBody>
                  <a:tcPr marL="0" marR="0" marT="0" marB="0" anchor="ctr"/>
                </a:tc>
                <a:tc hMerge="1">
                  <a:txBody>
                    <a:bodyPr/>
                    <a:lstStyle/>
                    <a:p>
                      <a:endParaRPr lang="en-US"/>
                    </a:p>
                  </a:txBody>
                  <a:tcPr/>
                </a:tc>
                <a:tc>
                  <a:txBody>
                    <a:bodyPr/>
                    <a:lstStyle/>
                    <a:p>
                      <a:pPr algn="r" fontAlgn="ctr"/>
                      <a:r>
                        <a:rPr lang="en-US" sz="1000" u="none" strike="noStrike">
                          <a:effectLst/>
                        </a:rPr>
                        <a:t>1.00%</a:t>
                      </a:r>
                      <a:endParaRPr lang="en-US" sz="1000" b="0" i="0" u="none" strike="noStrike">
                        <a:solidFill>
                          <a:srgbClr val="0000FF"/>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FF"/>
                        </a:solidFill>
                        <a:effectLst/>
                        <a:latin typeface="Arial Narrow" panose="020B0606020202030204" pitchFamily="34" charset="0"/>
                      </a:endParaRPr>
                    </a:p>
                  </a:txBody>
                  <a:tcPr marL="0" marR="0" marT="0" marB="0" anchor="ctr"/>
                </a:tc>
                <a:tc>
                  <a:txBody>
                    <a:bodyPr/>
                    <a:lstStyle/>
                    <a:p>
                      <a:pPr algn="l" fontAlgn="ctr"/>
                      <a:endParaRPr lang="en-US" sz="800" b="0" i="0" u="none" strike="noStrike">
                        <a:effectLst/>
                        <a:latin typeface="Arial Narrow" panose="020B0606020202030204" pitchFamily="34" charset="0"/>
                      </a:endParaRPr>
                    </a:p>
                  </a:txBody>
                  <a:tcPr marL="0" marR="0" marT="0" marB="0" anchor="ctr"/>
                </a:tc>
                <a:tc>
                  <a:txBody>
                    <a:bodyPr/>
                    <a:lstStyle/>
                    <a:p>
                      <a:pPr algn="l" fontAlgn="ctr"/>
                      <a:endParaRPr lang="en-US" sz="800" b="0" i="0" u="none" strike="noStrike" dirty="0">
                        <a:effectLst/>
                        <a:latin typeface="Arial Narrow" panose="020B0606020202030204" pitchFamily="34" charset="0"/>
                      </a:endParaRPr>
                    </a:p>
                  </a:txBody>
                  <a:tcPr marL="0" marR="0" marT="0" marB="0" anchor="ctr"/>
                </a:tc>
                <a:tc>
                  <a:txBody>
                    <a:bodyPr/>
                    <a:lstStyle/>
                    <a:p>
                      <a:pPr algn="l" fontAlgn="ctr"/>
                      <a:r>
                        <a:rPr lang="en-US" sz="1000" u="none" strike="noStrike">
                          <a:effectLst/>
                        </a:rPr>
                        <a:t> </a:t>
                      </a:r>
                      <a:endParaRPr lang="en-US" sz="10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1000" u="none" strike="noStrike">
                          <a:effectLst/>
                        </a:rPr>
                        <a:t> </a:t>
                      </a:r>
                      <a:endParaRPr lang="en-US" sz="10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1000" u="none" strike="noStrike">
                          <a:effectLst/>
                        </a:rPr>
                        <a:t> </a:t>
                      </a:r>
                      <a:endParaRPr lang="en-US" sz="10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319914894"/>
                  </a:ext>
                </a:extLst>
              </a:tr>
              <a:tr h="129208">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r" fontAlgn="ctr"/>
                      <a:endParaRPr lang="en-US" sz="800" b="0" i="0" u="none" strike="noStrike" dirty="0">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dirty="0">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dirty="0">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645944604"/>
                  </a:ext>
                </a:extLst>
              </a:tr>
              <a:tr h="234073">
                <a:tc gridSpan="5">
                  <a:txBody>
                    <a:bodyPr/>
                    <a:lstStyle/>
                    <a:p>
                      <a:pPr algn="l" fontAlgn="ctr"/>
                      <a:r>
                        <a:rPr lang="en-US" sz="1400" u="none" strike="noStrike" dirty="0">
                          <a:effectLst/>
                        </a:rPr>
                        <a:t>Capitalization</a:t>
                      </a:r>
                      <a:endParaRPr lang="en-US" sz="1400" b="1" i="0" u="none" strike="noStrike" dirty="0">
                        <a:solidFill>
                          <a:srgbClr val="FFFFFF"/>
                        </a:solidFill>
                        <a:effectLst/>
                        <a:latin typeface="Arial Black" panose="020B0A04020102020204" pitchFamily="34"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ctr"/>
                      <a:endParaRPr lang="en-US" sz="1000" b="0" i="0" u="none" strike="noStrike">
                        <a:solidFill>
                          <a:srgbClr val="000000"/>
                        </a:solidFill>
                        <a:effectLst/>
                        <a:latin typeface="Arial Narrow" panose="020B0606020202030204" pitchFamily="34" charset="0"/>
                      </a:endParaRPr>
                    </a:p>
                  </a:txBody>
                  <a:tcPr marL="0" marR="0" marT="0" marB="0" anchor="ctr"/>
                </a:tc>
                <a:tc gridSpan="5">
                  <a:txBody>
                    <a:bodyPr/>
                    <a:lstStyle/>
                    <a:p>
                      <a:pPr algn="l" fontAlgn="ctr"/>
                      <a:r>
                        <a:rPr lang="en-US" sz="1400" u="none" strike="noStrike" dirty="0">
                          <a:effectLst/>
                        </a:rPr>
                        <a:t>Returns and Yields</a:t>
                      </a:r>
                      <a:endParaRPr lang="en-US" sz="1400" b="1" i="0" u="none" strike="noStrike" dirty="0">
                        <a:solidFill>
                          <a:srgbClr val="FFFFFF"/>
                        </a:solidFill>
                        <a:effectLst/>
                        <a:latin typeface="Arial Black" panose="020B0A04020102020204" pitchFamily="34"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79990797"/>
                  </a:ext>
                </a:extLst>
              </a:tr>
              <a:tr h="129208">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r"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dirty="0">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991970098"/>
                  </a:ext>
                </a:extLst>
              </a:tr>
              <a:tr h="137046">
                <a:tc>
                  <a:txBody>
                    <a:bodyPr/>
                    <a:lstStyle/>
                    <a:p>
                      <a:pPr algn="l" fontAlgn="ctr"/>
                      <a:r>
                        <a:rPr lang="en-US" sz="800" u="none" strike="noStrike">
                          <a:effectLst/>
                        </a:rPr>
                        <a:t> </a:t>
                      </a:r>
                      <a:endParaRPr lang="en-US" sz="800" b="0" i="0" u="none" strike="noStrike">
                        <a:solidFill>
                          <a:srgbClr val="000000"/>
                        </a:solidFill>
                        <a:effectLst/>
                        <a:latin typeface="Arial Narrow" panose="020B0606020202030204" pitchFamily="34" charset="0"/>
                      </a:endParaRPr>
                    </a:p>
                  </a:txBody>
                  <a:tcPr marL="0" marR="0" marT="0" marB="0" anchor="ctr"/>
                </a:tc>
                <a:tc gridSpan="2">
                  <a:txBody>
                    <a:bodyPr/>
                    <a:lstStyle/>
                    <a:p>
                      <a:pPr algn="l" fontAlgn="ctr"/>
                      <a:r>
                        <a:rPr lang="en-US" sz="1000" u="none" strike="noStrike">
                          <a:effectLst/>
                        </a:rPr>
                        <a:t>Required Equity</a:t>
                      </a:r>
                      <a:endParaRPr lang="en-US" sz="1000" b="1" i="0" u="none" strike="noStrike">
                        <a:solidFill>
                          <a:srgbClr val="000000"/>
                        </a:solidFill>
                        <a:effectLst/>
                        <a:latin typeface="Arial Narrow" panose="020B0606020202030204" pitchFamily="34" charset="0"/>
                      </a:endParaRPr>
                    </a:p>
                  </a:txBody>
                  <a:tcPr marL="0" marR="0" marT="0" marB="0" anchor="ctr"/>
                </a:tc>
                <a:tc hMerge="1">
                  <a:txBody>
                    <a:bodyPr/>
                    <a:lstStyle/>
                    <a:p>
                      <a:endParaRPr lang="en-US"/>
                    </a:p>
                  </a:txBody>
                  <a:tcPr/>
                </a:tc>
                <a:tc>
                  <a:txBody>
                    <a:bodyPr/>
                    <a:lstStyle/>
                    <a:p>
                      <a:pPr algn="r" fontAlgn="ctr"/>
                      <a:r>
                        <a:rPr lang="en-US" sz="1000" u="sng" strike="noStrike" dirty="0">
                          <a:effectLst/>
                        </a:rPr>
                        <a:t>24,817,015 </a:t>
                      </a:r>
                      <a:endParaRPr lang="en-US" sz="1000" b="0" i="0" u="sng" strike="noStrike" dirty="0">
                        <a:effectLst/>
                        <a:latin typeface="Arial Narrow" panose="020B0606020202030204" pitchFamily="34" charset="0"/>
                      </a:endParaRPr>
                    </a:p>
                  </a:txBody>
                  <a:tcPr marL="0" marR="0" marT="0" marB="0" anchor="ctr"/>
                </a:tc>
                <a:tc>
                  <a:txBody>
                    <a:bodyPr/>
                    <a:lstStyle/>
                    <a:p>
                      <a:pPr algn="l" fontAlgn="ctr"/>
                      <a:endParaRPr lang="en-US" sz="800" b="0" i="0" u="none" strike="noStrike">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1000" u="none" strike="noStrike" dirty="0">
                          <a:effectLst/>
                        </a:rPr>
                        <a:t>Stabilized NOI</a:t>
                      </a:r>
                      <a:endParaRPr lang="en-US" sz="1000" b="0" i="0" u="none" strike="noStrike" dirty="0">
                        <a:solidFill>
                          <a:srgbClr val="000000"/>
                        </a:solidFill>
                        <a:effectLst/>
                        <a:latin typeface="Arial Narrow" panose="020B0606020202030204" pitchFamily="34" charset="0"/>
                      </a:endParaRPr>
                    </a:p>
                  </a:txBody>
                  <a:tcPr marL="0" marR="0" marT="0" marB="0" anchor="ctr"/>
                </a:tc>
                <a:tc>
                  <a:txBody>
                    <a:bodyPr/>
                    <a:lstStyle/>
                    <a:p>
                      <a:pPr algn="l" fontAlgn="ctr"/>
                      <a:r>
                        <a:rPr lang="en-US" sz="1000" u="none" strike="noStrike">
                          <a:effectLst/>
                        </a:rPr>
                        <a:t> </a:t>
                      </a:r>
                      <a:endParaRPr lang="en-US" sz="1000" b="0" i="0" u="none" strike="noStrike">
                        <a:solidFill>
                          <a:srgbClr val="000000"/>
                        </a:solidFill>
                        <a:effectLst/>
                        <a:latin typeface="Arial Narrow" panose="020B0606020202030204" pitchFamily="34" charset="0"/>
                      </a:endParaRPr>
                    </a:p>
                  </a:txBody>
                  <a:tcPr marL="0" marR="0" marT="0" marB="0" anchor="ctr"/>
                </a:tc>
                <a:tc>
                  <a:txBody>
                    <a:bodyPr/>
                    <a:lstStyle/>
                    <a:p>
                      <a:pPr algn="r" fontAlgn="ctr"/>
                      <a:r>
                        <a:rPr lang="en-US" sz="1000" u="none" strike="noStrike">
                          <a:effectLst/>
                        </a:rPr>
                        <a:t>466,886 </a:t>
                      </a:r>
                      <a:endParaRPr lang="en-US" sz="1000" b="0" i="0" u="none" strike="noStrike">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958864445"/>
                  </a:ext>
                </a:extLst>
              </a:tr>
              <a:tr h="137046">
                <a:tc>
                  <a:txBody>
                    <a:bodyPr/>
                    <a:lstStyle/>
                    <a:p>
                      <a:pPr algn="l" fontAlgn="ctr"/>
                      <a:r>
                        <a:rPr lang="en-US" sz="800" u="none" strike="noStrike">
                          <a:effectLst/>
                        </a:rPr>
                        <a:t> </a:t>
                      </a: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1000" u="none" strike="noStrike">
                          <a:effectLst/>
                        </a:rPr>
                        <a:t> </a:t>
                      </a:r>
                      <a:endParaRPr lang="en-US" sz="10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1000" u="none" strike="noStrike">
                          <a:effectLst/>
                        </a:rPr>
                        <a:t> </a:t>
                      </a:r>
                      <a:endParaRPr lang="en-US" sz="1000" b="0" i="0" u="none" strike="noStrike">
                        <a:effectLst/>
                        <a:latin typeface="Arial Narrow" panose="020B0606020202030204" pitchFamily="34" charset="0"/>
                      </a:endParaRPr>
                    </a:p>
                  </a:txBody>
                  <a:tcPr marL="0" marR="0" marT="0" marB="0" anchor="ctr"/>
                </a:tc>
                <a:tc>
                  <a:txBody>
                    <a:bodyPr/>
                    <a:lstStyle/>
                    <a:p>
                      <a:pPr algn="r" fontAlgn="ctr"/>
                      <a:r>
                        <a:rPr lang="en-US" sz="1000" u="none" strike="noStrike">
                          <a:effectLst/>
                        </a:rPr>
                        <a:t> </a:t>
                      </a:r>
                      <a:endParaRPr lang="en-US" sz="1000" b="0" i="0" u="none" strike="noStrike">
                        <a:effectLst/>
                        <a:latin typeface="Arial Narrow" panose="020B0606020202030204" pitchFamily="34" charset="0"/>
                      </a:endParaRPr>
                    </a:p>
                  </a:txBody>
                  <a:tcPr marL="0" marR="0" marT="0" marB="0" anchor="ctr"/>
                </a:tc>
                <a:tc>
                  <a:txBody>
                    <a:bodyPr/>
                    <a:lstStyle/>
                    <a:p>
                      <a:pPr algn="l" fontAlgn="ctr"/>
                      <a:endParaRPr lang="en-US" sz="800" b="0" i="0" u="none" strike="noStrike">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1000" u="none" strike="noStrike">
                          <a:effectLst/>
                        </a:rPr>
                        <a:t>Yield on Cost</a:t>
                      </a:r>
                      <a:endParaRPr lang="en-US" sz="10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1000" u="none" strike="noStrike">
                          <a:effectLst/>
                        </a:rPr>
                        <a:t> </a:t>
                      </a:r>
                      <a:endParaRPr lang="en-US" sz="1000" b="0" i="0" u="none" strike="noStrike">
                        <a:solidFill>
                          <a:srgbClr val="000000"/>
                        </a:solidFill>
                        <a:effectLst/>
                        <a:latin typeface="Arial Narrow" panose="020B0606020202030204" pitchFamily="34" charset="0"/>
                      </a:endParaRPr>
                    </a:p>
                  </a:txBody>
                  <a:tcPr marL="0" marR="0" marT="0" marB="0" anchor="ctr"/>
                </a:tc>
                <a:tc>
                  <a:txBody>
                    <a:bodyPr/>
                    <a:lstStyle/>
                    <a:p>
                      <a:pPr algn="r" fontAlgn="ctr"/>
                      <a:r>
                        <a:rPr lang="en-US" sz="1000" u="none" strike="noStrike">
                          <a:effectLst/>
                        </a:rPr>
                        <a:t>43%</a:t>
                      </a:r>
                      <a:endParaRPr lang="en-US" sz="1000" b="0" i="0" u="none" strike="noStrike">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2570449328"/>
                  </a:ext>
                </a:extLst>
              </a:tr>
              <a:tr h="137046">
                <a:tc>
                  <a:txBody>
                    <a:bodyPr/>
                    <a:lstStyle/>
                    <a:p>
                      <a:pPr algn="l" fontAlgn="ctr"/>
                      <a:r>
                        <a:rPr lang="en-US" sz="800" u="none" strike="noStrike">
                          <a:effectLst/>
                        </a:rPr>
                        <a:t> </a:t>
                      </a:r>
                      <a:endParaRPr lang="en-US" sz="800" b="0" i="0" u="none" strike="noStrike">
                        <a:solidFill>
                          <a:srgbClr val="000000"/>
                        </a:solidFill>
                        <a:effectLst/>
                        <a:latin typeface="Arial Narrow" panose="020B0606020202030204" pitchFamily="34" charset="0"/>
                      </a:endParaRPr>
                    </a:p>
                  </a:txBody>
                  <a:tcPr marL="0" marR="0" marT="0" marB="0" anchor="ctr"/>
                </a:tc>
                <a:tc gridSpan="2">
                  <a:txBody>
                    <a:bodyPr/>
                    <a:lstStyle/>
                    <a:p>
                      <a:pPr algn="l" fontAlgn="ctr"/>
                      <a:r>
                        <a:rPr lang="en-US" sz="1000" u="none" strike="noStrike">
                          <a:effectLst/>
                        </a:rPr>
                        <a:t>Anchor Investors</a:t>
                      </a:r>
                      <a:endParaRPr lang="en-US" sz="1000" b="1" i="0" u="none" strike="noStrike">
                        <a:effectLst/>
                        <a:latin typeface="Arial Narrow" panose="020B0606020202030204" pitchFamily="34" charset="0"/>
                      </a:endParaRPr>
                    </a:p>
                  </a:txBody>
                  <a:tcPr marL="0" marR="0" marT="0" marB="0" anchor="ctr"/>
                </a:tc>
                <a:tc hMerge="1">
                  <a:txBody>
                    <a:bodyPr/>
                    <a:lstStyle/>
                    <a:p>
                      <a:endParaRPr lang="en-US"/>
                    </a:p>
                  </a:txBody>
                  <a:tcPr/>
                </a:tc>
                <a:tc>
                  <a:txBody>
                    <a:bodyPr/>
                    <a:lstStyle/>
                    <a:p>
                      <a:pPr algn="r" fontAlgn="ctr"/>
                      <a:r>
                        <a:rPr lang="en-US" sz="1000" u="none" strike="noStrike" dirty="0">
                          <a:effectLst/>
                        </a:rPr>
                        <a:t>6,700,594 </a:t>
                      </a:r>
                      <a:endParaRPr lang="en-US" sz="1000" b="0" i="0" u="none" strike="noStrike" dirty="0">
                        <a:effectLst/>
                        <a:latin typeface="Arial Narrow" panose="020B0606020202030204" pitchFamily="34" charset="0"/>
                      </a:endParaRPr>
                    </a:p>
                  </a:txBody>
                  <a:tcPr marL="0" marR="0" marT="0" marB="0" anchor="ctr"/>
                </a:tc>
                <a:tc>
                  <a:txBody>
                    <a:bodyPr/>
                    <a:lstStyle/>
                    <a:p>
                      <a:pPr algn="l" fontAlgn="ctr"/>
                      <a:endParaRPr lang="en-US" sz="800" b="0" i="0" u="none" strike="noStrike">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1000" u="none" strike="noStrike" dirty="0">
                          <a:effectLst/>
                        </a:rPr>
                        <a:t>Yield on Equity</a:t>
                      </a:r>
                      <a:endParaRPr lang="en-US" sz="1000" b="0" i="0" u="none" strike="noStrike" dirty="0">
                        <a:solidFill>
                          <a:srgbClr val="000000"/>
                        </a:solidFill>
                        <a:effectLst/>
                        <a:latin typeface="Arial Narrow" panose="020B0606020202030204" pitchFamily="34" charset="0"/>
                      </a:endParaRPr>
                    </a:p>
                  </a:txBody>
                  <a:tcPr marL="0" marR="0" marT="0" marB="0" anchor="ctr"/>
                </a:tc>
                <a:tc>
                  <a:txBody>
                    <a:bodyPr/>
                    <a:lstStyle/>
                    <a:p>
                      <a:pPr algn="l" fontAlgn="ctr"/>
                      <a:r>
                        <a:rPr lang="en-US" sz="1000" u="none" strike="noStrike">
                          <a:effectLst/>
                        </a:rPr>
                        <a:t> </a:t>
                      </a:r>
                      <a:endParaRPr lang="en-US" sz="1000" b="0" i="0" u="none" strike="noStrike">
                        <a:solidFill>
                          <a:srgbClr val="000000"/>
                        </a:solidFill>
                        <a:effectLst/>
                        <a:latin typeface="Arial Narrow" panose="020B0606020202030204" pitchFamily="34" charset="0"/>
                      </a:endParaRPr>
                    </a:p>
                  </a:txBody>
                  <a:tcPr marL="0" marR="0" marT="0" marB="0" anchor="ctr"/>
                </a:tc>
                <a:tc>
                  <a:txBody>
                    <a:bodyPr/>
                    <a:lstStyle/>
                    <a:p>
                      <a:pPr algn="r" fontAlgn="ctr"/>
                      <a:r>
                        <a:rPr lang="en-US" sz="1000" u="none" strike="noStrike">
                          <a:effectLst/>
                        </a:rPr>
                        <a:t>91%</a:t>
                      </a:r>
                      <a:endParaRPr lang="en-US" sz="1000" b="0" i="0" u="none" strike="noStrike">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243496385"/>
                  </a:ext>
                </a:extLst>
              </a:tr>
              <a:tr h="137046">
                <a:tc>
                  <a:txBody>
                    <a:bodyPr/>
                    <a:lstStyle/>
                    <a:p>
                      <a:pPr algn="l" fontAlgn="ctr"/>
                      <a:r>
                        <a:rPr lang="en-US" sz="800" u="none" strike="noStrike">
                          <a:effectLst/>
                        </a:rPr>
                        <a:t> </a:t>
                      </a:r>
                      <a:endParaRPr lang="en-US" sz="800" b="0" i="0" u="none" strike="noStrike">
                        <a:solidFill>
                          <a:srgbClr val="000000"/>
                        </a:solidFill>
                        <a:effectLst/>
                        <a:latin typeface="Arial Narrow" panose="020B0606020202030204" pitchFamily="34" charset="0"/>
                      </a:endParaRPr>
                    </a:p>
                  </a:txBody>
                  <a:tcPr marL="0" marR="0" marT="0" marB="0" anchor="ctr"/>
                </a:tc>
                <a:tc gridSpan="2">
                  <a:txBody>
                    <a:bodyPr/>
                    <a:lstStyle/>
                    <a:p>
                      <a:pPr algn="l" fontAlgn="ctr"/>
                      <a:r>
                        <a:rPr lang="en-US" sz="1000" u="none" strike="noStrike">
                          <a:effectLst/>
                        </a:rPr>
                        <a:t>Equity placement</a:t>
                      </a:r>
                      <a:endParaRPr lang="en-US" sz="1000" b="0" i="0" u="none" strike="noStrike">
                        <a:effectLst/>
                        <a:latin typeface="Arial Narrow" panose="020B0606020202030204" pitchFamily="34" charset="0"/>
                      </a:endParaRPr>
                    </a:p>
                  </a:txBody>
                  <a:tcPr marL="99954" marR="0" marT="0" marB="0" anchor="ctr"/>
                </a:tc>
                <a:tc hMerge="1">
                  <a:txBody>
                    <a:bodyPr/>
                    <a:lstStyle/>
                    <a:p>
                      <a:endParaRPr lang="en-US"/>
                    </a:p>
                  </a:txBody>
                  <a:tcPr/>
                </a:tc>
                <a:tc>
                  <a:txBody>
                    <a:bodyPr/>
                    <a:lstStyle/>
                    <a:p>
                      <a:pPr algn="r" fontAlgn="ctr"/>
                      <a:r>
                        <a:rPr lang="en-US" sz="1000" u="none" strike="noStrike" dirty="0">
                          <a:effectLst/>
                        </a:rPr>
                        <a:t>27.00%</a:t>
                      </a:r>
                      <a:endParaRPr lang="en-US" sz="1000" b="0" i="0" u="none" strike="noStrike" dirty="0">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FF"/>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1000" u="none" strike="noStrike" dirty="0">
                          <a:effectLst/>
                        </a:rPr>
                        <a:t>Project IRR</a:t>
                      </a:r>
                      <a:endParaRPr lang="en-US" sz="1000" b="0" i="0" u="none" strike="noStrike" dirty="0">
                        <a:solidFill>
                          <a:srgbClr val="000000"/>
                        </a:solidFill>
                        <a:effectLst/>
                        <a:latin typeface="Arial Narrow" panose="020B0606020202030204" pitchFamily="34" charset="0"/>
                      </a:endParaRPr>
                    </a:p>
                  </a:txBody>
                  <a:tcPr marL="0" marR="0" marT="0" marB="0" anchor="ctr"/>
                </a:tc>
                <a:tc>
                  <a:txBody>
                    <a:bodyPr/>
                    <a:lstStyle/>
                    <a:p>
                      <a:pPr algn="l" fontAlgn="ctr"/>
                      <a:r>
                        <a:rPr lang="en-US" sz="1000" u="none" strike="noStrike">
                          <a:effectLst/>
                        </a:rPr>
                        <a:t> </a:t>
                      </a:r>
                      <a:endParaRPr lang="en-US" sz="1000" b="0" i="0" u="none" strike="noStrike">
                        <a:solidFill>
                          <a:srgbClr val="000000"/>
                        </a:solidFill>
                        <a:effectLst/>
                        <a:latin typeface="Arial Narrow" panose="020B0606020202030204" pitchFamily="34" charset="0"/>
                      </a:endParaRPr>
                    </a:p>
                  </a:txBody>
                  <a:tcPr marL="0" marR="0" marT="0" marB="0" anchor="ctr"/>
                </a:tc>
                <a:tc>
                  <a:txBody>
                    <a:bodyPr/>
                    <a:lstStyle/>
                    <a:p>
                      <a:pPr algn="r" fontAlgn="ctr"/>
                      <a:r>
                        <a:rPr lang="en-US" sz="1000" u="none" strike="noStrike">
                          <a:effectLst/>
                        </a:rPr>
                        <a:t>23%</a:t>
                      </a:r>
                      <a:endParaRPr lang="en-US" sz="10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330974156"/>
                  </a:ext>
                </a:extLst>
              </a:tr>
              <a:tr h="137046">
                <a:tc>
                  <a:txBody>
                    <a:bodyPr/>
                    <a:lstStyle/>
                    <a:p>
                      <a:pPr algn="l" fontAlgn="ctr"/>
                      <a:r>
                        <a:rPr lang="en-US" sz="800" u="none" strike="noStrike">
                          <a:effectLst/>
                        </a:rPr>
                        <a:t> </a:t>
                      </a:r>
                      <a:endParaRPr lang="en-US" sz="800" b="0" i="0" u="none" strike="noStrike">
                        <a:solidFill>
                          <a:srgbClr val="000000"/>
                        </a:solidFill>
                        <a:effectLst/>
                        <a:latin typeface="Arial Narrow" panose="020B0606020202030204" pitchFamily="34" charset="0"/>
                      </a:endParaRPr>
                    </a:p>
                  </a:txBody>
                  <a:tcPr marL="0" marR="0" marT="0" marB="0" anchor="ctr"/>
                </a:tc>
                <a:tc gridSpan="2">
                  <a:txBody>
                    <a:bodyPr/>
                    <a:lstStyle/>
                    <a:p>
                      <a:pPr algn="l" fontAlgn="ctr"/>
                      <a:r>
                        <a:rPr lang="en-US" sz="1000" u="none" strike="noStrike">
                          <a:effectLst/>
                        </a:rPr>
                        <a:t>Equity Earned</a:t>
                      </a:r>
                      <a:endParaRPr lang="en-US" sz="1000" b="0" i="0" u="none" strike="noStrike">
                        <a:effectLst/>
                        <a:latin typeface="Arial Narrow" panose="020B0606020202030204" pitchFamily="34" charset="0"/>
                      </a:endParaRPr>
                    </a:p>
                  </a:txBody>
                  <a:tcPr marL="99954" marR="0" marT="0" marB="0" anchor="ctr"/>
                </a:tc>
                <a:tc hMerge="1">
                  <a:txBody>
                    <a:bodyPr/>
                    <a:lstStyle/>
                    <a:p>
                      <a:endParaRPr lang="en-US"/>
                    </a:p>
                  </a:txBody>
                  <a:tcPr/>
                </a:tc>
                <a:tc>
                  <a:txBody>
                    <a:bodyPr/>
                    <a:lstStyle/>
                    <a:p>
                      <a:pPr algn="r" fontAlgn="ctr"/>
                      <a:r>
                        <a:rPr lang="en-US" sz="1000" u="none" strike="noStrike" dirty="0">
                          <a:effectLst/>
                        </a:rPr>
                        <a:t>33.00%</a:t>
                      </a:r>
                      <a:endParaRPr lang="en-US" sz="1000" b="0" i="0" u="none" strike="noStrike" dirty="0">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FF"/>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1000" u="none" strike="noStrike" dirty="0">
                          <a:effectLst/>
                        </a:rPr>
                        <a:t>Equity IRR</a:t>
                      </a:r>
                      <a:endParaRPr lang="en-US" sz="1000" b="0" i="0" u="none" strike="noStrike" dirty="0">
                        <a:solidFill>
                          <a:srgbClr val="000000"/>
                        </a:solidFill>
                        <a:effectLst/>
                        <a:latin typeface="Arial Narrow" panose="020B0606020202030204" pitchFamily="34" charset="0"/>
                      </a:endParaRPr>
                    </a:p>
                  </a:txBody>
                  <a:tcPr marL="0" marR="0" marT="0" marB="0" anchor="ctr"/>
                </a:tc>
                <a:tc>
                  <a:txBody>
                    <a:bodyPr/>
                    <a:lstStyle/>
                    <a:p>
                      <a:pPr algn="l" fontAlgn="ctr"/>
                      <a:r>
                        <a:rPr lang="en-US" sz="1000" u="none" strike="noStrike">
                          <a:effectLst/>
                        </a:rPr>
                        <a:t> </a:t>
                      </a:r>
                      <a:endParaRPr lang="en-US" sz="1000" b="0" i="0" u="none" strike="noStrike">
                        <a:solidFill>
                          <a:srgbClr val="000000"/>
                        </a:solidFill>
                        <a:effectLst/>
                        <a:latin typeface="Arial Narrow" panose="020B0606020202030204" pitchFamily="34" charset="0"/>
                      </a:endParaRPr>
                    </a:p>
                  </a:txBody>
                  <a:tcPr marL="0" marR="0" marT="0" marB="0" anchor="ctr"/>
                </a:tc>
                <a:tc>
                  <a:txBody>
                    <a:bodyPr/>
                    <a:lstStyle/>
                    <a:p>
                      <a:pPr algn="r" fontAlgn="ctr"/>
                      <a:r>
                        <a:rPr lang="en-US" sz="1000" u="none" strike="noStrike">
                          <a:effectLst/>
                        </a:rPr>
                        <a:t>27%</a:t>
                      </a:r>
                      <a:endParaRPr lang="en-US" sz="10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3684055085"/>
                  </a:ext>
                </a:extLst>
              </a:tr>
              <a:tr h="205984">
                <a:tc>
                  <a:txBody>
                    <a:bodyPr/>
                    <a:lstStyle/>
                    <a:p>
                      <a:pPr algn="l" fontAlgn="ctr"/>
                      <a:r>
                        <a:rPr lang="en-US" sz="800" u="none" strike="noStrike">
                          <a:effectLst/>
                        </a:rPr>
                        <a:t> </a:t>
                      </a:r>
                      <a:endParaRPr lang="en-US" sz="800" b="0" i="0" u="none" strike="noStrike">
                        <a:solidFill>
                          <a:srgbClr val="000000"/>
                        </a:solidFill>
                        <a:effectLst/>
                        <a:latin typeface="Arial Narrow" panose="020B0606020202030204" pitchFamily="34" charset="0"/>
                      </a:endParaRPr>
                    </a:p>
                  </a:txBody>
                  <a:tcPr marL="0" marR="0" marT="0" marB="0" anchor="ctr"/>
                </a:tc>
                <a:tc gridSpan="2">
                  <a:txBody>
                    <a:bodyPr/>
                    <a:lstStyle/>
                    <a:p>
                      <a:pPr algn="l" fontAlgn="ctr"/>
                      <a:r>
                        <a:rPr lang="en-US" sz="1000" u="none" strike="noStrike">
                          <a:effectLst/>
                        </a:rPr>
                        <a:t>Equity Investors</a:t>
                      </a:r>
                      <a:endParaRPr lang="en-US" sz="1000" b="1" i="0" u="none" strike="noStrike">
                        <a:effectLst/>
                        <a:latin typeface="Arial Narrow" panose="020B0606020202030204" pitchFamily="34" charset="0"/>
                      </a:endParaRPr>
                    </a:p>
                  </a:txBody>
                  <a:tcPr marL="0" marR="0" marT="0" marB="0" anchor="ctr"/>
                </a:tc>
                <a:tc hMerge="1">
                  <a:txBody>
                    <a:bodyPr/>
                    <a:lstStyle/>
                    <a:p>
                      <a:endParaRPr lang="en-US"/>
                    </a:p>
                  </a:txBody>
                  <a:tcPr/>
                </a:tc>
                <a:tc>
                  <a:txBody>
                    <a:bodyPr/>
                    <a:lstStyle/>
                    <a:p>
                      <a:pPr algn="r" fontAlgn="ctr"/>
                      <a:r>
                        <a:rPr lang="en-US" sz="1000" u="none" strike="noStrike" dirty="0">
                          <a:effectLst/>
                        </a:rPr>
                        <a:t>18,116,421 </a:t>
                      </a:r>
                      <a:endParaRPr lang="en-US" sz="1000" b="0" i="0" u="none" strike="noStrike" dirty="0">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FF"/>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1000" u="none" strike="noStrike">
                          <a:effectLst/>
                        </a:rPr>
                        <a:t>Anchor Investors</a:t>
                      </a:r>
                      <a:endParaRPr lang="en-US" sz="1000" b="0" i="0" u="none" strike="noStrike">
                        <a:solidFill>
                          <a:srgbClr val="000000"/>
                        </a:solidFill>
                        <a:effectLst/>
                        <a:latin typeface="Arial Narrow" panose="020B0606020202030204" pitchFamily="34" charset="0"/>
                      </a:endParaRPr>
                    </a:p>
                  </a:txBody>
                  <a:tcPr marL="99954" marR="0" marT="0" marB="0" anchor="ctr"/>
                </a:tc>
                <a:tc>
                  <a:txBody>
                    <a:bodyPr/>
                    <a:lstStyle/>
                    <a:p>
                      <a:pPr algn="l" fontAlgn="ctr"/>
                      <a:r>
                        <a:rPr lang="en-US" sz="1000" u="none" strike="noStrike">
                          <a:effectLst/>
                        </a:rPr>
                        <a:t> </a:t>
                      </a:r>
                      <a:endParaRPr lang="en-US" sz="1000" b="0" i="0" u="none" strike="noStrike">
                        <a:solidFill>
                          <a:srgbClr val="000000"/>
                        </a:solidFill>
                        <a:effectLst/>
                        <a:latin typeface="Arial Narrow" panose="020B0606020202030204" pitchFamily="34" charset="0"/>
                      </a:endParaRPr>
                    </a:p>
                  </a:txBody>
                  <a:tcPr marL="0" marR="0" marT="0" marB="0" anchor="ctr"/>
                </a:tc>
                <a:tc>
                  <a:txBody>
                    <a:bodyPr/>
                    <a:lstStyle/>
                    <a:p>
                      <a:pPr algn="r" fontAlgn="ctr"/>
                      <a:r>
                        <a:rPr lang="en-US" sz="1000" u="none" strike="noStrike" dirty="0">
                          <a:effectLst/>
                        </a:rPr>
                        <a:t>36%</a:t>
                      </a:r>
                      <a:endParaRPr lang="en-US" sz="1000" b="0" i="0" u="none" strike="noStrike" dirty="0">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1950662626"/>
                  </a:ext>
                </a:extLst>
              </a:tr>
              <a:tr h="168532">
                <a:tc>
                  <a:txBody>
                    <a:bodyPr/>
                    <a:lstStyle/>
                    <a:p>
                      <a:pPr algn="l" fontAlgn="ctr"/>
                      <a:r>
                        <a:rPr lang="en-US" sz="800" u="none" strike="noStrike">
                          <a:effectLst/>
                        </a:rPr>
                        <a:t> </a:t>
                      </a: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1000" u="none" strike="noStrike">
                          <a:effectLst/>
                        </a:rPr>
                        <a:t> </a:t>
                      </a:r>
                      <a:endParaRPr lang="en-US" sz="10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1000" u="none" strike="noStrike">
                          <a:effectLst/>
                        </a:rPr>
                        <a:t>Equity Placement</a:t>
                      </a:r>
                      <a:endParaRPr lang="en-US" sz="1000" b="0" i="0" u="none" strike="noStrike">
                        <a:effectLst/>
                        <a:latin typeface="Arial Narrow" panose="020B0606020202030204" pitchFamily="34" charset="0"/>
                      </a:endParaRPr>
                    </a:p>
                  </a:txBody>
                  <a:tcPr marL="0" marR="0" marT="0" marB="0" anchor="ctr"/>
                </a:tc>
                <a:tc>
                  <a:txBody>
                    <a:bodyPr/>
                    <a:lstStyle/>
                    <a:p>
                      <a:pPr algn="r" fontAlgn="ctr"/>
                      <a:r>
                        <a:rPr lang="en-US" sz="1000" u="none" strike="noStrike" dirty="0">
                          <a:effectLst/>
                        </a:rPr>
                        <a:t>73.00%</a:t>
                      </a:r>
                      <a:endParaRPr lang="en-US" sz="1000" b="0" i="0" u="none" strike="noStrike" dirty="0">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FF"/>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1000" u="none" strike="noStrike">
                          <a:effectLst/>
                        </a:rPr>
                        <a:t>Equity Investors</a:t>
                      </a:r>
                      <a:endParaRPr lang="en-US" sz="1000" b="0" i="0" u="none" strike="noStrike">
                        <a:solidFill>
                          <a:srgbClr val="000000"/>
                        </a:solidFill>
                        <a:effectLst/>
                        <a:latin typeface="Arial Narrow" panose="020B0606020202030204" pitchFamily="34" charset="0"/>
                      </a:endParaRPr>
                    </a:p>
                  </a:txBody>
                  <a:tcPr marL="99954" marR="0" marT="0" marB="0" anchor="ctr"/>
                </a:tc>
                <a:tc>
                  <a:txBody>
                    <a:bodyPr/>
                    <a:lstStyle/>
                    <a:p>
                      <a:pPr algn="l" fontAlgn="ctr"/>
                      <a:r>
                        <a:rPr lang="en-US" sz="1000" u="none" strike="noStrike">
                          <a:effectLst/>
                        </a:rPr>
                        <a:t> </a:t>
                      </a:r>
                      <a:endParaRPr lang="en-US" sz="1000" b="0" i="0" u="none" strike="noStrike">
                        <a:solidFill>
                          <a:srgbClr val="000000"/>
                        </a:solidFill>
                        <a:effectLst/>
                        <a:latin typeface="Arial Narrow" panose="020B0606020202030204" pitchFamily="34" charset="0"/>
                      </a:endParaRPr>
                    </a:p>
                  </a:txBody>
                  <a:tcPr marL="0" marR="0" marT="0" marB="0" anchor="ctr"/>
                </a:tc>
                <a:tc>
                  <a:txBody>
                    <a:bodyPr/>
                    <a:lstStyle/>
                    <a:p>
                      <a:pPr algn="r" fontAlgn="ctr"/>
                      <a:r>
                        <a:rPr lang="en-US" sz="1000" u="none" strike="noStrike" dirty="0">
                          <a:effectLst/>
                        </a:rPr>
                        <a:t>23%</a:t>
                      </a:r>
                      <a:endParaRPr lang="en-US" sz="1000" b="0" i="0" u="none" strike="noStrike" dirty="0">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4187205398"/>
                  </a:ext>
                </a:extLst>
              </a:tr>
              <a:tr h="137046">
                <a:tc>
                  <a:txBody>
                    <a:bodyPr/>
                    <a:lstStyle/>
                    <a:p>
                      <a:pPr algn="l" fontAlgn="ctr"/>
                      <a:r>
                        <a:rPr lang="en-US" sz="800" u="none" strike="noStrike">
                          <a:effectLst/>
                        </a:rPr>
                        <a:t> </a:t>
                      </a: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1000" u="none" strike="noStrike">
                          <a:effectLst/>
                        </a:rPr>
                        <a:t> </a:t>
                      </a:r>
                      <a:endParaRPr lang="en-US" sz="10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1000" u="none" strike="noStrike">
                          <a:effectLst/>
                        </a:rPr>
                        <a:t>Equity Earned</a:t>
                      </a:r>
                      <a:endParaRPr lang="en-US" sz="1000" b="0" i="0" u="none" strike="noStrike">
                        <a:effectLst/>
                        <a:latin typeface="Arial Narrow" panose="020B0606020202030204" pitchFamily="34" charset="0"/>
                      </a:endParaRPr>
                    </a:p>
                  </a:txBody>
                  <a:tcPr marL="0" marR="0" marT="0" marB="0" anchor="ctr"/>
                </a:tc>
                <a:tc>
                  <a:txBody>
                    <a:bodyPr/>
                    <a:lstStyle/>
                    <a:p>
                      <a:pPr algn="r" fontAlgn="ctr"/>
                      <a:r>
                        <a:rPr lang="en-US" sz="1000" u="none" strike="noStrike" dirty="0">
                          <a:effectLst/>
                        </a:rPr>
                        <a:t>67.00%</a:t>
                      </a:r>
                      <a:endParaRPr lang="en-US" sz="1000" b="0" i="0" u="none" strike="noStrike" dirty="0">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FF"/>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1000" u="none" strike="noStrike">
                          <a:effectLst/>
                        </a:rPr>
                        <a:t>Total Project Profit</a:t>
                      </a:r>
                      <a:endParaRPr lang="en-US" sz="10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1000" u="none" strike="noStrike">
                          <a:effectLst/>
                        </a:rPr>
                        <a:t> </a:t>
                      </a:r>
                      <a:endParaRPr lang="en-US" sz="1000" b="0" i="0" u="none" strike="noStrike">
                        <a:solidFill>
                          <a:srgbClr val="000000"/>
                        </a:solidFill>
                        <a:effectLst/>
                        <a:latin typeface="Arial Narrow" panose="020B0606020202030204" pitchFamily="34" charset="0"/>
                      </a:endParaRPr>
                    </a:p>
                  </a:txBody>
                  <a:tcPr marL="0" marR="0" marT="0" marB="0" anchor="ctr"/>
                </a:tc>
                <a:tc>
                  <a:txBody>
                    <a:bodyPr/>
                    <a:lstStyle/>
                    <a:p>
                      <a:pPr algn="r" fontAlgn="ctr"/>
                      <a:r>
                        <a:rPr lang="en-US" sz="1000" u="none" strike="noStrike" dirty="0">
                          <a:effectLst/>
                        </a:rPr>
                        <a:t>22,576,312 </a:t>
                      </a:r>
                      <a:endParaRPr lang="en-US" sz="1000" b="0" i="0" u="none" strike="noStrike" dirty="0">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4239300271"/>
                  </a:ext>
                </a:extLst>
              </a:tr>
              <a:tr h="274092">
                <a:tc>
                  <a:txBody>
                    <a:bodyPr/>
                    <a:lstStyle/>
                    <a:p>
                      <a:pPr algn="l" fontAlgn="ctr"/>
                      <a:r>
                        <a:rPr lang="en-US" sz="800" u="none" strike="noStrike">
                          <a:effectLst/>
                        </a:rPr>
                        <a:t> </a:t>
                      </a: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1000" u="none" strike="noStrike">
                          <a:effectLst/>
                        </a:rPr>
                        <a:t> </a:t>
                      </a:r>
                      <a:endParaRPr lang="en-US" sz="10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1000" u="none" strike="noStrike">
                          <a:effectLst/>
                        </a:rPr>
                        <a:t>Earned/Placement Ratio</a:t>
                      </a:r>
                      <a:endParaRPr lang="en-US" sz="1000" b="0" i="0" u="none" strike="noStrike">
                        <a:effectLst/>
                        <a:latin typeface="Arial Narrow" panose="020B0606020202030204" pitchFamily="34" charset="0"/>
                      </a:endParaRPr>
                    </a:p>
                  </a:txBody>
                  <a:tcPr marL="0" marR="0" marT="0" marB="0" anchor="ctr"/>
                </a:tc>
                <a:tc>
                  <a:txBody>
                    <a:bodyPr/>
                    <a:lstStyle/>
                    <a:p>
                      <a:pPr algn="r" fontAlgn="ctr"/>
                      <a:r>
                        <a:rPr lang="en-US" sz="1000" u="none" strike="noStrike" dirty="0">
                          <a:effectLst/>
                        </a:rPr>
                        <a:t>92%</a:t>
                      </a:r>
                      <a:endParaRPr lang="en-US" sz="1000" b="0" i="0" u="none" strike="noStrike" dirty="0">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FF"/>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800" u="none" strike="noStrike">
                          <a:effectLst/>
                        </a:rPr>
                        <a:t> </a:t>
                      </a: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800" u="none" strike="noStrike">
                          <a:effectLst/>
                        </a:rPr>
                        <a:t> </a:t>
                      </a: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800" u="none" strike="noStrike">
                          <a:effectLst/>
                        </a:rPr>
                        <a:t> </a:t>
                      </a: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1486167778"/>
                  </a:ext>
                </a:extLst>
              </a:tr>
              <a:tr h="129208">
                <a:tc>
                  <a:txBody>
                    <a:bodyPr/>
                    <a:lstStyle/>
                    <a:p>
                      <a:pPr algn="l" fontAlgn="ctr"/>
                      <a:r>
                        <a:rPr lang="en-US" sz="800" u="none" strike="noStrike">
                          <a:effectLst/>
                        </a:rPr>
                        <a:t> </a:t>
                      </a: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800" u="none" strike="noStrike">
                          <a:effectLst/>
                        </a:rPr>
                        <a:t> </a:t>
                      </a: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800" u="none" strike="noStrike">
                          <a:effectLst/>
                        </a:rPr>
                        <a:t> </a:t>
                      </a:r>
                      <a:endParaRPr lang="en-US" sz="800" b="0" i="0" u="none" strike="noStrike">
                        <a:effectLst/>
                        <a:latin typeface="Arial Narrow" panose="020B0606020202030204" pitchFamily="34" charset="0"/>
                      </a:endParaRPr>
                    </a:p>
                  </a:txBody>
                  <a:tcPr marL="0" marR="0" marT="0" marB="0" anchor="ctr"/>
                </a:tc>
                <a:tc>
                  <a:txBody>
                    <a:bodyPr/>
                    <a:lstStyle/>
                    <a:p>
                      <a:pPr algn="l" fontAlgn="ctr"/>
                      <a:r>
                        <a:rPr lang="en-US" sz="800" u="none" strike="noStrike">
                          <a:effectLst/>
                        </a:rPr>
                        <a:t> </a:t>
                      </a:r>
                      <a:endParaRPr lang="en-US" sz="800" b="0" i="0" u="none" strike="noStrike">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800" u="none" strike="noStrike">
                          <a:effectLst/>
                        </a:rPr>
                        <a:t> </a:t>
                      </a: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800" u="none" strike="noStrike">
                          <a:effectLst/>
                        </a:rPr>
                        <a:t> </a:t>
                      </a:r>
                      <a:endParaRPr lang="en-US" sz="8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800" u="none" strike="noStrike" dirty="0">
                          <a:effectLst/>
                        </a:rPr>
                        <a:t> </a:t>
                      </a:r>
                      <a:endParaRPr lang="en-US" sz="800" b="0" i="0" u="none" strike="noStrike" dirty="0">
                        <a:solidFill>
                          <a:srgbClr val="000000"/>
                        </a:solidFill>
                        <a:effectLst/>
                        <a:latin typeface="Arial Narrow" panose="020B0606020202030204" pitchFamily="34" charset="0"/>
                      </a:endParaRPr>
                    </a:p>
                  </a:txBody>
                  <a:tcPr marL="0" marR="0" marT="0" marB="0" anchor="ctr"/>
                </a:tc>
                <a:tc>
                  <a:txBody>
                    <a:bodyPr/>
                    <a:lstStyle/>
                    <a:p>
                      <a:pPr algn="l" fontAlgn="ctr"/>
                      <a:endParaRPr lang="en-US" sz="800" b="0" i="0" u="none" strike="noStrike" dirty="0">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4257025122"/>
                  </a:ext>
                </a:extLst>
              </a:tr>
            </a:tbl>
          </a:graphicData>
        </a:graphic>
      </p:graphicFrame>
      <p:graphicFrame>
        <p:nvGraphicFramePr>
          <p:cNvPr id="12" name="Table 11">
            <a:extLst>
              <a:ext uri="{FF2B5EF4-FFF2-40B4-BE49-F238E27FC236}">
                <a16:creationId xmlns:a16="http://schemas.microsoft.com/office/drawing/2014/main" id="{1D6C6BB2-DA37-4B04-B3BF-CC1EF8D41319}"/>
              </a:ext>
            </a:extLst>
          </p:cNvPr>
          <p:cNvGraphicFramePr>
            <a:graphicFrameLocks noGrp="1"/>
          </p:cNvGraphicFramePr>
          <p:nvPr>
            <p:extLst>
              <p:ext uri="{D42A27DB-BD31-4B8C-83A1-F6EECF244321}">
                <p14:modId xmlns:p14="http://schemas.microsoft.com/office/powerpoint/2010/main" val="1297096412"/>
              </p:ext>
            </p:extLst>
          </p:nvPr>
        </p:nvGraphicFramePr>
        <p:xfrm>
          <a:off x="4861560" y="533400"/>
          <a:ext cx="5425439" cy="902970"/>
        </p:xfrm>
        <a:graphic>
          <a:graphicData uri="http://schemas.openxmlformats.org/drawingml/2006/table">
            <a:tbl>
              <a:tblPr>
                <a:tableStyleId>{3B4B98B0-60AC-42C2-AFA5-B58CD77FA1E5}</a:tableStyleId>
              </a:tblPr>
              <a:tblGrid>
                <a:gridCol w="128033">
                  <a:extLst>
                    <a:ext uri="{9D8B030D-6E8A-4147-A177-3AD203B41FA5}">
                      <a16:colId xmlns:a16="http://schemas.microsoft.com/office/drawing/2014/main" val="1823154602"/>
                    </a:ext>
                  </a:extLst>
                </a:gridCol>
                <a:gridCol w="128033">
                  <a:extLst>
                    <a:ext uri="{9D8B030D-6E8A-4147-A177-3AD203B41FA5}">
                      <a16:colId xmlns:a16="http://schemas.microsoft.com/office/drawing/2014/main" val="2235509159"/>
                    </a:ext>
                  </a:extLst>
                </a:gridCol>
                <a:gridCol w="2160573">
                  <a:extLst>
                    <a:ext uri="{9D8B030D-6E8A-4147-A177-3AD203B41FA5}">
                      <a16:colId xmlns:a16="http://schemas.microsoft.com/office/drawing/2014/main" val="598885515"/>
                    </a:ext>
                  </a:extLst>
                </a:gridCol>
                <a:gridCol w="938917">
                  <a:extLst>
                    <a:ext uri="{9D8B030D-6E8A-4147-A177-3AD203B41FA5}">
                      <a16:colId xmlns:a16="http://schemas.microsoft.com/office/drawing/2014/main" val="94106134"/>
                    </a:ext>
                  </a:extLst>
                </a:gridCol>
                <a:gridCol w="832221">
                  <a:extLst>
                    <a:ext uri="{9D8B030D-6E8A-4147-A177-3AD203B41FA5}">
                      <a16:colId xmlns:a16="http://schemas.microsoft.com/office/drawing/2014/main" val="471843824"/>
                    </a:ext>
                  </a:extLst>
                </a:gridCol>
                <a:gridCol w="1237662">
                  <a:extLst>
                    <a:ext uri="{9D8B030D-6E8A-4147-A177-3AD203B41FA5}">
                      <a16:colId xmlns:a16="http://schemas.microsoft.com/office/drawing/2014/main" val="3094315567"/>
                    </a:ext>
                  </a:extLst>
                </a:gridCol>
              </a:tblGrid>
              <a:tr h="209550">
                <a:tc gridSpan="3">
                  <a:txBody>
                    <a:bodyPr/>
                    <a:lstStyle/>
                    <a:p>
                      <a:pPr algn="l" fontAlgn="ctr"/>
                      <a:r>
                        <a:rPr lang="en-US" sz="1600" u="none" strike="noStrike" dirty="0">
                          <a:effectLst/>
                        </a:rPr>
                        <a:t>Totals</a:t>
                      </a:r>
                      <a:endParaRPr lang="en-US" sz="1600" b="1" i="0" u="none" strike="noStrike" dirty="0">
                        <a:solidFill>
                          <a:srgbClr val="646B86"/>
                        </a:solidFill>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a:txBody>
                    <a:bodyPr/>
                    <a:lstStyle/>
                    <a:p>
                      <a:pPr algn="r" fontAlgn="ctr"/>
                      <a:r>
                        <a:rPr lang="en-US" sz="1800" u="none" strike="noStrike">
                          <a:effectLst/>
                        </a:rPr>
                        <a:t> </a:t>
                      </a:r>
                      <a:endParaRPr lang="en-US" sz="1800" b="1" i="0" u="none" strike="noStrike">
                        <a:solidFill>
                          <a:srgbClr val="646B86"/>
                        </a:solidFill>
                        <a:effectLst/>
                        <a:latin typeface="Arial" panose="020B0604020202020204" pitchFamily="34" charset="0"/>
                      </a:endParaRPr>
                    </a:p>
                  </a:txBody>
                  <a:tcPr marL="0" marR="0" marT="0" marB="0" anchor="ctr"/>
                </a:tc>
                <a:tc>
                  <a:txBody>
                    <a:bodyPr/>
                    <a:lstStyle/>
                    <a:p>
                      <a:pPr algn="r" fontAlgn="ctr"/>
                      <a:r>
                        <a:rPr lang="en-US" sz="1000" u="none" strike="noStrike">
                          <a:effectLst/>
                        </a:rPr>
                        <a:t> </a:t>
                      </a:r>
                      <a:endParaRPr lang="en-US" sz="1000" b="0" i="0" u="none" strike="noStrike">
                        <a:effectLst/>
                        <a:latin typeface="Arial Narrow" panose="020B0606020202030204" pitchFamily="34" charset="0"/>
                      </a:endParaRPr>
                    </a:p>
                  </a:txBody>
                  <a:tcPr marL="0" marR="0" marT="0" marB="0" anchor="ctr"/>
                </a:tc>
                <a:tc>
                  <a:txBody>
                    <a:bodyPr/>
                    <a:lstStyle/>
                    <a:p>
                      <a:pPr algn="r" fontAlgn="ctr"/>
                      <a:r>
                        <a:rPr lang="en-US" sz="1000" u="none" strike="noStrike" dirty="0">
                          <a:effectLst/>
                        </a:rPr>
                        <a:t> </a:t>
                      </a:r>
                      <a:endParaRPr lang="en-US" sz="1000" b="0" i="0" u="none" strike="noStrike" dirty="0">
                        <a:effectLst/>
                        <a:latin typeface="Arial Narrow" panose="020B0606020202030204" pitchFamily="34" charset="0"/>
                      </a:endParaRPr>
                    </a:p>
                  </a:txBody>
                  <a:tcPr marL="0" marR="0" marT="0" marB="0" anchor="ctr"/>
                </a:tc>
                <a:extLst>
                  <a:ext uri="{0D108BD9-81ED-4DB2-BD59-A6C34878D82A}">
                    <a16:rowId xmlns:a16="http://schemas.microsoft.com/office/drawing/2014/main" val="1978762854"/>
                  </a:ext>
                </a:extLst>
              </a:tr>
              <a:tr h="171450">
                <a:tc>
                  <a:txBody>
                    <a:bodyPr/>
                    <a:lstStyle/>
                    <a:p>
                      <a:pPr algn="l" fontAlgn="ctr"/>
                      <a:endParaRPr lang="en-US" sz="900" b="1" i="0" u="sng" strike="noStrike" dirty="0">
                        <a:solidFill>
                          <a:srgbClr val="000000"/>
                        </a:solidFill>
                        <a:effectLst/>
                        <a:latin typeface="Arial Narrow" panose="020B0606020202030204" pitchFamily="34" charset="0"/>
                      </a:endParaRPr>
                    </a:p>
                  </a:txBody>
                  <a:tcPr marL="0" marR="0" marT="0" marB="0" anchor="ctr"/>
                </a:tc>
                <a:tc>
                  <a:txBody>
                    <a:bodyPr/>
                    <a:lstStyle/>
                    <a:p>
                      <a:pPr algn="l" fontAlgn="ctr"/>
                      <a:r>
                        <a:rPr lang="en-US" sz="1000" u="sng" strike="noStrike" dirty="0">
                          <a:effectLst/>
                        </a:rPr>
                        <a:t> </a:t>
                      </a:r>
                      <a:endParaRPr lang="en-US" sz="1000" b="1" i="0" u="sng" strike="noStrike" dirty="0">
                        <a:solidFill>
                          <a:srgbClr val="000000"/>
                        </a:solidFill>
                        <a:effectLst/>
                        <a:latin typeface="Arial Narrow" panose="020B0606020202030204" pitchFamily="34" charset="0"/>
                      </a:endParaRPr>
                    </a:p>
                  </a:txBody>
                  <a:tcPr marL="0" marR="0" marT="0" marB="0" anchor="ctr"/>
                </a:tc>
                <a:tc>
                  <a:txBody>
                    <a:bodyPr/>
                    <a:lstStyle/>
                    <a:p>
                      <a:pPr algn="l" fontAlgn="ctr"/>
                      <a:r>
                        <a:rPr lang="en-US" sz="1000" u="none" strike="noStrike">
                          <a:effectLst/>
                        </a:rPr>
                        <a:t>Total Development Cost</a:t>
                      </a:r>
                      <a:endParaRPr lang="en-US" sz="1000" b="0" i="0" u="none" strike="noStrike">
                        <a:solidFill>
                          <a:srgbClr val="000000"/>
                        </a:solidFill>
                        <a:effectLst/>
                        <a:latin typeface="Arial Narrow" panose="020B0606020202030204" pitchFamily="34" charset="0"/>
                      </a:endParaRPr>
                    </a:p>
                  </a:txBody>
                  <a:tcPr marL="0" marR="0" marT="0" marB="0" anchor="ctr"/>
                </a:tc>
                <a:tc>
                  <a:txBody>
                    <a:bodyPr/>
                    <a:lstStyle/>
                    <a:p>
                      <a:pPr algn="r" fontAlgn="ctr"/>
                      <a:r>
                        <a:rPr lang="en-US" sz="1000" u="none" strike="noStrike">
                          <a:effectLst/>
                        </a:rPr>
                        <a:t> </a:t>
                      </a:r>
                      <a:endParaRPr lang="en-US" sz="1000" b="0" i="0" u="none" strike="noStrike">
                        <a:effectLst/>
                        <a:latin typeface="Arial Narrow" panose="020B0606020202030204" pitchFamily="34" charset="0"/>
                      </a:endParaRPr>
                    </a:p>
                  </a:txBody>
                  <a:tcPr marL="0" marR="0" marT="0" marB="0" anchor="ctr"/>
                </a:tc>
                <a:tc>
                  <a:txBody>
                    <a:bodyPr/>
                    <a:lstStyle/>
                    <a:p>
                      <a:pPr algn="r" fontAlgn="ctr"/>
                      <a:r>
                        <a:rPr lang="en-US" sz="1000" u="none" strike="noStrike">
                          <a:effectLst/>
                        </a:rPr>
                        <a:t>             - </a:t>
                      </a:r>
                      <a:endParaRPr lang="en-US" sz="1000" b="0" i="0" u="none" strike="noStrike">
                        <a:effectLst/>
                        <a:latin typeface="Arial Narrow" panose="020B0606020202030204" pitchFamily="34" charset="0"/>
                      </a:endParaRPr>
                    </a:p>
                  </a:txBody>
                  <a:tcPr marL="0" marR="0" marT="0" marB="0" anchor="ctr"/>
                </a:tc>
                <a:tc>
                  <a:txBody>
                    <a:bodyPr/>
                    <a:lstStyle/>
                    <a:p>
                      <a:pPr algn="r" fontAlgn="ctr"/>
                      <a:r>
                        <a:rPr lang="en-US" sz="1000" u="none" strike="noStrike" dirty="0">
                          <a:effectLst/>
                        </a:rPr>
                        <a:t>50,793,999</a:t>
                      </a:r>
                      <a:endParaRPr lang="en-US" sz="1000" b="0" i="0" u="none" strike="noStrike" dirty="0">
                        <a:solidFill>
                          <a:srgbClr val="292929"/>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1808251361"/>
                  </a:ext>
                </a:extLst>
              </a:tr>
              <a:tr h="123825">
                <a:tc>
                  <a:txBody>
                    <a:bodyPr/>
                    <a:lstStyle/>
                    <a:p>
                      <a:pPr algn="l" fontAlgn="ctr"/>
                      <a:endParaRPr lang="en-US" sz="900" b="1" i="0" u="sng" strike="noStrike" dirty="0">
                        <a:solidFill>
                          <a:srgbClr val="000000"/>
                        </a:solidFill>
                        <a:effectLst/>
                        <a:latin typeface="Arial Narrow" panose="020B0606020202030204" pitchFamily="34" charset="0"/>
                      </a:endParaRPr>
                    </a:p>
                  </a:txBody>
                  <a:tcPr marL="0" marR="0" marT="0" marB="0" anchor="ctr"/>
                </a:tc>
                <a:tc>
                  <a:txBody>
                    <a:bodyPr/>
                    <a:lstStyle/>
                    <a:p>
                      <a:pPr algn="l" fontAlgn="ctr"/>
                      <a:r>
                        <a:rPr lang="en-US" sz="1000" u="sng" strike="noStrike" dirty="0">
                          <a:effectLst/>
                        </a:rPr>
                        <a:t> </a:t>
                      </a:r>
                      <a:endParaRPr lang="en-US" sz="1000" b="1" i="0" u="sng" strike="noStrike" dirty="0">
                        <a:solidFill>
                          <a:srgbClr val="000000"/>
                        </a:solidFill>
                        <a:effectLst/>
                        <a:latin typeface="Arial Narrow" panose="020B0606020202030204" pitchFamily="34" charset="0"/>
                      </a:endParaRPr>
                    </a:p>
                  </a:txBody>
                  <a:tcPr marL="0" marR="0" marT="0" marB="0" anchor="ctr"/>
                </a:tc>
                <a:tc>
                  <a:txBody>
                    <a:bodyPr/>
                    <a:lstStyle/>
                    <a:p>
                      <a:pPr algn="l" fontAlgn="ctr"/>
                      <a:r>
                        <a:rPr lang="en-US" sz="1000" u="none" strike="noStrike">
                          <a:effectLst/>
                        </a:rPr>
                        <a:t>Total Project Cost</a:t>
                      </a:r>
                      <a:endParaRPr lang="en-US" sz="1000" b="0" i="0" u="none" strike="noStrike">
                        <a:solidFill>
                          <a:srgbClr val="000000"/>
                        </a:solidFill>
                        <a:effectLst/>
                        <a:latin typeface="Arial Narrow" panose="020B0606020202030204" pitchFamily="34" charset="0"/>
                      </a:endParaRPr>
                    </a:p>
                  </a:txBody>
                  <a:tcPr marL="0" marR="0" marT="0" marB="0" anchor="ctr"/>
                </a:tc>
                <a:tc>
                  <a:txBody>
                    <a:bodyPr/>
                    <a:lstStyle/>
                    <a:p>
                      <a:pPr algn="r" fontAlgn="ctr"/>
                      <a:r>
                        <a:rPr lang="en-US" sz="1000" u="none" strike="noStrike">
                          <a:effectLst/>
                        </a:rPr>
                        <a:t> </a:t>
                      </a:r>
                      <a:endParaRPr lang="en-US" sz="1000" b="0" i="0" u="none" strike="noStrike">
                        <a:solidFill>
                          <a:srgbClr val="0000FF"/>
                        </a:solidFill>
                        <a:effectLst/>
                        <a:latin typeface="Arial Narrow" panose="020B0606020202030204" pitchFamily="34" charset="0"/>
                      </a:endParaRPr>
                    </a:p>
                  </a:txBody>
                  <a:tcPr marL="0" marR="0" marT="0" marB="0" anchor="ctr"/>
                </a:tc>
                <a:tc>
                  <a:txBody>
                    <a:bodyPr/>
                    <a:lstStyle/>
                    <a:p>
                      <a:pPr algn="r" fontAlgn="ctr"/>
                      <a:r>
                        <a:rPr lang="en-US" sz="1000" u="none" strike="noStrike">
                          <a:effectLst/>
                        </a:rPr>
                        <a:t>             - </a:t>
                      </a:r>
                      <a:endParaRPr lang="en-US" sz="1000" b="0" i="0" u="none" strike="noStrike">
                        <a:effectLst/>
                        <a:latin typeface="Arial Narrow" panose="020B0606020202030204" pitchFamily="34" charset="0"/>
                      </a:endParaRPr>
                    </a:p>
                  </a:txBody>
                  <a:tcPr marL="0" marR="0" marT="0" marB="0" anchor="ctr"/>
                </a:tc>
                <a:tc>
                  <a:txBody>
                    <a:bodyPr/>
                    <a:lstStyle/>
                    <a:p>
                      <a:pPr algn="r" fontAlgn="ctr"/>
                      <a:r>
                        <a:rPr lang="en-US" sz="1000" u="none" strike="noStrike" dirty="0">
                          <a:effectLst/>
                        </a:rPr>
                        <a:t>52,285,907</a:t>
                      </a:r>
                      <a:endParaRPr lang="en-US" sz="1000" b="0" i="0" u="none" strike="noStrike" dirty="0">
                        <a:solidFill>
                          <a:srgbClr val="292929"/>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3730179386"/>
                  </a:ext>
                </a:extLst>
              </a:tr>
              <a:tr h="131445">
                <a:tc>
                  <a:txBody>
                    <a:bodyPr/>
                    <a:lstStyle/>
                    <a:p>
                      <a:pPr algn="l" fontAlgn="ctr"/>
                      <a:endParaRPr lang="en-US" sz="900" b="1" i="0" u="sng" strike="noStrike" dirty="0">
                        <a:solidFill>
                          <a:srgbClr val="000000"/>
                        </a:solidFill>
                        <a:effectLst/>
                        <a:latin typeface="Arial Narrow" panose="020B0606020202030204" pitchFamily="34" charset="0"/>
                      </a:endParaRPr>
                    </a:p>
                  </a:txBody>
                  <a:tcPr marL="0" marR="0" marT="0" marB="0" anchor="ctr"/>
                </a:tc>
                <a:tc>
                  <a:txBody>
                    <a:bodyPr/>
                    <a:lstStyle/>
                    <a:p>
                      <a:pPr algn="l" fontAlgn="ctr"/>
                      <a:r>
                        <a:rPr lang="en-US" sz="1000" u="sng" strike="noStrike" dirty="0">
                          <a:effectLst/>
                        </a:rPr>
                        <a:t> </a:t>
                      </a:r>
                      <a:endParaRPr lang="en-US" sz="1000" b="1" i="0" u="sng" strike="noStrike" dirty="0">
                        <a:solidFill>
                          <a:srgbClr val="000000"/>
                        </a:solidFill>
                        <a:effectLst/>
                        <a:latin typeface="Arial Narrow" panose="020B0606020202030204" pitchFamily="34" charset="0"/>
                      </a:endParaRPr>
                    </a:p>
                  </a:txBody>
                  <a:tcPr marL="0" marR="0" marT="0" marB="0" anchor="ctr"/>
                </a:tc>
                <a:tc>
                  <a:txBody>
                    <a:bodyPr/>
                    <a:lstStyle/>
                    <a:p>
                      <a:pPr algn="l" fontAlgn="ctr"/>
                      <a:r>
                        <a:rPr lang="en-US" sz="1000" u="none" strike="noStrike">
                          <a:effectLst/>
                        </a:rPr>
                        <a:t>Total Project Cost per net m2</a:t>
                      </a:r>
                      <a:endParaRPr lang="en-US" sz="1000" b="0" i="0" u="none" strike="noStrike">
                        <a:solidFill>
                          <a:srgbClr val="000000"/>
                        </a:solidFill>
                        <a:effectLst/>
                        <a:latin typeface="Arial Narrow" panose="020B0606020202030204" pitchFamily="34" charset="0"/>
                      </a:endParaRPr>
                    </a:p>
                  </a:txBody>
                  <a:tcPr marL="0" marR="0" marT="0" marB="0" anchor="ctr"/>
                </a:tc>
                <a:tc>
                  <a:txBody>
                    <a:bodyPr/>
                    <a:lstStyle/>
                    <a:p>
                      <a:pPr algn="r" fontAlgn="ctr"/>
                      <a:r>
                        <a:rPr lang="en-US" sz="1000" u="none" strike="noStrike">
                          <a:effectLst/>
                        </a:rPr>
                        <a:t> </a:t>
                      </a:r>
                      <a:endParaRPr lang="en-US" sz="1000" b="0" i="0" u="none" strike="noStrike">
                        <a:effectLst/>
                        <a:latin typeface="Arial Narrow" panose="020B0606020202030204" pitchFamily="34" charset="0"/>
                      </a:endParaRPr>
                    </a:p>
                  </a:txBody>
                  <a:tcPr marL="0" marR="0" marT="0" marB="0" anchor="ctr"/>
                </a:tc>
                <a:tc>
                  <a:txBody>
                    <a:bodyPr/>
                    <a:lstStyle/>
                    <a:p>
                      <a:pPr algn="r" fontAlgn="ctr"/>
                      <a:r>
                        <a:rPr lang="en-US" sz="1000" u="none" strike="noStrike">
                          <a:effectLst/>
                        </a:rPr>
                        <a:t>             - </a:t>
                      </a:r>
                      <a:endParaRPr lang="en-US" sz="1000" b="0" i="0" u="none" strike="noStrike">
                        <a:effectLst/>
                        <a:latin typeface="Arial Narrow" panose="020B0606020202030204" pitchFamily="34" charset="0"/>
                      </a:endParaRPr>
                    </a:p>
                  </a:txBody>
                  <a:tcPr marL="0" marR="0" marT="0" marB="0" anchor="ctr"/>
                </a:tc>
                <a:tc>
                  <a:txBody>
                    <a:bodyPr/>
                    <a:lstStyle/>
                    <a:p>
                      <a:pPr algn="r" fontAlgn="ctr"/>
                      <a:r>
                        <a:rPr lang="en-US" sz="1000" u="none" strike="noStrike">
                          <a:effectLst/>
                        </a:rPr>
                        <a:t>940</a:t>
                      </a:r>
                      <a:endParaRPr lang="en-US" sz="1000" b="0" i="0" u="none" strike="noStrike">
                        <a:solidFill>
                          <a:srgbClr val="292929"/>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4213898288"/>
                  </a:ext>
                </a:extLst>
              </a:tr>
              <a:tr h="131445">
                <a:tc>
                  <a:txBody>
                    <a:bodyPr/>
                    <a:lstStyle/>
                    <a:p>
                      <a:pPr algn="l" fontAlgn="ctr"/>
                      <a:endParaRPr lang="en-US" sz="900" b="1" i="0" u="sng" strike="noStrike" dirty="0">
                        <a:solidFill>
                          <a:srgbClr val="000000"/>
                        </a:solidFill>
                        <a:effectLst/>
                        <a:latin typeface="Arial Narrow" panose="020B0606020202030204" pitchFamily="34" charset="0"/>
                      </a:endParaRPr>
                    </a:p>
                  </a:txBody>
                  <a:tcPr marL="0" marR="0" marT="0" marB="0" anchor="ctr"/>
                </a:tc>
                <a:tc>
                  <a:txBody>
                    <a:bodyPr/>
                    <a:lstStyle/>
                    <a:p>
                      <a:pPr algn="l" fontAlgn="ctr"/>
                      <a:r>
                        <a:rPr lang="en-US" sz="1000" u="sng" strike="noStrike" dirty="0">
                          <a:effectLst/>
                        </a:rPr>
                        <a:t> </a:t>
                      </a:r>
                      <a:endParaRPr lang="en-US" sz="1000" b="1" i="0" u="sng" strike="noStrike" dirty="0">
                        <a:solidFill>
                          <a:srgbClr val="000000"/>
                        </a:solidFill>
                        <a:effectLst/>
                        <a:latin typeface="Arial Narrow" panose="020B0606020202030204" pitchFamily="34" charset="0"/>
                      </a:endParaRPr>
                    </a:p>
                  </a:txBody>
                  <a:tcPr marL="0" marR="0" marT="0" marB="0" anchor="ctr"/>
                </a:tc>
                <a:tc gridSpan="2">
                  <a:txBody>
                    <a:bodyPr/>
                    <a:lstStyle/>
                    <a:p>
                      <a:pPr algn="l" fontAlgn="ctr"/>
                      <a:r>
                        <a:rPr lang="en-US" sz="1000" u="none" strike="noStrike">
                          <a:effectLst/>
                        </a:rPr>
                        <a:t>Total Project Cost per gross  m2</a:t>
                      </a:r>
                      <a:endParaRPr lang="en-US" sz="1000" b="0" i="0" u="none" strike="noStrike">
                        <a:solidFill>
                          <a:srgbClr val="000000"/>
                        </a:solidFill>
                        <a:effectLst/>
                        <a:latin typeface="Arial Narrow" panose="020B0606020202030204" pitchFamily="34" charset="0"/>
                      </a:endParaRPr>
                    </a:p>
                  </a:txBody>
                  <a:tcPr marL="0" marR="0" marT="0" marB="0" anchor="ctr"/>
                </a:tc>
                <a:tc hMerge="1">
                  <a:txBody>
                    <a:bodyPr/>
                    <a:lstStyle/>
                    <a:p>
                      <a:endParaRPr lang="en-US"/>
                    </a:p>
                  </a:txBody>
                  <a:tcPr/>
                </a:tc>
                <a:tc>
                  <a:txBody>
                    <a:bodyPr/>
                    <a:lstStyle/>
                    <a:p>
                      <a:pPr algn="r" fontAlgn="ctr"/>
                      <a:r>
                        <a:rPr lang="en-US" sz="1000" u="none" strike="noStrike">
                          <a:effectLst/>
                        </a:rPr>
                        <a:t>             - </a:t>
                      </a:r>
                      <a:endParaRPr lang="en-US" sz="1000" b="0" i="0" u="none" strike="noStrike">
                        <a:effectLst/>
                        <a:latin typeface="Arial Narrow" panose="020B0606020202030204" pitchFamily="34" charset="0"/>
                      </a:endParaRPr>
                    </a:p>
                  </a:txBody>
                  <a:tcPr marL="0" marR="0" marT="0" marB="0" anchor="ctr"/>
                </a:tc>
                <a:tc>
                  <a:txBody>
                    <a:bodyPr/>
                    <a:lstStyle/>
                    <a:p>
                      <a:pPr algn="r" fontAlgn="ctr"/>
                      <a:r>
                        <a:rPr lang="en-US" sz="1000" u="none" strike="noStrike" dirty="0">
                          <a:effectLst/>
                        </a:rPr>
                        <a:t>820</a:t>
                      </a:r>
                      <a:endParaRPr lang="en-US" sz="1000" b="0" i="0" u="none" strike="noStrike" dirty="0">
                        <a:effectLst/>
                        <a:latin typeface="Arial Narrow" panose="020B0606020202030204" pitchFamily="34" charset="0"/>
                      </a:endParaRPr>
                    </a:p>
                  </a:txBody>
                  <a:tcPr marL="0" marR="0" marT="0" marB="0" anchor="ctr"/>
                </a:tc>
                <a:extLst>
                  <a:ext uri="{0D108BD9-81ED-4DB2-BD59-A6C34878D82A}">
                    <a16:rowId xmlns:a16="http://schemas.microsoft.com/office/drawing/2014/main" val="2238713482"/>
                  </a:ext>
                </a:extLst>
              </a:tr>
            </a:tbl>
          </a:graphicData>
        </a:graphic>
      </p:graphicFrame>
    </p:spTree>
    <p:extLst>
      <p:ext uri="{BB962C8B-B14F-4D97-AF65-F5344CB8AC3E}">
        <p14:creationId xmlns:p14="http://schemas.microsoft.com/office/powerpoint/2010/main" val="242602202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4E98E-9CE4-41BB-8C44-CC8A842283A6}"/>
              </a:ext>
            </a:extLst>
          </p:cNvPr>
          <p:cNvSpPr>
            <a:spLocks noGrp="1"/>
          </p:cNvSpPr>
          <p:nvPr>
            <p:ph type="title"/>
          </p:nvPr>
        </p:nvSpPr>
        <p:spPr>
          <a:xfrm>
            <a:off x="1141413" y="618518"/>
            <a:ext cx="3582987" cy="1478570"/>
          </a:xfrm>
        </p:spPr>
        <p:txBody>
          <a:bodyPr/>
          <a:lstStyle/>
          <a:p>
            <a:r>
              <a:rPr lang="en-US" dirty="0"/>
              <a:t>Funding</a:t>
            </a:r>
            <a:br>
              <a:rPr lang="en-US" dirty="0"/>
            </a:br>
            <a:r>
              <a:rPr lang="en-US" sz="2000" dirty="0"/>
              <a:t>mil </a:t>
            </a:r>
            <a:r>
              <a:rPr lang="en-US" sz="2000" dirty="0">
                <a:latin typeface="Calibri" panose="020F0502020204030204" pitchFamily="34" charset="0"/>
              </a:rPr>
              <a:t>€</a:t>
            </a:r>
            <a:endParaRPr lang="en-US" dirty="0"/>
          </a:p>
        </p:txBody>
      </p:sp>
      <p:graphicFrame>
        <p:nvGraphicFramePr>
          <p:cNvPr id="3" name="Chart 2">
            <a:extLst>
              <a:ext uri="{FF2B5EF4-FFF2-40B4-BE49-F238E27FC236}">
                <a16:creationId xmlns:a16="http://schemas.microsoft.com/office/drawing/2014/main" id="{1660C7AD-49E4-45E7-B19A-1497D2D86D1E}"/>
              </a:ext>
            </a:extLst>
          </p:cNvPr>
          <p:cNvGraphicFramePr/>
          <p:nvPr>
            <p:extLst>
              <p:ext uri="{D42A27DB-BD31-4B8C-83A1-F6EECF244321}">
                <p14:modId xmlns:p14="http://schemas.microsoft.com/office/powerpoint/2010/main" val="1995446676"/>
              </p:ext>
            </p:extLst>
          </p:nvPr>
        </p:nvGraphicFramePr>
        <p:xfrm>
          <a:off x="457200" y="1905000"/>
          <a:ext cx="11049000" cy="4624326"/>
        </p:xfrm>
        <a:graphic>
          <a:graphicData uri="http://schemas.openxmlformats.org/drawingml/2006/chart">
            <c:chart xmlns:c="http://schemas.openxmlformats.org/drawingml/2006/chart" xmlns:r="http://schemas.openxmlformats.org/officeDocument/2006/relationships" r:id="rId8"/>
          </a:graphicData>
        </a:graphic>
      </p:graphicFrame>
      <p:grpSp>
        <p:nvGrpSpPr>
          <p:cNvPr id="25" name="Bank" descr="{&quot;Key&quot;:&quot;POWER_USER_SHAPE_ICON&quot;,&quot;Value&quot;:&quot;POWER_USER_SHAPE_ICON_STYLE_1&quot;}">
            <a:extLst>
              <a:ext uri="{FF2B5EF4-FFF2-40B4-BE49-F238E27FC236}">
                <a16:creationId xmlns:a16="http://schemas.microsoft.com/office/drawing/2014/main" id="{3BBBA7CA-99BD-4032-B256-BA93D7EF1DC2}"/>
              </a:ext>
            </a:extLst>
          </p:cNvPr>
          <p:cNvGrpSpPr>
            <a:grpSpLocks noChangeAspect="1"/>
          </p:cNvGrpSpPr>
          <p:nvPr>
            <p:custDataLst>
              <p:tags r:id="rId2"/>
            </p:custDataLst>
          </p:nvPr>
        </p:nvGrpSpPr>
        <p:grpSpPr>
          <a:xfrm>
            <a:off x="881071" y="5519738"/>
            <a:ext cx="724983" cy="542925"/>
            <a:chOff x="3629025" y="3884613"/>
            <a:chExt cx="1062037" cy="795338"/>
          </a:xfrm>
          <a:solidFill>
            <a:schemeClr val="bg1"/>
          </a:solidFill>
        </p:grpSpPr>
        <p:sp>
          <p:nvSpPr>
            <p:cNvPr id="26" name="Rectangle 13">
              <a:extLst>
                <a:ext uri="{FF2B5EF4-FFF2-40B4-BE49-F238E27FC236}">
                  <a16:creationId xmlns:a16="http://schemas.microsoft.com/office/drawing/2014/main" id="{00D95120-87FE-4DF9-89D9-DEB0A784D705}"/>
                </a:ext>
              </a:extLst>
            </p:cNvPr>
            <p:cNvSpPr>
              <a:spLocks noChangeArrowheads="1"/>
            </p:cNvSpPr>
            <p:nvPr/>
          </p:nvSpPr>
          <p:spPr bwMode="auto">
            <a:xfrm>
              <a:off x="3629025" y="4622801"/>
              <a:ext cx="1062037" cy="571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Rectangle 14">
              <a:extLst>
                <a:ext uri="{FF2B5EF4-FFF2-40B4-BE49-F238E27FC236}">
                  <a16:creationId xmlns:a16="http://schemas.microsoft.com/office/drawing/2014/main" id="{CA5406DF-2741-4032-AF8D-611D39356ADD}"/>
                </a:ext>
              </a:extLst>
            </p:cNvPr>
            <p:cNvSpPr>
              <a:spLocks noChangeArrowheads="1"/>
            </p:cNvSpPr>
            <p:nvPr/>
          </p:nvSpPr>
          <p:spPr bwMode="auto">
            <a:xfrm>
              <a:off x="3683000" y="4543426"/>
              <a:ext cx="952500" cy="508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Rectangle 15">
              <a:extLst>
                <a:ext uri="{FF2B5EF4-FFF2-40B4-BE49-F238E27FC236}">
                  <a16:creationId xmlns:a16="http://schemas.microsoft.com/office/drawing/2014/main" id="{BD818F54-06BC-4B95-89E4-4C88ABC791FD}"/>
                </a:ext>
              </a:extLst>
            </p:cNvPr>
            <p:cNvSpPr>
              <a:spLocks noChangeArrowheads="1"/>
            </p:cNvSpPr>
            <p:nvPr/>
          </p:nvSpPr>
          <p:spPr bwMode="auto">
            <a:xfrm>
              <a:off x="3732213" y="4479926"/>
              <a:ext cx="854075" cy="412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16">
              <a:extLst>
                <a:ext uri="{FF2B5EF4-FFF2-40B4-BE49-F238E27FC236}">
                  <a16:creationId xmlns:a16="http://schemas.microsoft.com/office/drawing/2014/main" id="{415FD75B-5E2F-4D89-A03C-44A00AE55B5E}"/>
                </a:ext>
              </a:extLst>
            </p:cNvPr>
            <p:cNvSpPr>
              <a:spLocks noEditPoints="1"/>
            </p:cNvSpPr>
            <p:nvPr/>
          </p:nvSpPr>
          <p:spPr bwMode="auto">
            <a:xfrm>
              <a:off x="3703638" y="3884613"/>
              <a:ext cx="911225" cy="566738"/>
            </a:xfrm>
            <a:custGeom>
              <a:avLst/>
              <a:gdLst>
                <a:gd name="T0" fmla="*/ 5004 w 5495"/>
                <a:gd name="T1" fmla="*/ 1630 h 3424"/>
                <a:gd name="T2" fmla="*/ 491 w 5495"/>
                <a:gd name="T3" fmla="*/ 1630 h 3424"/>
                <a:gd name="T4" fmla="*/ 2748 w 5495"/>
                <a:gd name="T5" fmla="*/ 327 h 3424"/>
                <a:gd name="T6" fmla="*/ 5004 w 5495"/>
                <a:gd name="T7" fmla="*/ 1630 h 3424"/>
                <a:gd name="T8" fmla="*/ 316 w 5495"/>
                <a:gd name="T9" fmla="*/ 1731 h 3424"/>
                <a:gd name="T10" fmla="*/ 316 w 5495"/>
                <a:gd name="T11" fmla="*/ 1866 h 3424"/>
                <a:gd name="T12" fmla="*/ 623 w 5495"/>
                <a:gd name="T13" fmla="*/ 1866 h 3424"/>
                <a:gd name="T14" fmla="*/ 623 w 5495"/>
                <a:gd name="T15" fmla="*/ 1956 h 3424"/>
                <a:gd name="T16" fmla="*/ 684 w 5495"/>
                <a:gd name="T17" fmla="*/ 1956 h 3424"/>
                <a:gd name="T18" fmla="*/ 684 w 5495"/>
                <a:gd name="T19" fmla="*/ 3040 h 3424"/>
                <a:gd name="T20" fmla="*/ 623 w 5495"/>
                <a:gd name="T21" fmla="*/ 3040 h 3424"/>
                <a:gd name="T22" fmla="*/ 623 w 5495"/>
                <a:gd name="T23" fmla="*/ 3119 h 3424"/>
                <a:gd name="T24" fmla="*/ 552 w 5495"/>
                <a:gd name="T25" fmla="*/ 3119 h 3424"/>
                <a:gd name="T26" fmla="*/ 552 w 5495"/>
                <a:gd name="T27" fmla="*/ 3424 h 3424"/>
                <a:gd name="T28" fmla="*/ 1382 w 5495"/>
                <a:gd name="T29" fmla="*/ 3424 h 3424"/>
                <a:gd name="T30" fmla="*/ 1382 w 5495"/>
                <a:gd name="T31" fmla="*/ 3119 h 3424"/>
                <a:gd name="T32" fmla="*/ 1311 w 5495"/>
                <a:gd name="T33" fmla="*/ 3119 h 3424"/>
                <a:gd name="T34" fmla="*/ 1311 w 5495"/>
                <a:gd name="T35" fmla="*/ 3040 h 3424"/>
                <a:gd name="T36" fmla="*/ 1251 w 5495"/>
                <a:gd name="T37" fmla="*/ 3040 h 3424"/>
                <a:gd name="T38" fmla="*/ 1251 w 5495"/>
                <a:gd name="T39" fmla="*/ 1956 h 3424"/>
                <a:gd name="T40" fmla="*/ 1311 w 5495"/>
                <a:gd name="T41" fmla="*/ 1956 h 3424"/>
                <a:gd name="T42" fmla="*/ 1311 w 5495"/>
                <a:gd name="T43" fmla="*/ 1866 h 3424"/>
                <a:gd name="T44" fmla="*/ 2404 w 5495"/>
                <a:gd name="T45" fmla="*/ 1866 h 3424"/>
                <a:gd name="T46" fmla="*/ 2404 w 5495"/>
                <a:gd name="T47" fmla="*/ 1956 h 3424"/>
                <a:gd name="T48" fmla="*/ 2464 w 5495"/>
                <a:gd name="T49" fmla="*/ 1956 h 3424"/>
                <a:gd name="T50" fmla="*/ 2464 w 5495"/>
                <a:gd name="T51" fmla="*/ 3040 h 3424"/>
                <a:gd name="T52" fmla="*/ 2404 w 5495"/>
                <a:gd name="T53" fmla="*/ 3040 h 3424"/>
                <a:gd name="T54" fmla="*/ 2404 w 5495"/>
                <a:gd name="T55" fmla="*/ 3119 h 3424"/>
                <a:gd name="T56" fmla="*/ 2333 w 5495"/>
                <a:gd name="T57" fmla="*/ 3119 h 3424"/>
                <a:gd name="T58" fmla="*/ 2333 w 5495"/>
                <a:gd name="T59" fmla="*/ 3424 h 3424"/>
                <a:gd name="T60" fmla="*/ 3163 w 5495"/>
                <a:gd name="T61" fmla="*/ 3424 h 3424"/>
                <a:gd name="T62" fmla="*/ 3163 w 5495"/>
                <a:gd name="T63" fmla="*/ 3119 h 3424"/>
                <a:gd name="T64" fmla="*/ 3091 w 5495"/>
                <a:gd name="T65" fmla="*/ 3119 h 3424"/>
                <a:gd name="T66" fmla="*/ 3091 w 5495"/>
                <a:gd name="T67" fmla="*/ 3040 h 3424"/>
                <a:gd name="T68" fmla="*/ 3031 w 5495"/>
                <a:gd name="T69" fmla="*/ 3040 h 3424"/>
                <a:gd name="T70" fmla="*/ 3031 w 5495"/>
                <a:gd name="T71" fmla="*/ 1956 h 3424"/>
                <a:gd name="T72" fmla="*/ 3091 w 5495"/>
                <a:gd name="T73" fmla="*/ 1956 h 3424"/>
                <a:gd name="T74" fmla="*/ 3091 w 5495"/>
                <a:gd name="T75" fmla="*/ 1866 h 3424"/>
                <a:gd name="T76" fmla="*/ 4185 w 5495"/>
                <a:gd name="T77" fmla="*/ 1866 h 3424"/>
                <a:gd name="T78" fmla="*/ 4185 w 5495"/>
                <a:gd name="T79" fmla="*/ 1956 h 3424"/>
                <a:gd name="T80" fmla="*/ 4245 w 5495"/>
                <a:gd name="T81" fmla="*/ 1956 h 3424"/>
                <a:gd name="T82" fmla="*/ 4245 w 5495"/>
                <a:gd name="T83" fmla="*/ 3040 h 3424"/>
                <a:gd name="T84" fmla="*/ 4185 w 5495"/>
                <a:gd name="T85" fmla="*/ 3040 h 3424"/>
                <a:gd name="T86" fmla="*/ 4185 w 5495"/>
                <a:gd name="T87" fmla="*/ 3119 h 3424"/>
                <a:gd name="T88" fmla="*/ 4113 w 5495"/>
                <a:gd name="T89" fmla="*/ 3119 h 3424"/>
                <a:gd name="T90" fmla="*/ 4113 w 5495"/>
                <a:gd name="T91" fmla="*/ 3424 h 3424"/>
                <a:gd name="T92" fmla="*/ 4943 w 5495"/>
                <a:gd name="T93" fmla="*/ 3424 h 3424"/>
                <a:gd name="T94" fmla="*/ 4943 w 5495"/>
                <a:gd name="T95" fmla="*/ 3119 h 3424"/>
                <a:gd name="T96" fmla="*/ 4872 w 5495"/>
                <a:gd name="T97" fmla="*/ 3119 h 3424"/>
                <a:gd name="T98" fmla="*/ 4872 w 5495"/>
                <a:gd name="T99" fmla="*/ 3040 h 3424"/>
                <a:gd name="T100" fmla="*/ 4812 w 5495"/>
                <a:gd name="T101" fmla="*/ 3040 h 3424"/>
                <a:gd name="T102" fmla="*/ 4812 w 5495"/>
                <a:gd name="T103" fmla="*/ 1956 h 3424"/>
                <a:gd name="T104" fmla="*/ 4872 w 5495"/>
                <a:gd name="T105" fmla="*/ 1956 h 3424"/>
                <a:gd name="T106" fmla="*/ 4872 w 5495"/>
                <a:gd name="T107" fmla="*/ 1866 h 3424"/>
                <a:gd name="T108" fmla="*/ 5179 w 5495"/>
                <a:gd name="T109" fmla="*/ 1866 h 3424"/>
                <a:gd name="T110" fmla="*/ 5179 w 5495"/>
                <a:gd name="T111" fmla="*/ 1731 h 3424"/>
                <a:gd name="T112" fmla="*/ 5353 w 5495"/>
                <a:gd name="T113" fmla="*/ 1832 h 3424"/>
                <a:gd name="T114" fmla="*/ 5495 w 5495"/>
                <a:gd name="T115" fmla="*/ 1586 h 3424"/>
                <a:gd name="T116" fmla="*/ 2748 w 5495"/>
                <a:gd name="T117" fmla="*/ 0 h 3424"/>
                <a:gd name="T118" fmla="*/ 0 w 5495"/>
                <a:gd name="T119" fmla="*/ 1586 h 3424"/>
                <a:gd name="T120" fmla="*/ 142 w 5495"/>
                <a:gd name="T121" fmla="*/ 1832 h 3424"/>
                <a:gd name="T122" fmla="*/ 316 w 5495"/>
                <a:gd name="T123" fmla="*/ 1731 h 3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95" h="3424">
                  <a:moveTo>
                    <a:pt x="5004" y="1630"/>
                  </a:moveTo>
                  <a:lnTo>
                    <a:pt x="491" y="1630"/>
                  </a:lnTo>
                  <a:lnTo>
                    <a:pt x="2748" y="327"/>
                  </a:lnTo>
                  <a:lnTo>
                    <a:pt x="5004" y="1630"/>
                  </a:lnTo>
                  <a:close/>
                  <a:moveTo>
                    <a:pt x="316" y="1731"/>
                  </a:moveTo>
                  <a:lnTo>
                    <a:pt x="316" y="1866"/>
                  </a:lnTo>
                  <a:lnTo>
                    <a:pt x="623" y="1866"/>
                  </a:lnTo>
                  <a:lnTo>
                    <a:pt x="623" y="1956"/>
                  </a:lnTo>
                  <a:lnTo>
                    <a:pt x="684" y="1956"/>
                  </a:lnTo>
                  <a:lnTo>
                    <a:pt x="684" y="3040"/>
                  </a:lnTo>
                  <a:lnTo>
                    <a:pt x="623" y="3040"/>
                  </a:lnTo>
                  <a:lnTo>
                    <a:pt x="623" y="3119"/>
                  </a:lnTo>
                  <a:lnTo>
                    <a:pt x="552" y="3119"/>
                  </a:lnTo>
                  <a:lnTo>
                    <a:pt x="552" y="3424"/>
                  </a:lnTo>
                  <a:lnTo>
                    <a:pt x="1382" y="3424"/>
                  </a:lnTo>
                  <a:lnTo>
                    <a:pt x="1382" y="3119"/>
                  </a:lnTo>
                  <a:lnTo>
                    <a:pt x="1311" y="3119"/>
                  </a:lnTo>
                  <a:lnTo>
                    <a:pt x="1311" y="3040"/>
                  </a:lnTo>
                  <a:lnTo>
                    <a:pt x="1251" y="3040"/>
                  </a:lnTo>
                  <a:lnTo>
                    <a:pt x="1251" y="1956"/>
                  </a:lnTo>
                  <a:lnTo>
                    <a:pt x="1311" y="1956"/>
                  </a:lnTo>
                  <a:lnTo>
                    <a:pt x="1311" y="1866"/>
                  </a:lnTo>
                  <a:lnTo>
                    <a:pt x="2404" y="1866"/>
                  </a:lnTo>
                  <a:lnTo>
                    <a:pt x="2404" y="1956"/>
                  </a:lnTo>
                  <a:lnTo>
                    <a:pt x="2464" y="1956"/>
                  </a:lnTo>
                  <a:lnTo>
                    <a:pt x="2464" y="3040"/>
                  </a:lnTo>
                  <a:lnTo>
                    <a:pt x="2404" y="3040"/>
                  </a:lnTo>
                  <a:lnTo>
                    <a:pt x="2404" y="3119"/>
                  </a:lnTo>
                  <a:lnTo>
                    <a:pt x="2333" y="3119"/>
                  </a:lnTo>
                  <a:lnTo>
                    <a:pt x="2333" y="3424"/>
                  </a:lnTo>
                  <a:lnTo>
                    <a:pt x="3163" y="3424"/>
                  </a:lnTo>
                  <a:lnTo>
                    <a:pt x="3163" y="3119"/>
                  </a:lnTo>
                  <a:lnTo>
                    <a:pt x="3091" y="3119"/>
                  </a:lnTo>
                  <a:lnTo>
                    <a:pt x="3091" y="3040"/>
                  </a:lnTo>
                  <a:lnTo>
                    <a:pt x="3031" y="3040"/>
                  </a:lnTo>
                  <a:lnTo>
                    <a:pt x="3031" y="1956"/>
                  </a:lnTo>
                  <a:lnTo>
                    <a:pt x="3091" y="1956"/>
                  </a:lnTo>
                  <a:lnTo>
                    <a:pt x="3091" y="1866"/>
                  </a:lnTo>
                  <a:lnTo>
                    <a:pt x="4185" y="1866"/>
                  </a:lnTo>
                  <a:lnTo>
                    <a:pt x="4185" y="1956"/>
                  </a:lnTo>
                  <a:lnTo>
                    <a:pt x="4245" y="1956"/>
                  </a:lnTo>
                  <a:lnTo>
                    <a:pt x="4245" y="3040"/>
                  </a:lnTo>
                  <a:lnTo>
                    <a:pt x="4185" y="3040"/>
                  </a:lnTo>
                  <a:lnTo>
                    <a:pt x="4185" y="3119"/>
                  </a:lnTo>
                  <a:lnTo>
                    <a:pt x="4113" y="3119"/>
                  </a:lnTo>
                  <a:lnTo>
                    <a:pt x="4113" y="3424"/>
                  </a:lnTo>
                  <a:lnTo>
                    <a:pt x="4943" y="3424"/>
                  </a:lnTo>
                  <a:lnTo>
                    <a:pt x="4943" y="3119"/>
                  </a:lnTo>
                  <a:lnTo>
                    <a:pt x="4872" y="3119"/>
                  </a:lnTo>
                  <a:lnTo>
                    <a:pt x="4872" y="3040"/>
                  </a:lnTo>
                  <a:lnTo>
                    <a:pt x="4812" y="3040"/>
                  </a:lnTo>
                  <a:lnTo>
                    <a:pt x="4812" y="1956"/>
                  </a:lnTo>
                  <a:lnTo>
                    <a:pt x="4872" y="1956"/>
                  </a:lnTo>
                  <a:lnTo>
                    <a:pt x="4872" y="1866"/>
                  </a:lnTo>
                  <a:lnTo>
                    <a:pt x="5179" y="1866"/>
                  </a:lnTo>
                  <a:lnTo>
                    <a:pt x="5179" y="1731"/>
                  </a:lnTo>
                  <a:lnTo>
                    <a:pt x="5353" y="1832"/>
                  </a:lnTo>
                  <a:lnTo>
                    <a:pt x="5495" y="1586"/>
                  </a:lnTo>
                  <a:lnTo>
                    <a:pt x="2748" y="0"/>
                  </a:lnTo>
                  <a:lnTo>
                    <a:pt x="0" y="1586"/>
                  </a:lnTo>
                  <a:lnTo>
                    <a:pt x="142" y="1832"/>
                  </a:lnTo>
                  <a:lnTo>
                    <a:pt x="316" y="1731"/>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7">
              <a:extLst>
                <a:ext uri="{FF2B5EF4-FFF2-40B4-BE49-F238E27FC236}">
                  <a16:creationId xmlns:a16="http://schemas.microsoft.com/office/drawing/2014/main" id="{556A36ED-5F2C-43B8-B621-E25DF5223112}"/>
                </a:ext>
              </a:extLst>
            </p:cNvPr>
            <p:cNvSpPr>
              <a:spLocks noEditPoints="1"/>
            </p:cNvSpPr>
            <p:nvPr/>
          </p:nvSpPr>
          <p:spPr bwMode="auto">
            <a:xfrm>
              <a:off x="4021138" y="4054476"/>
              <a:ext cx="55562" cy="71438"/>
            </a:xfrm>
            <a:custGeom>
              <a:avLst/>
              <a:gdLst>
                <a:gd name="T0" fmla="*/ 117 w 332"/>
                <a:gd name="T1" fmla="*/ 250 h 431"/>
                <a:gd name="T2" fmla="*/ 155 w 332"/>
                <a:gd name="T3" fmla="*/ 250 h 431"/>
                <a:gd name="T4" fmla="*/ 198 w 332"/>
                <a:gd name="T5" fmla="*/ 262 h 431"/>
                <a:gd name="T6" fmla="*/ 212 w 332"/>
                <a:gd name="T7" fmla="*/ 295 h 431"/>
                <a:gd name="T8" fmla="*/ 158 w 332"/>
                <a:gd name="T9" fmla="*/ 341 h 431"/>
                <a:gd name="T10" fmla="*/ 117 w 332"/>
                <a:gd name="T11" fmla="*/ 341 h 431"/>
                <a:gd name="T12" fmla="*/ 117 w 332"/>
                <a:gd name="T13" fmla="*/ 250 h 431"/>
                <a:gd name="T14" fmla="*/ 117 w 332"/>
                <a:gd name="T15" fmla="*/ 88 h 431"/>
                <a:gd name="T16" fmla="*/ 149 w 332"/>
                <a:gd name="T17" fmla="*/ 88 h 431"/>
                <a:gd name="T18" fmla="*/ 204 w 332"/>
                <a:gd name="T19" fmla="*/ 124 h 431"/>
                <a:gd name="T20" fmla="*/ 191 w 332"/>
                <a:gd name="T21" fmla="*/ 155 h 431"/>
                <a:gd name="T22" fmla="*/ 152 w 332"/>
                <a:gd name="T23" fmla="*/ 165 h 431"/>
                <a:gd name="T24" fmla="*/ 117 w 332"/>
                <a:gd name="T25" fmla="*/ 165 h 431"/>
                <a:gd name="T26" fmla="*/ 117 w 332"/>
                <a:gd name="T27" fmla="*/ 88 h 431"/>
                <a:gd name="T28" fmla="*/ 168 w 332"/>
                <a:gd name="T29" fmla="*/ 431 h 431"/>
                <a:gd name="T30" fmla="*/ 288 w 332"/>
                <a:gd name="T31" fmla="*/ 397 h 431"/>
                <a:gd name="T32" fmla="*/ 332 w 332"/>
                <a:gd name="T33" fmla="*/ 304 h 431"/>
                <a:gd name="T34" fmla="*/ 314 w 332"/>
                <a:gd name="T35" fmla="*/ 240 h 431"/>
                <a:gd name="T36" fmla="*/ 256 w 332"/>
                <a:gd name="T37" fmla="*/ 205 h 431"/>
                <a:gd name="T38" fmla="*/ 256 w 332"/>
                <a:gd name="T39" fmla="*/ 202 h 431"/>
                <a:gd name="T40" fmla="*/ 305 w 332"/>
                <a:gd name="T41" fmla="*/ 169 h 431"/>
                <a:gd name="T42" fmla="*/ 324 w 332"/>
                <a:gd name="T43" fmla="*/ 107 h 431"/>
                <a:gd name="T44" fmla="*/ 281 w 332"/>
                <a:gd name="T45" fmla="*/ 26 h 431"/>
                <a:gd name="T46" fmla="*/ 151 w 332"/>
                <a:gd name="T47" fmla="*/ 0 h 431"/>
                <a:gd name="T48" fmla="*/ 0 w 332"/>
                <a:gd name="T49" fmla="*/ 0 h 431"/>
                <a:gd name="T50" fmla="*/ 0 w 332"/>
                <a:gd name="T51" fmla="*/ 431 h 431"/>
                <a:gd name="T52" fmla="*/ 168 w 332"/>
                <a:gd name="T53" fmla="*/ 43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2" h="431">
                  <a:moveTo>
                    <a:pt x="117" y="250"/>
                  </a:moveTo>
                  <a:lnTo>
                    <a:pt x="155" y="250"/>
                  </a:lnTo>
                  <a:cubicBezTo>
                    <a:pt x="174" y="250"/>
                    <a:pt x="188" y="254"/>
                    <a:pt x="198" y="262"/>
                  </a:cubicBezTo>
                  <a:cubicBezTo>
                    <a:pt x="207" y="269"/>
                    <a:pt x="212" y="280"/>
                    <a:pt x="212" y="295"/>
                  </a:cubicBezTo>
                  <a:cubicBezTo>
                    <a:pt x="212" y="325"/>
                    <a:pt x="194" y="341"/>
                    <a:pt x="158" y="341"/>
                  </a:cubicBezTo>
                  <a:lnTo>
                    <a:pt x="117" y="341"/>
                  </a:lnTo>
                  <a:lnTo>
                    <a:pt x="117" y="250"/>
                  </a:lnTo>
                  <a:close/>
                  <a:moveTo>
                    <a:pt x="117" y="88"/>
                  </a:moveTo>
                  <a:lnTo>
                    <a:pt x="149" y="88"/>
                  </a:lnTo>
                  <a:cubicBezTo>
                    <a:pt x="186" y="88"/>
                    <a:pt x="204" y="100"/>
                    <a:pt x="204" y="124"/>
                  </a:cubicBezTo>
                  <a:cubicBezTo>
                    <a:pt x="204" y="138"/>
                    <a:pt x="200" y="148"/>
                    <a:pt x="191" y="155"/>
                  </a:cubicBezTo>
                  <a:cubicBezTo>
                    <a:pt x="181" y="162"/>
                    <a:pt x="168" y="165"/>
                    <a:pt x="152" y="165"/>
                  </a:cubicBezTo>
                  <a:lnTo>
                    <a:pt x="117" y="165"/>
                  </a:lnTo>
                  <a:lnTo>
                    <a:pt x="117" y="88"/>
                  </a:lnTo>
                  <a:close/>
                  <a:moveTo>
                    <a:pt x="168" y="431"/>
                  </a:moveTo>
                  <a:cubicBezTo>
                    <a:pt x="219" y="431"/>
                    <a:pt x="259" y="419"/>
                    <a:pt x="288" y="397"/>
                  </a:cubicBezTo>
                  <a:cubicBezTo>
                    <a:pt x="318" y="374"/>
                    <a:pt x="332" y="344"/>
                    <a:pt x="332" y="304"/>
                  </a:cubicBezTo>
                  <a:cubicBezTo>
                    <a:pt x="332" y="278"/>
                    <a:pt x="326" y="257"/>
                    <a:pt x="314" y="240"/>
                  </a:cubicBezTo>
                  <a:cubicBezTo>
                    <a:pt x="302" y="224"/>
                    <a:pt x="283" y="212"/>
                    <a:pt x="256" y="205"/>
                  </a:cubicBezTo>
                  <a:lnTo>
                    <a:pt x="256" y="202"/>
                  </a:lnTo>
                  <a:cubicBezTo>
                    <a:pt x="276" y="197"/>
                    <a:pt x="293" y="186"/>
                    <a:pt x="305" y="169"/>
                  </a:cubicBezTo>
                  <a:cubicBezTo>
                    <a:pt x="317" y="152"/>
                    <a:pt x="324" y="131"/>
                    <a:pt x="324" y="107"/>
                  </a:cubicBezTo>
                  <a:cubicBezTo>
                    <a:pt x="324" y="70"/>
                    <a:pt x="309" y="43"/>
                    <a:pt x="281" y="26"/>
                  </a:cubicBezTo>
                  <a:cubicBezTo>
                    <a:pt x="253" y="8"/>
                    <a:pt x="209" y="0"/>
                    <a:pt x="151" y="0"/>
                  </a:cubicBezTo>
                  <a:lnTo>
                    <a:pt x="0" y="0"/>
                  </a:lnTo>
                  <a:lnTo>
                    <a:pt x="0" y="431"/>
                  </a:lnTo>
                  <a:lnTo>
                    <a:pt x="168" y="431"/>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18">
              <a:extLst>
                <a:ext uri="{FF2B5EF4-FFF2-40B4-BE49-F238E27FC236}">
                  <a16:creationId xmlns:a16="http://schemas.microsoft.com/office/drawing/2014/main" id="{D4EC0078-10B7-4439-BF05-EA8A5A703D84}"/>
                </a:ext>
              </a:extLst>
            </p:cNvPr>
            <p:cNvSpPr>
              <a:spLocks noEditPoints="1"/>
            </p:cNvSpPr>
            <p:nvPr/>
          </p:nvSpPr>
          <p:spPr bwMode="auto">
            <a:xfrm>
              <a:off x="4081463" y="4054476"/>
              <a:ext cx="71437" cy="71438"/>
            </a:xfrm>
            <a:custGeom>
              <a:avLst/>
              <a:gdLst>
                <a:gd name="T0" fmla="*/ 208 w 438"/>
                <a:gd name="T1" fmla="*/ 120 h 433"/>
                <a:gd name="T2" fmla="*/ 219 w 438"/>
                <a:gd name="T3" fmla="*/ 71 h 433"/>
                <a:gd name="T4" fmla="*/ 231 w 438"/>
                <a:gd name="T5" fmla="*/ 125 h 433"/>
                <a:gd name="T6" fmla="*/ 247 w 438"/>
                <a:gd name="T7" fmla="*/ 186 h 433"/>
                <a:gd name="T8" fmla="*/ 265 w 438"/>
                <a:gd name="T9" fmla="*/ 256 h 433"/>
                <a:gd name="T10" fmla="*/ 174 w 438"/>
                <a:gd name="T11" fmla="*/ 256 h 433"/>
                <a:gd name="T12" fmla="*/ 208 w 438"/>
                <a:gd name="T13" fmla="*/ 120 h 433"/>
                <a:gd name="T14" fmla="*/ 149 w 438"/>
                <a:gd name="T15" fmla="*/ 352 h 433"/>
                <a:gd name="T16" fmla="*/ 289 w 438"/>
                <a:gd name="T17" fmla="*/ 352 h 433"/>
                <a:gd name="T18" fmla="*/ 311 w 438"/>
                <a:gd name="T19" fmla="*/ 433 h 433"/>
                <a:gd name="T20" fmla="*/ 438 w 438"/>
                <a:gd name="T21" fmla="*/ 433 h 433"/>
                <a:gd name="T22" fmla="*/ 296 w 438"/>
                <a:gd name="T23" fmla="*/ 0 h 433"/>
                <a:gd name="T24" fmla="*/ 140 w 438"/>
                <a:gd name="T25" fmla="*/ 0 h 433"/>
                <a:gd name="T26" fmla="*/ 0 w 438"/>
                <a:gd name="T27" fmla="*/ 433 h 433"/>
                <a:gd name="T28" fmla="*/ 128 w 438"/>
                <a:gd name="T29" fmla="*/ 433 h 433"/>
                <a:gd name="T30" fmla="*/ 149 w 438"/>
                <a:gd name="T31" fmla="*/ 352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8" h="433">
                  <a:moveTo>
                    <a:pt x="208" y="120"/>
                  </a:moveTo>
                  <a:cubicBezTo>
                    <a:pt x="213" y="97"/>
                    <a:pt x="217" y="81"/>
                    <a:pt x="219" y="71"/>
                  </a:cubicBezTo>
                  <a:cubicBezTo>
                    <a:pt x="221" y="82"/>
                    <a:pt x="225" y="100"/>
                    <a:pt x="231" y="125"/>
                  </a:cubicBezTo>
                  <a:cubicBezTo>
                    <a:pt x="237" y="150"/>
                    <a:pt x="242" y="170"/>
                    <a:pt x="247" y="186"/>
                  </a:cubicBezTo>
                  <a:lnTo>
                    <a:pt x="265" y="256"/>
                  </a:lnTo>
                  <a:lnTo>
                    <a:pt x="174" y="256"/>
                  </a:lnTo>
                  <a:cubicBezTo>
                    <a:pt x="191" y="189"/>
                    <a:pt x="203" y="143"/>
                    <a:pt x="208" y="120"/>
                  </a:cubicBezTo>
                  <a:close/>
                  <a:moveTo>
                    <a:pt x="149" y="352"/>
                  </a:moveTo>
                  <a:lnTo>
                    <a:pt x="289" y="352"/>
                  </a:lnTo>
                  <a:lnTo>
                    <a:pt x="311" y="433"/>
                  </a:lnTo>
                  <a:lnTo>
                    <a:pt x="438" y="433"/>
                  </a:lnTo>
                  <a:lnTo>
                    <a:pt x="296" y="0"/>
                  </a:lnTo>
                  <a:lnTo>
                    <a:pt x="140" y="0"/>
                  </a:lnTo>
                  <a:lnTo>
                    <a:pt x="0" y="433"/>
                  </a:lnTo>
                  <a:lnTo>
                    <a:pt x="128" y="433"/>
                  </a:lnTo>
                  <a:lnTo>
                    <a:pt x="149" y="352"/>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19">
              <a:extLst>
                <a:ext uri="{FF2B5EF4-FFF2-40B4-BE49-F238E27FC236}">
                  <a16:creationId xmlns:a16="http://schemas.microsoft.com/office/drawing/2014/main" id="{6F54D2EB-6A87-45D3-B745-1F9B294C045F}"/>
                </a:ext>
              </a:extLst>
            </p:cNvPr>
            <p:cNvSpPr>
              <a:spLocks/>
            </p:cNvSpPr>
            <p:nvPr/>
          </p:nvSpPr>
          <p:spPr bwMode="auto">
            <a:xfrm>
              <a:off x="4160838" y="4054476"/>
              <a:ext cx="68262" cy="71438"/>
            </a:xfrm>
            <a:custGeom>
              <a:avLst/>
              <a:gdLst>
                <a:gd name="T0" fmla="*/ 103 w 410"/>
                <a:gd name="T1" fmla="*/ 236 h 431"/>
                <a:gd name="T2" fmla="*/ 97 w 410"/>
                <a:gd name="T3" fmla="*/ 127 h 431"/>
                <a:gd name="T4" fmla="*/ 100 w 410"/>
                <a:gd name="T5" fmla="*/ 127 h 431"/>
                <a:gd name="T6" fmla="*/ 257 w 410"/>
                <a:gd name="T7" fmla="*/ 431 h 431"/>
                <a:gd name="T8" fmla="*/ 410 w 410"/>
                <a:gd name="T9" fmla="*/ 431 h 431"/>
                <a:gd name="T10" fmla="*/ 410 w 410"/>
                <a:gd name="T11" fmla="*/ 0 h 431"/>
                <a:gd name="T12" fmla="*/ 306 w 410"/>
                <a:gd name="T13" fmla="*/ 0 h 431"/>
                <a:gd name="T14" fmla="*/ 306 w 410"/>
                <a:gd name="T15" fmla="*/ 194 h 431"/>
                <a:gd name="T16" fmla="*/ 310 w 410"/>
                <a:gd name="T17" fmla="*/ 299 h 431"/>
                <a:gd name="T18" fmla="*/ 309 w 410"/>
                <a:gd name="T19" fmla="*/ 299 h 431"/>
                <a:gd name="T20" fmla="*/ 152 w 410"/>
                <a:gd name="T21" fmla="*/ 0 h 431"/>
                <a:gd name="T22" fmla="*/ 0 w 410"/>
                <a:gd name="T23" fmla="*/ 0 h 431"/>
                <a:gd name="T24" fmla="*/ 0 w 410"/>
                <a:gd name="T25" fmla="*/ 431 h 431"/>
                <a:gd name="T26" fmla="*/ 103 w 410"/>
                <a:gd name="T27" fmla="*/ 431 h 431"/>
                <a:gd name="T28" fmla="*/ 103 w 410"/>
                <a:gd name="T29" fmla="*/ 23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0" h="431">
                  <a:moveTo>
                    <a:pt x="103" y="236"/>
                  </a:moveTo>
                  <a:cubicBezTo>
                    <a:pt x="103" y="211"/>
                    <a:pt x="101" y="175"/>
                    <a:pt x="97" y="127"/>
                  </a:cubicBezTo>
                  <a:lnTo>
                    <a:pt x="100" y="127"/>
                  </a:lnTo>
                  <a:lnTo>
                    <a:pt x="257" y="431"/>
                  </a:lnTo>
                  <a:lnTo>
                    <a:pt x="410" y="431"/>
                  </a:lnTo>
                  <a:lnTo>
                    <a:pt x="410" y="0"/>
                  </a:lnTo>
                  <a:lnTo>
                    <a:pt x="306" y="0"/>
                  </a:lnTo>
                  <a:lnTo>
                    <a:pt x="306" y="194"/>
                  </a:lnTo>
                  <a:cubicBezTo>
                    <a:pt x="306" y="221"/>
                    <a:pt x="308" y="256"/>
                    <a:pt x="310" y="299"/>
                  </a:cubicBezTo>
                  <a:lnTo>
                    <a:pt x="309" y="299"/>
                  </a:lnTo>
                  <a:lnTo>
                    <a:pt x="152" y="0"/>
                  </a:lnTo>
                  <a:lnTo>
                    <a:pt x="0" y="0"/>
                  </a:lnTo>
                  <a:lnTo>
                    <a:pt x="0" y="431"/>
                  </a:lnTo>
                  <a:lnTo>
                    <a:pt x="103" y="431"/>
                  </a:lnTo>
                  <a:lnTo>
                    <a:pt x="103" y="236"/>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0">
              <a:extLst>
                <a:ext uri="{FF2B5EF4-FFF2-40B4-BE49-F238E27FC236}">
                  <a16:creationId xmlns:a16="http://schemas.microsoft.com/office/drawing/2014/main" id="{BD031C81-6A73-4AD2-B309-8C44C7D8DBB3}"/>
                </a:ext>
              </a:extLst>
            </p:cNvPr>
            <p:cNvSpPr>
              <a:spLocks/>
            </p:cNvSpPr>
            <p:nvPr/>
          </p:nvSpPr>
          <p:spPr bwMode="auto">
            <a:xfrm>
              <a:off x="4244975" y="4054476"/>
              <a:ext cx="60325" cy="71438"/>
            </a:xfrm>
            <a:custGeom>
              <a:avLst/>
              <a:gdLst>
                <a:gd name="T0" fmla="*/ 117 w 371"/>
                <a:gd name="T1" fmla="*/ 286 h 431"/>
                <a:gd name="T2" fmla="*/ 152 w 371"/>
                <a:gd name="T3" fmla="*/ 266 h 431"/>
                <a:gd name="T4" fmla="*/ 237 w 371"/>
                <a:gd name="T5" fmla="*/ 431 h 431"/>
                <a:gd name="T6" fmla="*/ 368 w 371"/>
                <a:gd name="T7" fmla="*/ 431 h 431"/>
                <a:gd name="T8" fmla="*/ 235 w 371"/>
                <a:gd name="T9" fmla="*/ 193 h 431"/>
                <a:gd name="T10" fmla="*/ 371 w 371"/>
                <a:gd name="T11" fmla="*/ 0 h 431"/>
                <a:gd name="T12" fmla="*/ 243 w 371"/>
                <a:gd name="T13" fmla="*/ 0 h 431"/>
                <a:gd name="T14" fmla="*/ 153 w 371"/>
                <a:gd name="T15" fmla="*/ 132 h 431"/>
                <a:gd name="T16" fmla="*/ 117 w 371"/>
                <a:gd name="T17" fmla="*/ 187 h 431"/>
                <a:gd name="T18" fmla="*/ 117 w 371"/>
                <a:gd name="T19" fmla="*/ 0 h 431"/>
                <a:gd name="T20" fmla="*/ 0 w 371"/>
                <a:gd name="T21" fmla="*/ 0 h 431"/>
                <a:gd name="T22" fmla="*/ 0 w 371"/>
                <a:gd name="T23" fmla="*/ 431 h 431"/>
                <a:gd name="T24" fmla="*/ 117 w 371"/>
                <a:gd name="T25" fmla="*/ 431 h 431"/>
                <a:gd name="T26" fmla="*/ 117 w 371"/>
                <a:gd name="T27" fmla="*/ 28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1" h="431">
                  <a:moveTo>
                    <a:pt x="117" y="286"/>
                  </a:moveTo>
                  <a:lnTo>
                    <a:pt x="152" y="266"/>
                  </a:lnTo>
                  <a:lnTo>
                    <a:pt x="237" y="431"/>
                  </a:lnTo>
                  <a:lnTo>
                    <a:pt x="368" y="431"/>
                  </a:lnTo>
                  <a:lnTo>
                    <a:pt x="235" y="193"/>
                  </a:lnTo>
                  <a:lnTo>
                    <a:pt x="371" y="0"/>
                  </a:lnTo>
                  <a:lnTo>
                    <a:pt x="243" y="0"/>
                  </a:lnTo>
                  <a:lnTo>
                    <a:pt x="153" y="132"/>
                  </a:lnTo>
                  <a:cubicBezTo>
                    <a:pt x="135" y="157"/>
                    <a:pt x="123" y="175"/>
                    <a:pt x="117" y="187"/>
                  </a:cubicBezTo>
                  <a:lnTo>
                    <a:pt x="117" y="0"/>
                  </a:lnTo>
                  <a:lnTo>
                    <a:pt x="0" y="0"/>
                  </a:lnTo>
                  <a:lnTo>
                    <a:pt x="0" y="431"/>
                  </a:lnTo>
                  <a:lnTo>
                    <a:pt x="117" y="431"/>
                  </a:lnTo>
                  <a:lnTo>
                    <a:pt x="117" y="286"/>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6" name="Leader3" descr="{&quot;Key&quot;:&quot;POWER_USER_SHAPE_ICON&quot;,&quot;Value&quot;:&quot;POWER_USER_SHAPE_ICON_STYLE_1&quot;}">
            <a:extLst>
              <a:ext uri="{FF2B5EF4-FFF2-40B4-BE49-F238E27FC236}">
                <a16:creationId xmlns:a16="http://schemas.microsoft.com/office/drawing/2014/main" id="{D775342C-1F6C-429D-91BA-72D3EF7723D2}"/>
              </a:ext>
            </a:extLst>
          </p:cNvPr>
          <p:cNvGrpSpPr>
            <a:grpSpLocks noChangeAspect="1"/>
          </p:cNvGrpSpPr>
          <p:nvPr>
            <p:custDataLst>
              <p:tags r:id="rId3"/>
            </p:custDataLst>
          </p:nvPr>
        </p:nvGrpSpPr>
        <p:grpSpPr>
          <a:xfrm>
            <a:off x="917247" y="4427150"/>
            <a:ext cx="658914" cy="542925"/>
            <a:chOff x="3819525" y="5953125"/>
            <a:chExt cx="847725" cy="698500"/>
          </a:xfrm>
          <a:solidFill>
            <a:schemeClr val="bg1"/>
          </a:solidFill>
        </p:grpSpPr>
        <p:sp>
          <p:nvSpPr>
            <p:cNvPr id="77" name="Freeform 132">
              <a:extLst>
                <a:ext uri="{FF2B5EF4-FFF2-40B4-BE49-F238E27FC236}">
                  <a16:creationId xmlns:a16="http://schemas.microsoft.com/office/drawing/2014/main" id="{01056A09-1730-4F5C-A657-AAA9FE2D478F}"/>
                </a:ext>
              </a:extLst>
            </p:cNvPr>
            <p:cNvSpPr>
              <a:spLocks/>
            </p:cNvSpPr>
            <p:nvPr/>
          </p:nvSpPr>
          <p:spPr bwMode="auto">
            <a:xfrm>
              <a:off x="3819525" y="6084888"/>
              <a:ext cx="206375" cy="411163"/>
            </a:xfrm>
            <a:custGeom>
              <a:avLst/>
              <a:gdLst>
                <a:gd name="T0" fmla="*/ 182 w 272"/>
                <a:gd name="T1" fmla="*/ 0 h 541"/>
                <a:gd name="T2" fmla="*/ 136 w 272"/>
                <a:gd name="T3" fmla="*/ 39 h 541"/>
                <a:gd name="T4" fmla="*/ 89 w 272"/>
                <a:gd name="T5" fmla="*/ 0 h 541"/>
                <a:gd name="T6" fmla="*/ 0 w 272"/>
                <a:gd name="T7" fmla="*/ 105 h 541"/>
                <a:gd name="T8" fmla="*/ 0 w 272"/>
                <a:gd name="T9" fmla="*/ 244 h 541"/>
                <a:gd name="T10" fmla="*/ 45 w 272"/>
                <a:gd name="T11" fmla="*/ 284 h 541"/>
                <a:gd name="T12" fmla="*/ 45 w 272"/>
                <a:gd name="T13" fmla="*/ 496 h 541"/>
                <a:gd name="T14" fmla="*/ 90 w 272"/>
                <a:gd name="T15" fmla="*/ 541 h 541"/>
                <a:gd name="T16" fmla="*/ 135 w 272"/>
                <a:gd name="T17" fmla="*/ 496 h 541"/>
                <a:gd name="T18" fmla="*/ 181 w 272"/>
                <a:gd name="T19" fmla="*/ 541 h 541"/>
                <a:gd name="T20" fmla="*/ 226 w 272"/>
                <a:gd name="T21" fmla="*/ 496 h 541"/>
                <a:gd name="T22" fmla="*/ 226 w 272"/>
                <a:gd name="T23" fmla="*/ 285 h 541"/>
                <a:gd name="T24" fmla="*/ 271 w 272"/>
                <a:gd name="T25" fmla="*/ 245 h 541"/>
                <a:gd name="T26" fmla="*/ 272 w 272"/>
                <a:gd name="T27" fmla="*/ 105 h 541"/>
                <a:gd name="T28" fmla="*/ 182 w 272"/>
                <a:gd name="T29" fmla="*/ 0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541">
                  <a:moveTo>
                    <a:pt x="182" y="0"/>
                  </a:moveTo>
                  <a:lnTo>
                    <a:pt x="136" y="39"/>
                  </a:lnTo>
                  <a:lnTo>
                    <a:pt x="89" y="0"/>
                  </a:lnTo>
                  <a:cubicBezTo>
                    <a:pt x="31" y="4"/>
                    <a:pt x="0" y="33"/>
                    <a:pt x="0" y="105"/>
                  </a:cubicBezTo>
                  <a:lnTo>
                    <a:pt x="0" y="244"/>
                  </a:lnTo>
                  <a:cubicBezTo>
                    <a:pt x="0" y="266"/>
                    <a:pt x="16" y="284"/>
                    <a:pt x="45" y="284"/>
                  </a:cubicBezTo>
                  <a:lnTo>
                    <a:pt x="45" y="496"/>
                  </a:lnTo>
                  <a:cubicBezTo>
                    <a:pt x="45" y="520"/>
                    <a:pt x="66" y="541"/>
                    <a:pt x="90" y="541"/>
                  </a:cubicBezTo>
                  <a:cubicBezTo>
                    <a:pt x="115" y="541"/>
                    <a:pt x="135" y="520"/>
                    <a:pt x="135" y="496"/>
                  </a:cubicBezTo>
                  <a:cubicBezTo>
                    <a:pt x="135" y="520"/>
                    <a:pt x="156" y="541"/>
                    <a:pt x="181" y="541"/>
                  </a:cubicBezTo>
                  <a:cubicBezTo>
                    <a:pt x="205" y="541"/>
                    <a:pt x="226" y="520"/>
                    <a:pt x="226" y="496"/>
                  </a:cubicBezTo>
                  <a:lnTo>
                    <a:pt x="226" y="285"/>
                  </a:lnTo>
                  <a:cubicBezTo>
                    <a:pt x="256" y="285"/>
                    <a:pt x="271" y="267"/>
                    <a:pt x="271" y="245"/>
                  </a:cubicBezTo>
                  <a:lnTo>
                    <a:pt x="272" y="105"/>
                  </a:lnTo>
                  <a:cubicBezTo>
                    <a:pt x="272" y="33"/>
                    <a:pt x="241" y="4"/>
                    <a:pt x="182"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Oval 133">
              <a:extLst>
                <a:ext uri="{FF2B5EF4-FFF2-40B4-BE49-F238E27FC236}">
                  <a16:creationId xmlns:a16="http://schemas.microsoft.com/office/drawing/2014/main" id="{8E780B4F-389B-4B35-A93A-B0437AE22B6C}"/>
                </a:ext>
              </a:extLst>
            </p:cNvPr>
            <p:cNvSpPr>
              <a:spLocks noChangeArrowheads="1"/>
            </p:cNvSpPr>
            <p:nvPr/>
          </p:nvSpPr>
          <p:spPr bwMode="auto">
            <a:xfrm>
              <a:off x="3863975" y="5953125"/>
              <a:ext cx="117475" cy="115888"/>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134">
              <a:extLst>
                <a:ext uri="{FF2B5EF4-FFF2-40B4-BE49-F238E27FC236}">
                  <a16:creationId xmlns:a16="http://schemas.microsoft.com/office/drawing/2014/main" id="{39B466D5-FDB1-4685-BF87-48958C72A1FA}"/>
                </a:ext>
              </a:extLst>
            </p:cNvPr>
            <p:cNvSpPr>
              <a:spLocks/>
            </p:cNvSpPr>
            <p:nvPr/>
          </p:nvSpPr>
          <p:spPr bwMode="auto">
            <a:xfrm>
              <a:off x="4052888" y="6084888"/>
              <a:ext cx="198438" cy="407988"/>
            </a:xfrm>
            <a:custGeom>
              <a:avLst/>
              <a:gdLst>
                <a:gd name="T0" fmla="*/ 226 w 261"/>
                <a:gd name="T1" fmla="*/ 373 h 536"/>
                <a:gd name="T2" fmla="*/ 226 w 261"/>
                <a:gd name="T3" fmla="*/ 313 h 536"/>
                <a:gd name="T4" fmla="*/ 193 w 261"/>
                <a:gd name="T5" fmla="*/ 201 h 536"/>
                <a:gd name="T6" fmla="*/ 261 w 261"/>
                <a:gd name="T7" fmla="*/ 46 h 536"/>
                <a:gd name="T8" fmla="*/ 183 w 261"/>
                <a:gd name="T9" fmla="*/ 0 h 536"/>
                <a:gd name="T10" fmla="*/ 136 w 261"/>
                <a:gd name="T11" fmla="*/ 39 h 536"/>
                <a:gd name="T12" fmla="*/ 90 w 261"/>
                <a:gd name="T13" fmla="*/ 0 h 536"/>
                <a:gd name="T14" fmla="*/ 0 w 261"/>
                <a:gd name="T15" fmla="*/ 105 h 536"/>
                <a:gd name="T16" fmla="*/ 1 w 261"/>
                <a:gd name="T17" fmla="*/ 244 h 536"/>
                <a:gd name="T18" fmla="*/ 46 w 261"/>
                <a:gd name="T19" fmla="*/ 284 h 536"/>
                <a:gd name="T20" fmla="*/ 46 w 261"/>
                <a:gd name="T21" fmla="*/ 496 h 536"/>
                <a:gd name="T22" fmla="*/ 71 w 261"/>
                <a:gd name="T23" fmla="*/ 536 h 536"/>
                <a:gd name="T24" fmla="*/ 226 w 261"/>
                <a:gd name="T25" fmla="*/ 373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1" h="536">
                  <a:moveTo>
                    <a:pt x="226" y="373"/>
                  </a:moveTo>
                  <a:lnTo>
                    <a:pt x="226" y="313"/>
                  </a:lnTo>
                  <a:cubicBezTo>
                    <a:pt x="205" y="281"/>
                    <a:pt x="193" y="242"/>
                    <a:pt x="193" y="201"/>
                  </a:cubicBezTo>
                  <a:cubicBezTo>
                    <a:pt x="193" y="140"/>
                    <a:pt x="220" y="85"/>
                    <a:pt x="261" y="46"/>
                  </a:cubicBezTo>
                  <a:cubicBezTo>
                    <a:pt x="248" y="16"/>
                    <a:pt x="221" y="3"/>
                    <a:pt x="183" y="0"/>
                  </a:cubicBezTo>
                  <a:lnTo>
                    <a:pt x="136" y="39"/>
                  </a:lnTo>
                  <a:lnTo>
                    <a:pt x="90" y="0"/>
                  </a:lnTo>
                  <a:cubicBezTo>
                    <a:pt x="31" y="4"/>
                    <a:pt x="0" y="33"/>
                    <a:pt x="0" y="105"/>
                  </a:cubicBezTo>
                  <a:lnTo>
                    <a:pt x="1" y="244"/>
                  </a:lnTo>
                  <a:cubicBezTo>
                    <a:pt x="1" y="266"/>
                    <a:pt x="16" y="284"/>
                    <a:pt x="46" y="284"/>
                  </a:cubicBezTo>
                  <a:lnTo>
                    <a:pt x="46" y="496"/>
                  </a:lnTo>
                  <a:cubicBezTo>
                    <a:pt x="46" y="513"/>
                    <a:pt x="56" y="528"/>
                    <a:pt x="71" y="536"/>
                  </a:cubicBezTo>
                  <a:cubicBezTo>
                    <a:pt x="90" y="463"/>
                    <a:pt x="144" y="405"/>
                    <a:pt x="226" y="37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Oval 135">
              <a:extLst>
                <a:ext uri="{FF2B5EF4-FFF2-40B4-BE49-F238E27FC236}">
                  <a16:creationId xmlns:a16="http://schemas.microsoft.com/office/drawing/2014/main" id="{2B0134F0-0B88-461E-9F4E-760FC4468CFC}"/>
                </a:ext>
              </a:extLst>
            </p:cNvPr>
            <p:cNvSpPr>
              <a:spLocks noChangeArrowheads="1"/>
            </p:cNvSpPr>
            <p:nvPr/>
          </p:nvSpPr>
          <p:spPr bwMode="auto">
            <a:xfrm>
              <a:off x="4098925" y="5953125"/>
              <a:ext cx="115888" cy="115888"/>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136">
              <a:extLst>
                <a:ext uri="{FF2B5EF4-FFF2-40B4-BE49-F238E27FC236}">
                  <a16:creationId xmlns:a16="http://schemas.microsoft.com/office/drawing/2014/main" id="{7BC802BF-A454-464D-A178-E4CE96FF266F}"/>
                </a:ext>
              </a:extLst>
            </p:cNvPr>
            <p:cNvSpPr>
              <a:spLocks/>
            </p:cNvSpPr>
            <p:nvPr/>
          </p:nvSpPr>
          <p:spPr bwMode="auto">
            <a:xfrm>
              <a:off x="4467225" y="6084888"/>
              <a:ext cx="200025" cy="406400"/>
            </a:xfrm>
            <a:custGeom>
              <a:avLst/>
              <a:gdLst>
                <a:gd name="T0" fmla="*/ 172 w 261"/>
                <a:gd name="T1" fmla="*/ 0 h 535"/>
                <a:gd name="T2" fmla="*/ 125 w 261"/>
                <a:gd name="T3" fmla="*/ 39 h 535"/>
                <a:gd name="T4" fmla="*/ 79 w 261"/>
                <a:gd name="T5" fmla="*/ 0 h 535"/>
                <a:gd name="T6" fmla="*/ 0 w 261"/>
                <a:gd name="T7" fmla="*/ 46 h 535"/>
                <a:gd name="T8" fmla="*/ 68 w 261"/>
                <a:gd name="T9" fmla="*/ 201 h 535"/>
                <a:gd name="T10" fmla="*/ 35 w 261"/>
                <a:gd name="T11" fmla="*/ 314 h 535"/>
                <a:gd name="T12" fmla="*/ 35 w 261"/>
                <a:gd name="T13" fmla="*/ 372 h 535"/>
                <a:gd name="T14" fmla="*/ 191 w 261"/>
                <a:gd name="T15" fmla="*/ 535 h 535"/>
                <a:gd name="T16" fmla="*/ 215 w 261"/>
                <a:gd name="T17" fmla="*/ 496 h 535"/>
                <a:gd name="T18" fmla="*/ 215 w 261"/>
                <a:gd name="T19" fmla="*/ 285 h 535"/>
                <a:gd name="T20" fmla="*/ 261 w 261"/>
                <a:gd name="T21" fmla="*/ 245 h 535"/>
                <a:gd name="T22" fmla="*/ 261 w 261"/>
                <a:gd name="T23" fmla="*/ 105 h 535"/>
                <a:gd name="T24" fmla="*/ 172 w 261"/>
                <a:gd name="T25" fmla="*/ 0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1" h="535">
                  <a:moveTo>
                    <a:pt x="172" y="0"/>
                  </a:moveTo>
                  <a:lnTo>
                    <a:pt x="125" y="39"/>
                  </a:lnTo>
                  <a:lnTo>
                    <a:pt x="79" y="0"/>
                  </a:lnTo>
                  <a:cubicBezTo>
                    <a:pt x="40" y="3"/>
                    <a:pt x="13" y="16"/>
                    <a:pt x="0" y="46"/>
                  </a:cubicBezTo>
                  <a:cubicBezTo>
                    <a:pt x="42" y="85"/>
                    <a:pt x="68" y="140"/>
                    <a:pt x="68" y="201"/>
                  </a:cubicBezTo>
                  <a:cubicBezTo>
                    <a:pt x="68" y="242"/>
                    <a:pt x="56" y="281"/>
                    <a:pt x="35" y="314"/>
                  </a:cubicBezTo>
                  <a:lnTo>
                    <a:pt x="35" y="372"/>
                  </a:lnTo>
                  <a:cubicBezTo>
                    <a:pt x="118" y="404"/>
                    <a:pt x="172" y="461"/>
                    <a:pt x="191" y="535"/>
                  </a:cubicBezTo>
                  <a:cubicBezTo>
                    <a:pt x="205" y="528"/>
                    <a:pt x="215" y="513"/>
                    <a:pt x="215" y="496"/>
                  </a:cubicBezTo>
                  <a:lnTo>
                    <a:pt x="215" y="285"/>
                  </a:lnTo>
                  <a:cubicBezTo>
                    <a:pt x="246" y="285"/>
                    <a:pt x="261" y="267"/>
                    <a:pt x="261" y="245"/>
                  </a:cubicBezTo>
                  <a:lnTo>
                    <a:pt x="261" y="105"/>
                  </a:lnTo>
                  <a:cubicBezTo>
                    <a:pt x="261" y="33"/>
                    <a:pt x="230" y="4"/>
                    <a:pt x="172"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Oval 137">
              <a:extLst>
                <a:ext uri="{FF2B5EF4-FFF2-40B4-BE49-F238E27FC236}">
                  <a16:creationId xmlns:a16="http://schemas.microsoft.com/office/drawing/2014/main" id="{B358702F-D48E-42B0-A4E5-1C672833976A}"/>
                </a:ext>
              </a:extLst>
            </p:cNvPr>
            <p:cNvSpPr>
              <a:spLocks noChangeArrowheads="1"/>
            </p:cNvSpPr>
            <p:nvPr/>
          </p:nvSpPr>
          <p:spPr bwMode="auto">
            <a:xfrm>
              <a:off x="4505325" y="5953125"/>
              <a:ext cx="115888" cy="115888"/>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Oval 138">
              <a:extLst>
                <a:ext uri="{FF2B5EF4-FFF2-40B4-BE49-F238E27FC236}">
                  <a16:creationId xmlns:a16="http://schemas.microsoft.com/office/drawing/2014/main" id="{1424B535-ECAC-43D0-9BB1-517C2F56947E}"/>
                </a:ext>
              </a:extLst>
            </p:cNvPr>
            <p:cNvSpPr>
              <a:spLocks noChangeArrowheads="1"/>
            </p:cNvSpPr>
            <p:nvPr/>
          </p:nvSpPr>
          <p:spPr bwMode="auto">
            <a:xfrm>
              <a:off x="4237038" y="6113463"/>
              <a:ext cx="246063" cy="2476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139">
              <a:extLst>
                <a:ext uri="{FF2B5EF4-FFF2-40B4-BE49-F238E27FC236}">
                  <a16:creationId xmlns:a16="http://schemas.microsoft.com/office/drawing/2014/main" id="{97470A42-D500-4DE2-8EC7-6A9CD6247ACE}"/>
                </a:ext>
              </a:extLst>
            </p:cNvPr>
            <p:cNvSpPr>
              <a:spLocks/>
            </p:cNvSpPr>
            <p:nvPr/>
          </p:nvSpPr>
          <p:spPr bwMode="auto">
            <a:xfrm>
              <a:off x="4137025" y="6388100"/>
              <a:ext cx="444500" cy="263525"/>
            </a:xfrm>
            <a:custGeom>
              <a:avLst/>
              <a:gdLst>
                <a:gd name="T0" fmla="*/ 390 w 583"/>
                <a:gd name="T1" fmla="*/ 0 h 346"/>
                <a:gd name="T2" fmla="*/ 292 w 583"/>
                <a:gd name="T3" fmla="*/ 89 h 346"/>
                <a:gd name="T4" fmla="*/ 193 w 583"/>
                <a:gd name="T5" fmla="*/ 0 h 346"/>
                <a:gd name="T6" fmla="*/ 0 w 583"/>
                <a:gd name="T7" fmla="*/ 196 h 346"/>
                <a:gd name="T8" fmla="*/ 0 w 583"/>
                <a:gd name="T9" fmla="*/ 346 h 346"/>
                <a:gd name="T10" fmla="*/ 106 w 583"/>
                <a:gd name="T11" fmla="*/ 346 h 346"/>
                <a:gd name="T12" fmla="*/ 113 w 583"/>
                <a:gd name="T13" fmla="*/ 214 h 346"/>
                <a:gd name="T14" fmla="*/ 147 w 583"/>
                <a:gd name="T15" fmla="*/ 214 h 346"/>
                <a:gd name="T16" fmla="*/ 147 w 583"/>
                <a:gd name="T17" fmla="*/ 346 h 346"/>
                <a:gd name="T18" fmla="*/ 437 w 583"/>
                <a:gd name="T19" fmla="*/ 346 h 346"/>
                <a:gd name="T20" fmla="*/ 437 w 583"/>
                <a:gd name="T21" fmla="*/ 214 h 346"/>
                <a:gd name="T22" fmla="*/ 471 w 583"/>
                <a:gd name="T23" fmla="*/ 214 h 346"/>
                <a:gd name="T24" fmla="*/ 477 w 583"/>
                <a:gd name="T25" fmla="*/ 346 h 346"/>
                <a:gd name="T26" fmla="*/ 583 w 583"/>
                <a:gd name="T27" fmla="*/ 346 h 346"/>
                <a:gd name="T28" fmla="*/ 583 w 583"/>
                <a:gd name="T29" fmla="*/ 196 h 346"/>
                <a:gd name="T30" fmla="*/ 390 w 583"/>
                <a:gd name="T31" fmla="*/ 0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3" h="346">
                  <a:moveTo>
                    <a:pt x="390" y="0"/>
                  </a:moveTo>
                  <a:lnTo>
                    <a:pt x="292" y="89"/>
                  </a:lnTo>
                  <a:lnTo>
                    <a:pt x="193" y="0"/>
                  </a:lnTo>
                  <a:cubicBezTo>
                    <a:pt x="84" y="22"/>
                    <a:pt x="0" y="85"/>
                    <a:pt x="0" y="196"/>
                  </a:cubicBezTo>
                  <a:lnTo>
                    <a:pt x="0" y="346"/>
                  </a:lnTo>
                  <a:lnTo>
                    <a:pt x="106" y="346"/>
                  </a:lnTo>
                  <a:lnTo>
                    <a:pt x="113" y="214"/>
                  </a:lnTo>
                  <a:lnTo>
                    <a:pt x="147" y="214"/>
                  </a:lnTo>
                  <a:lnTo>
                    <a:pt x="147" y="346"/>
                  </a:lnTo>
                  <a:lnTo>
                    <a:pt x="437" y="346"/>
                  </a:lnTo>
                  <a:lnTo>
                    <a:pt x="437" y="214"/>
                  </a:lnTo>
                  <a:lnTo>
                    <a:pt x="471" y="214"/>
                  </a:lnTo>
                  <a:lnTo>
                    <a:pt x="477" y="346"/>
                  </a:lnTo>
                  <a:lnTo>
                    <a:pt x="583" y="346"/>
                  </a:lnTo>
                  <a:lnTo>
                    <a:pt x="583" y="196"/>
                  </a:lnTo>
                  <a:cubicBezTo>
                    <a:pt x="583" y="85"/>
                    <a:pt x="500" y="22"/>
                    <a:pt x="39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5" name="Man15" descr="{&quot;Key&quot;:&quot;POWER_USER_SHAPE_ICON&quot;,&quot;Value&quot;:&quot;POWER_USER_SHAPE_ICON_STYLE_1&quot;}">
            <a:extLst>
              <a:ext uri="{FF2B5EF4-FFF2-40B4-BE49-F238E27FC236}">
                <a16:creationId xmlns:a16="http://schemas.microsoft.com/office/drawing/2014/main" id="{88069B89-BBD2-4E72-85CD-844328F33D90}"/>
              </a:ext>
            </a:extLst>
          </p:cNvPr>
          <p:cNvGrpSpPr>
            <a:grpSpLocks noChangeAspect="1"/>
          </p:cNvGrpSpPr>
          <p:nvPr>
            <p:custDataLst>
              <p:tags r:id="rId4"/>
            </p:custDataLst>
          </p:nvPr>
        </p:nvGrpSpPr>
        <p:grpSpPr>
          <a:xfrm>
            <a:off x="932004" y="3383835"/>
            <a:ext cx="429877" cy="542925"/>
            <a:chOff x="4140749" y="3095294"/>
            <a:chExt cx="1541299" cy="1946624"/>
          </a:xfrm>
          <a:solidFill>
            <a:schemeClr val="bg1"/>
          </a:solidFill>
        </p:grpSpPr>
        <p:sp>
          <p:nvSpPr>
            <p:cNvPr id="86" name="Freeform: Shape 214">
              <a:extLst>
                <a:ext uri="{FF2B5EF4-FFF2-40B4-BE49-F238E27FC236}">
                  <a16:creationId xmlns:a16="http://schemas.microsoft.com/office/drawing/2014/main" id="{A30FF7F3-75FA-4545-967C-BD7C820712B1}"/>
                </a:ext>
              </a:extLst>
            </p:cNvPr>
            <p:cNvSpPr>
              <a:spLocks/>
            </p:cNvSpPr>
            <p:nvPr/>
          </p:nvSpPr>
          <p:spPr bwMode="auto">
            <a:xfrm>
              <a:off x="4140749" y="4100899"/>
              <a:ext cx="1541299" cy="941019"/>
            </a:xfrm>
            <a:custGeom>
              <a:avLst/>
              <a:gdLst>
                <a:gd name="connsiteX0" fmla="*/ 970259 w 1541299"/>
                <a:gd name="connsiteY0" fmla="*/ 0 h 941019"/>
                <a:gd name="connsiteX1" fmla="*/ 1111756 w 1541299"/>
                <a:gd name="connsiteY1" fmla="*/ 27163 h 941019"/>
                <a:gd name="connsiteX2" fmla="*/ 1541299 w 1541299"/>
                <a:gd name="connsiteY2" fmla="*/ 523841 h 941019"/>
                <a:gd name="connsiteX3" fmla="*/ 1541299 w 1541299"/>
                <a:gd name="connsiteY3" fmla="*/ 941019 h 941019"/>
                <a:gd name="connsiteX4" fmla="*/ 1260599 w 1541299"/>
                <a:gd name="connsiteY4" fmla="*/ 941019 h 941019"/>
                <a:gd name="connsiteX5" fmla="*/ 1245288 w 1541299"/>
                <a:gd name="connsiteY5" fmla="*/ 633895 h 941019"/>
                <a:gd name="connsiteX6" fmla="*/ 1153423 w 1541299"/>
                <a:gd name="connsiteY6" fmla="*/ 633895 h 941019"/>
                <a:gd name="connsiteX7" fmla="*/ 1153423 w 1541299"/>
                <a:gd name="connsiteY7" fmla="*/ 941019 h 941019"/>
                <a:gd name="connsiteX8" fmla="*/ 387877 w 1541299"/>
                <a:gd name="connsiteY8" fmla="*/ 941019 h 941019"/>
                <a:gd name="connsiteX9" fmla="*/ 387877 w 1541299"/>
                <a:gd name="connsiteY9" fmla="*/ 633895 h 941019"/>
                <a:gd name="connsiteX10" fmla="*/ 298563 w 1541299"/>
                <a:gd name="connsiteY10" fmla="*/ 633895 h 941019"/>
                <a:gd name="connsiteX11" fmla="*/ 280700 w 1541299"/>
                <a:gd name="connsiteY11" fmla="*/ 941019 h 941019"/>
                <a:gd name="connsiteX12" fmla="*/ 0 w 1541299"/>
                <a:gd name="connsiteY12" fmla="*/ 941019 h 941019"/>
                <a:gd name="connsiteX13" fmla="*/ 0 w 1541299"/>
                <a:gd name="connsiteY13" fmla="*/ 523841 h 941019"/>
                <a:gd name="connsiteX14" fmla="*/ 429543 w 1541299"/>
                <a:gd name="connsiteY14" fmla="*/ 27523 h 941019"/>
                <a:gd name="connsiteX15" fmla="*/ 571132 w 1541299"/>
                <a:gd name="connsiteY15" fmla="*/ 114 h 941019"/>
                <a:gd name="connsiteX16" fmla="*/ 770651 w 1541299"/>
                <a:gd name="connsiteY16" fmla="*/ 255088 h 94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1299" h="941019">
                  <a:moveTo>
                    <a:pt x="970259" y="0"/>
                  </a:moveTo>
                  <a:lnTo>
                    <a:pt x="1111756" y="27163"/>
                  </a:lnTo>
                  <a:cubicBezTo>
                    <a:pt x="1402066" y="106344"/>
                    <a:pt x="1541299" y="293498"/>
                    <a:pt x="1541299" y="523841"/>
                  </a:cubicBezTo>
                  <a:lnTo>
                    <a:pt x="1541299" y="941019"/>
                  </a:lnTo>
                  <a:lnTo>
                    <a:pt x="1260599" y="941019"/>
                  </a:lnTo>
                  <a:lnTo>
                    <a:pt x="1245288" y="633895"/>
                  </a:lnTo>
                  <a:lnTo>
                    <a:pt x="1153423" y="633895"/>
                  </a:lnTo>
                  <a:lnTo>
                    <a:pt x="1153423" y="941019"/>
                  </a:lnTo>
                  <a:lnTo>
                    <a:pt x="387877" y="941019"/>
                  </a:lnTo>
                  <a:lnTo>
                    <a:pt x="387877" y="633895"/>
                  </a:lnTo>
                  <a:lnTo>
                    <a:pt x="298563" y="633895"/>
                  </a:lnTo>
                  <a:lnTo>
                    <a:pt x="280700" y="941019"/>
                  </a:lnTo>
                  <a:lnTo>
                    <a:pt x="0" y="941019"/>
                  </a:lnTo>
                  <a:lnTo>
                    <a:pt x="0" y="523841"/>
                  </a:lnTo>
                  <a:cubicBezTo>
                    <a:pt x="0" y="295418"/>
                    <a:pt x="139234" y="107304"/>
                    <a:pt x="429543" y="27523"/>
                  </a:cubicBezTo>
                  <a:lnTo>
                    <a:pt x="571132" y="114"/>
                  </a:lnTo>
                  <a:lnTo>
                    <a:pt x="770651" y="255088"/>
                  </a:ln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Oval 215">
              <a:extLst>
                <a:ext uri="{FF2B5EF4-FFF2-40B4-BE49-F238E27FC236}">
                  <a16:creationId xmlns:a16="http://schemas.microsoft.com/office/drawing/2014/main" id="{93DF60A8-FAE8-4ED1-B403-A02C8C28A4A6}"/>
                </a:ext>
              </a:extLst>
            </p:cNvPr>
            <p:cNvSpPr>
              <a:spLocks noChangeArrowheads="1"/>
            </p:cNvSpPr>
            <p:nvPr/>
          </p:nvSpPr>
          <p:spPr bwMode="auto">
            <a:xfrm>
              <a:off x="4466076" y="3095294"/>
              <a:ext cx="890648" cy="890648"/>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8" name="Man15" descr="{&quot;Key&quot;:&quot;POWER_USER_SHAPE_ICON&quot;,&quot;Value&quot;:&quot;POWER_USER_SHAPE_ICON_STYLE_1&quot;}">
            <a:extLst>
              <a:ext uri="{FF2B5EF4-FFF2-40B4-BE49-F238E27FC236}">
                <a16:creationId xmlns:a16="http://schemas.microsoft.com/office/drawing/2014/main" id="{2E07B0F7-1575-4FCF-BF9E-7F8D6CFC9D3F}"/>
              </a:ext>
            </a:extLst>
          </p:cNvPr>
          <p:cNvGrpSpPr>
            <a:grpSpLocks noChangeAspect="1"/>
          </p:cNvGrpSpPr>
          <p:nvPr>
            <p:custDataLst>
              <p:tags r:id="rId5"/>
            </p:custDataLst>
          </p:nvPr>
        </p:nvGrpSpPr>
        <p:grpSpPr>
          <a:xfrm>
            <a:off x="883695" y="2284866"/>
            <a:ext cx="429877" cy="542925"/>
            <a:chOff x="4140749" y="3095294"/>
            <a:chExt cx="1541299" cy="1946624"/>
          </a:xfrm>
          <a:solidFill>
            <a:schemeClr val="bg1"/>
          </a:solidFill>
        </p:grpSpPr>
        <p:sp>
          <p:nvSpPr>
            <p:cNvPr id="89" name="Freeform: Shape 214">
              <a:extLst>
                <a:ext uri="{FF2B5EF4-FFF2-40B4-BE49-F238E27FC236}">
                  <a16:creationId xmlns:a16="http://schemas.microsoft.com/office/drawing/2014/main" id="{FA8D0C5E-0D42-411F-81B0-C3A3AAE63FC9}"/>
                </a:ext>
              </a:extLst>
            </p:cNvPr>
            <p:cNvSpPr>
              <a:spLocks/>
            </p:cNvSpPr>
            <p:nvPr/>
          </p:nvSpPr>
          <p:spPr bwMode="auto">
            <a:xfrm>
              <a:off x="4140749" y="4100899"/>
              <a:ext cx="1541299" cy="941019"/>
            </a:xfrm>
            <a:custGeom>
              <a:avLst/>
              <a:gdLst>
                <a:gd name="connsiteX0" fmla="*/ 970259 w 1541299"/>
                <a:gd name="connsiteY0" fmla="*/ 0 h 941019"/>
                <a:gd name="connsiteX1" fmla="*/ 1111756 w 1541299"/>
                <a:gd name="connsiteY1" fmla="*/ 27163 h 941019"/>
                <a:gd name="connsiteX2" fmla="*/ 1541299 w 1541299"/>
                <a:gd name="connsiteY2" fmla="*/ 523841 h 941019"/>
                <a:gd name="connsiteX3" fmla="*/ 1541299 w 1541299"/>
                <a:gd name="connsiteY3" fmla="*/ 941019 h 941019"/>
                <a:gd name="connsiteX4" fmla="*/ 1260599 w 1541299"/>
                <a:gd name="connsiteY4" fmla="*/ 941019 h 941019"/>
                <a:gd name="connsiteX5" fmla="*/ 1245288 w 1541299"/>
                <a:gd name="connsiteY5" fmla="*/ 633895 h 941019"/>
                <a:gd name="connsiteX6" fmla="*/ 1153423 w 1541299"/>
                <a:gd name="connsiteY6" fmla="*/ 633895 h 941019"/>
                <a:gd name="connsiteX7" fmla="*/ 1153423 w 1541299"/>
                <a:gd name="connsiteY7" fmla="*/ 941019 h 941019"/>
                <a:gd name="connsiteX8" fmla="*/ 387877 w 1541299"/>
                <a:gd name="connsiteY8" fmla="*/ 941019 h 941019"/>
                <a:gd name="connsiteX9" fmla="*/ 387877 w 1541299"/>
                <a:gd name="connsiteY9" fmla="*/ 633895 h 941019"/>
                <a:gd name="connsiteX10" fmla="*/ 298563 w 1541299"/>
                <a:gd name="connsiteY10" fmla="*/ 633895 h 941019"/>
                <a:gd name="connsiteX11" fmla="*/ 280700 w 1541299"/>
                <a:gd name="connsiteY11" fmla="*/ 941019 h 941019"/>
                <a:gd name="connsiteX12" fmla="*/ 0 w 1541299"/>
                <a:gd name="connsiteY12" fmla="*/ 941019 h 941019"/>
                <a:gd name="connsiteX13" fmla="*/ 0 w 1541299"/>
                <a:gd name="connsiteY13" fmla="*/ 523841 h 941019"/>
                <a:gd name="connsiteX14" fmla="*/ 429543 w 1541299"/>
                <a:gd name="connsiteY14" fmla="*/ 27523 h 941019"/>
                <a:gd name="connsiteX15" fmla="*/ 571132 w 1541299"/>
                <a:gd name="connsiteY15" fmla="*/ 114 h 941019"/>
                <a:gd name="connsiteX16" fmla="*/ 770651 w 1541299"/>
                <a:gd name="connsiteY16" fmla="*/ 255088 h 94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1299" h="941019">
                  <a:moveTo>
                    <a:pt x="970259" y="0"/>
                  </a:moveTo>
                  <a:lnTo>
                    <a:pt x="1111756" y="27163"/>
                  </a:lnTo>
                  <a:cubicBezTo>
                    <a:pt x="1402066" y="106344"/>
                    <a:pt x="1541299" y="293498"/>
                    <a:pt x="1541299" y="523841"/>
                  </a:cubicBezTo>
                  <a:lnTo>
                    <a:pt x="1541299" y="941019"/>
                  </a:lnTo>
                  <a:lnTo>
                    <a:pt x="1260599" y="941019"/>
                  </a:lnTo>
                  <a:lnTo>
                    <a:pt x="1245288" y="633895"/>
                  </a:lnTo>
                  <a:lnTo>
                    <a:pt x="1153423" y="633895"/>
                  </a:lnTo>
                  <a:lnTo>
                    <a:pt x="1153423" y="941019"/>
                  </a:lnTo>
                  <a:lnTo>
                    <a:pt x="387877" y="941019"/>
                  </a:lnTo>
                  <a:lnTo>
                    <a:pt x="387877" y="633895"/>
                  </a:lnTo>
                  <a:lnTo>
                    <a:pt x="298563" y="633895"/>
                  </a:lnTo>
                  <a:lnTo>
                    <a:pt x="280700" y="941019"/>
                  </a:lnTo>
                  <a:lnTo>
                    <a:pt x="0" y="941019"/>
                  </a:lnTo>
                  <a:lnTo>
                    <a:pt x="0" y="523841"/>
                  </a:lnTo>
                  <a:cubicBezTo>
                    <a:pt x="0" y="295418"/>
                    <a:pt x="139234" y="107304"/>
                    <a:pt x="429543" y="27523"/>
                  </a:cubicBezTo>
                  <a:lnTo>
                    <a:pt x="571132" y="114"/>
                  </a:lnTo>
                  <a:lnTo>
                    <a:pt x="770651" y="255088"/>
                  </a:ln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Oval 215">
              <a:extLst>
                <a:ext uri="{FF2B5EF4-FFF2-40B4-BE49-F238E27FC236}">
                  <a16:creationId xmlns:a16="http://schemas.microsoft.com/office/drawing/2014/main" id="{C12FF62A-4A39-489A-B6FE-400B348E5A47}"/>
                </a:ext>
              </a:extLst>
            </p:cNvPr>
            <p:cNvSpPr>
              <a:spLocks noChangeArrowheads="1"/>
            </p:cNvSpPr>
            <p:nvPr/>
          </p:nvSpPr>
          <p:spPr bwMode="auto">
            <a:xfrm>
              <a:off x="4466076" y="3095294"/>
              <a:ext cx="890648" cy="890648"/>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aphicFrame>
        <p:nvGraphicFramePr>
          <p:cNvPr id="91" name="Table 90">
            <a:extLst>
              <a:ext uri="{FF2B5EF4-FFF2-40B4-BE49-F238E27FC236}">
                <a16:creationId xmlns:a16="http://schemas.microsoft.com/office/drawing/2014/main" id="{10BD55DF-E653-44F7-B1B1-B88C5616E4DB}"/>
              </a:ext>
            </a:extLst>
          </p:cNvPr>
          <p:cNvGraphicFramePr>
            <a:graphicFrameLocks noGrp="1"/>
          </p:cNvGraphicFramePr>
          <p:nvPr>
            <p:extLst>
              <p:ext uri="{D42A27DB-BD31-4B8C-83A1-F6EECF244321}">
                <p14:modId xmlns:p14="http://schemas.microsoft.com/office/powerpoint/2010/main" val="1888479554"/>
              </p:ext>
            </p:extLst>
          </p:nvPr>
        </p:nvGraphicFramePr>
        <p:xfrm>
          <a:off x="4876800" y="877071"/>
          <a:ext cx="6934200" cy="2194560"/>
        </p:xfrm>
        <a:graphic>
          <a:graphicData uri="http://schemas.openxmlformats.org/drawingml/2006/table">
            <a:tbl>
              <a:tblPr>
                <a:tableStyleId>{3B4B98B0-60AC-42C2-AFA5-B58CD77FA1E5}</a:tableStyleId>
              </a:tblPr>
              <a:tblGrid>
                <a:gridCol w="6934200">
                  <a:extLst>
                    <a:ext uri="{9D8B030D-6E8A-4147-A177-3AD203B41FA5}">
                      <a16:colId xmlns:a16="http://schemas.microsoft.com/office/drawing/2014/main" val="3023507322"/>
                    </a:ext>
                  </a:extLst>
                </a:gridCol>
              </a:tblGrid>
              <a:tr h="365760">
                <a:tc>
                  <a:txBody>
                    <a:bodyPr/>
                    <a:lstStyle/>
                    <a:p>
                      <a:pPr marL="285750" indent="-285750" algn="l" fontAlgn="ctr">
                        <a:buFont typeface="Arial" panose="020B0604020202020204" pitchFamily="34" charset="0"/>
                        <a:buChar char="•"/>
                      </a:pPr>
                      <a:r>
                        <a:rPr kumimoji="0" lang="en-US" sz="1400" b="0" i="0" u="none" strike="noStrike" kern="0" cap="none" spc="0" normalizeH="0" baseline="0" dirty="0">
                          <a:ln>
                            <a:noFill/>
                          </a:ln>
                          <a:solidFill>
                            <a:schemeClr val="tx1"/>
                          </a:solidFill>
                          <a:effectLst/>
                          <a:uLnTx/>
                          <a:uFillTx/>
                          <a:latin typeface="Calibri"/>
                          <a:ea typeface="+mn-ea"/>
                          <a:cs typeface="+mn-cs"/>
                        </a:rPr>
                        <a:t>Development begins in December 2021</a:t>
                      </a:r>
                    </a:p>
                  </a:txBody>
                  <a:tcPr marL="0" marR="0" marT="0" marB="0" anchor="ctr"/>
                </a:tc>
                <a:extLst>
                  <a:ext uri="{0D108BD9-81ED-4DB2-BD59-A6C34878D82A}">
                    <a16:rowId xmlns:a16="http://schemas.microsoft.com/office/drawing/2014/main" val="2972921542"/>
                  </a:ext>
                </a:extLst>
              </a:tr>
              <a:tr h="365760">
                <a:tc>
                  <a:txBody>
                    <a:bodyPr/>
                    <a:lstStyle/>
                    <a:p>
                      <a:pPr marL="285750" indent="-285750" algn="l" fontAlgn="ctr">
                        <a:buFont typeface="Arial" panose="020B0604020202020204" pitchFamily="34" charset="0"/>
                        <a:buChar char="•"/>
                      </a:pPr>
                      <a:r>
                        <a:rPr kumimoji="0" lang="en-US" sz="1400" b="0" i="0" u="none" strike="noStrike" kern="0" cap="none" spc="0" normalizeH="0" baseline="0" dirty="0">
                          <a:ln>
                            <a:noFill/>
                          </a:ln>
                          <a:solidFill>
                            <a:schemeClr val="tx1"/>
                          </a:solidFill>
                          <a:effectLst/>
                          <a:uLnTx/>
                          <a:uFillTx/>
                          <a:latin typeface="Calibri"/>
                          <a:ea typeface="+mn-ea"/>
                          <a:cs typeface="+mn-cs"/>
                        </a:rPr>
                        <a:t>Construction begins in May 2022</a:t>
                      </a:r>
                    </a:p>
                  </a:txBody>
                  <a:tcPr marL="0" marR="0" marT="0" marB="0" anchor="ctr"/>
                </a:tc>
                <a:extLst>
                  <a:ext uri="{0D108BD9-81ED-4DB2-BD59-A6C34878D82A}">
                    <a16:rowId xmlns:a16="http://schemas.microsoft.com/office/drawing/2014/main" val="1910866682"/>
                  </a:ext>
                </a:extLst>
              </a:tr>
              <a:tr h="365760">
                <a:tc>
                  <a:txBody>
                    <a:bodyPr/>
                    <a:lstStyle/>
                    <a:p>
                      <a:pPr marL="285750" indent="-285750" algn="l" fontAlgn="ctr">
                        <a:buFont typeface="Arial" panose="020B0604020202020204" pitchFamily="34" charset="0"/>
                        <a:buChar char="•"/>
                      </a:pPr>
                      <a:r>
                        <a:rPr kumimoji="0" lang="en-US" sz="1400" b="0" i="0" u="none" strike="noStrike" kern="0" cap="none" spc="0" normalizeH="0" baseline="0" dirty="0">
                          <a:ln>
                            <a:noFill/>
                          </a:ln>
                          <a:solidFill>
                            <a:schemeClr val="tx1"/>
                          </a:solidFill>
                          <a:effectLst/>
                          <a:uLnTx/>
                          <a:uFillTx/>
                          <a:latin typeface="Calibri"/>
                          <a:ea typeface="+mn-ea"/>
                          <a:cs typeface="+mn-cs"/>
                        </a:rPr>
                        <a:t>Construction ends in May 2025 after 36 months.</a:t>
                      </a:r>
                    </a:p>
                  </a:txBody>
                  <a:tcPr marL="0" marR="0" marT="0" marB="0" anchor="ctr"/>
                </a:tc>
                <a:extLst>
                  <a:ext uri="{0D108BD9-81ED-4DB2-BD59-A6C34878D82A}">
                    <a16:rowId xmlns:a16="http://schemas.microsoft.com/office/drawing/2014/main" val="2081825640"/>
                  </a:ext>
                </a:extLst>
              </a:tr>
              <a:tr h="365760">
                <a:tc>
                  <a:txBody>
                    <a:bodyPr/>
                    <a:lstStyle/>
                    <a:p>
                      <a:pPr marL="285750" indent="-285750" algn="l" fontAlgn="ctr">
                        <a:buFont typeface="Arial" panose="020B0604020202020204" pitchFamily="34" charset="0"/>
                        <a:buChar char="•"/>
                      </a:pPr>
                      <a:r>
                        <a:rPr kumimoji="0" lang="en-US" sz="1400" b="0" i="0" u="none" strike="noStrike" kern="0" cap="none" spc="0" normalizeH="0" baseline="0" dirty="0">
                          <a:ln>
                            <a:noFill/>
                          </a:ln>
                          <a:solidFill>
                            <a:schemeClr val="tx1"/>
                          </a:solidFill>
                          <a:effectLst/>
                          <a:uLnTx/>
                          <a:uFillTx/>
                          <a:latin typeface="Calibri"/>
                          <a:ea typeface="+mn-ea"/>
                          <a:cs typeface="+mn-cs"/>
                        </a:rPr>
                        <a:t>Leasing begins in November 2023, 18 months after construction starts.</a:t>
                      </a:r>
                    </a:p>
                  </a:txBody>
                  <a:tcPr marL="0" marR="0" marT="0" marB="0" anchor="ctr"/>
                </a:tc>
                <a:extLst>
                  <a:ext uri="{0D108BD9-81ED-4DB2-BD59-A6C34878D82A}">
                    <a16:rowId xmlns:a16="http://schemas.microsoft.com/office/drawing/2014/main" val="3579816382"/>
                  </a:ext>
                </a:extLst>
              </a:tr>
              <a:tr h="365760">
                <a:tc>
                  <a:txBody>
                    <a:bodyPr/>
                    <a:lstStyle/>
                    <a:p>
                      <a:pPr marL="285750" indent="-285750" algn="l" fontAlgn="ctr">
                        <a:buFont typeface="Arial" panose="020B0604020202020204" pitchFamily="34" charset="0"/>
                        <a:buChar char="•"/>
                      </a:pPr>
                      <a:r>
                        <a:rPr kumimoji="0" lang="en-US" sz="1400" b="0" i="0" u="none" strike="noStrike" kern="0" cap="none" spc="0" normalizeH="0" baseline="0" dirty="0">
                          <a:ln>
                            <a:noFill/>
                          </a:ln>
                          <a:solidFill>
                            <a:schemeClr val="tx1"/>
                          </a:solidFill>
                          <a:effectLst/>
                          <a:uLnTx/>
                          <a:uFillTx/>
                          <a:latin typeface="Calibri"/>
                          <a:ea typeface="+mn-ea"/>
                          <a:cs typeface="+mn-cs"/>
                        </a:rPr>
                        <a:t>Units are fully leased (per Occupancy Rate) in June 2025, 1 months after construction ends</a:t>
                      </a:r>
                    </a:p>
                  </a:txBody>
                  <a:tcPr marL="0" marR="0" marT="0" marB="0" anchor="ctr"/>
                </a:tc>
                <a:extLst>
                  <a:ext uri="{0D108BD9-81ED-4DB2-BD59-A6C34878D82A}">
                    <a16:rowId xmlns:a16="http://schemas.microsoft.com/office/drawing/2014/main" val="3829332749"/>
                  </a:ext>
                </a:extLst>
              </a:tr>
              <a:tr h="365760">
                <a:tc>
                  <a:txBody>
                    <a:bodyPr/>
                    <a:lstStyle/>
                    <a:p>
                      <a:pPr marL="285750" indent="-285750" algn="l" fontAlgn="ctr">
                        <a:buFont typeface="Arial" panose="020B0604020202020204" pitchFamily="34" charset="0"/>
                        <a:buChar char="•"/>
                      </a:pPr>
                      <a:r>
                        <a:rPr kumimoji="0" lang="en-US" sz="1400" b="0" i="0" u="none" strike="noStrike" kern="0" cap="none" spc="0" normalizeH="0" baseline="0" dirty="0">
                          <a:ln>
                            <a:noFill/>
                          </a:ln>
                          <a:solidFill>
                            <a:schemeClr val="tx1"/>
                          </a:solidFill>
                          <a:effectLst/>
                          <a:uLnTx/>
                          <a:uFillTx/>
                          <a:latin typeface="Calibri"/>
                          <a:ea typeface="+mn-ea"/>
                          <a:cs typeface="+mn-cs"/>
                        </a:rPr>
                        <a:t>Exit sale is in November 2025</a:t>
                      </a:r>
                    </a:p>
                  </a:txBody>
                  <a:tcPr marL="0" marR="0" marT="0" marB="0" anchor="ctr"/>
                </a:tc>
                <a:extLst>
                  <a:ext uri="{0D108BD9-81ED-4DB2-BD59-A6C34878D82A}">
                    <a16:rowId xmlns:a16="http://schemas.microsoft.com/office/drawing/2014/main" val="4176654493"/>
                  </a:ext>
                </a:extLst>
              </a:tr>
            </a:tbl>
          </a:graphicData>
        </a:graphic>
      </p:graphicFrame>
    </p:spTree>
    <p:custDataLst>
      <p:tags r:id="rId1"/>
    </p:custDataLst>
    <p:extLst>
      <p:ext uri="{BB962C8B-B14F-4D97-AF65-F5344CB8AC3E}">
        <p14:creationId xmlns:p14="http://schemas.microsoft.com/office/powerpoint/2010/main" val="68857256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3811587" cy="1478570"/>
          </a:xfrm>
        </p:spPr>
        <p:txBody>
          <a:bodyPr/>
          <a:lstStyle/>
          <a:p>
            <a:r>
              <a:rPr lang="en-US" dirty="0"/>
              <a:t>assumptions</a:t>
            </a:r>
          </a:p>
        </p:txBody>
      </p:sp>
      <p:graphicFrame>
        <p:nvGraphicFramePr>
          <p:cNvPr id="3" name="Table 2">
            <a:extLst>
              <a:ext uri="{FF2B5EF4-FFF2-40B4-BE49-F238E27FC236}">
                <a16:creationId xmlns:a16="http://schemas.microsoft.com/office/drawing/2014/main" id="{10AF587B-E544-42DD-B52A-34A543FCD83F}"/>
              </a:ext>
            </a:extLst>
          </p:cNvPr>
          <p:cNvGraphicFramePr>
            <a:graphicFrameLocks noGrp="1"/>
          </p:cNvGraphicFramePr>
          <p:nvPr>
            <p:extLst>
              <p:ext uri="{D42A27DB-BD31-4B8C-83A1-F6EECF244321}">
                <p14:modId xmlns:p14="http://schemas.microsoft.com/office/powerpoint/2010/main" val="1105396188"/>
              </p:ext>
            </p:extLst>
          </p:nvPr>
        </p:nvGraphicFramePr>
        <p:xfrm>
          <a:off x="2667000" y="3733800"/>
          <a:ext cx="7924801" cy="2314032"/>
        </p:xfrm>
        <a:graphic>
          <a:graphicData uri="http://schemas.openxmlformats.org/drawingml/2006/table">
            <a:tbl>
              <a:tblPr>
                <a:tableStyleId>{3B4B98B0-60AC-42C2-AFA5-B58CD77FA1E5}</a:tableStyleId>
              </a:tblPr>
              <a:tblGrid>
                <a:gridCol w="371178">
                  <a:extLst>
                    <a:ext uri="{9D8B030D-6E8A-4147-A177-3AD203B41FA5}">
                      <a16:colId xmlns:a16="http://schemas.microsoft.com/office/drawing/2014/main" val="1422809529"/>
                    </a:ext>
                  </a:extLst>
                </a:gridCol>
                <a:gridCol w="494903">
                  <a:extLst>
                    <a:ext uri="{9D8B030D-6E8A-4147-A177-3AD203B41FA5}">
                      <a16:colId xmlns:a16="http://schemas.microsoft.com/office/drawing/2014/main" val="1358671622"/>
                    </a:ext>
                  </a:extLst>
                </a:gridCol>
                <a:gridCol w="770907">
                  <a:extLst>
                    <a:ext uri="{9D8B030D-6E8A-4147-A177-3AD203B41FA5}">
                      <a16:colId xmlns:a16="http://schemas.microsoft.com/office/drawing/2014/main" val="3725971340"/>
                    </a:ext>
                  </a:extLst>
                </a:gridCol>
                <a:gridCol w="494903">
                  <a:extLst>
                    <a:ext uri="{9D8B030D-6E8A-4147-A177-3AD203B41FA5}">
                      <a16:colId xmlns:a16="http://schemas.microsoft.com/office/drawing/2014/main" val="592066374"/>
                    </a:ext>
                  </a:extLst>
                </a:gridCol>
                <a:gridCol w="1002497">
                  <a:extLst>
                    <a:ext uri="{9D8B030D-6E8A-4147-A177-3AD203B41FA5}">
                      <a16:colId xmlns:a16="http://schemas.microsoft.com/office/drawing/2014/main" val="1319546596"/>
                    </a:ext>
                  </a:extLst>
                </a:gridCol>
                <a:gridCol w="1002497">
                  <a:extLst>
                    <a:ext uri="{9D8B030D-6E8A-4147-A177-3AD203B41FA5}">
                      <a16:colId xmlns:a16="http://schemas.microsoft.com/office/drawing/2014/main" val="1274431922"/>
                    </a:ext>
                  </a:extLst>
                </a:gridCol>
                <a:gridCol w="850219">
                  <a:extLst>
                    <a:ext uri="{9D8B030D-6E8A-4147-A177-3AD203B41FA5}">
                      <a16:colId xmlns:a16="http://schemas.microsoft.com/office/drawing/2014/main" val="2355141208"/>
                    </a:ext>
                  </a:extLst>
                </a:gridCol>
                <a:gridCol w="880296">
                  <a:extLst>
                    <a:ext uri="{9D8B030D-6E8A-4147-A177-3AD203B41FA5}">
                      <a16:colId xmlns:a16="http://schemas.microsoft.com/office/drawing/2014/main" val="226445825"/>
                    </a:ext>
                  </a:extLst>
                </a:gridCol>
                <a:gridCol w="1000972">
                  <a:extLst>
                    <a:ext uri="{9D8B030D-6E8A-4147-A177-3AD203B41FA5}">
                      <a16:colId xmlns:a16="http://schemas.microsoft.com/office/drawing/2014/main" val="3235235874"/>
                    </a:ext>
                  </a:extLst>
                </a:gridCol>
                <a:gridCol w="1056429">
                  <a:extLst>
                    <a:ext uri="{9D8B030D-6E8A-4147-A177-3AD203B41FA5}">
                      <a16:colId xmlns:a16="http://schemas.microsoft.com/office/drawing/2014/main" val="1522426122"/>
                    </a:ext>
                  </a:extLst>
                </a:gridCol>
              </a:tblGrid>
              <a:tr h="192836">
                <a:tc gridSpan="3">
                  <a:txBody>
                    <a:bodyPr/>
                    <a:lstStyle/>
                    <a:p>
                      <a:pPr algn="l" fontAlgn="ctr"/>
                      <a:r>
                        <a:rPr lang="en-US" sz="1100" u="none" strike="noStrike" dirty="0">
                          <a:effectLst/>
                        </a:rPr>
                        <a:t>FUNDING 000's</a:t>
                      </a:r>
                      <a:endParaRPr lang="en-US" sz="1100" b="1" i="0" u="none" strike="noStrike" dirty="0">
                        <a:effectLst/>
                        <a:latin typeface="Verdana" panose="020B0604030504040204" pitchFamily="34" charset="0"/>
                      </a:endParaRPr>
                    </a:p>
                  </a:txBody>
                  <a:tcPr marL="0" marR="0" marT="0" marB="0" anchor="ctr"/>
                </a:tc>
                <a:tc hMerge="1">
                  <a:txBody>
                    <a:bodyPr/>
                    <a:lstStyle/>
                    <a:p>
                      <a:endParaRPr lang="en-US"/>
                    </a:p>
                  </a:txBody>
                  <a:tcPr/>
                </a:tc>
                <a:tc hMerge="1">
                  <a:txBody>
                    <a:bodyPr/>
                    <a:lstStyle/>
                    <a:p>
                      <a:endParaRPr lang="en-US"/>
                    </a:p>
                  </a:txBody>
                  <a:tcPr/>
                </a:tc>
                <a:tc>
                  <a:txBody>
                    <a:bodyPr/>
                    <a:lstStyle/>
                    <a:p>
                      <a:pPr algn="l" fontAlgn="ctr"/>
                      <a:r>
                        <a:rPr lang="en-US" sz="1100" u="none" strike="noStrike" dirty="0">
                          <a:effectLst/>
                        </a:rPr>
                        <a:t> </a:t>
                      </a:r>
                      <a:endParaRPr lang="en-US" sz="1100" b="1" i="0" u="none" strike="noStrike" dirty="0">
                        <a:effectLst/>
                        <a:latin typeface="Verdana" panose="020B0604030504040204" pitchFamily="34" charset="0"/>
                      </a:endParaRPr>
                    </a:p>
                  </a:txBody>
                  <a:tcPr marL="0" marR="0" marT="0" marB="0" anchor="ctr"/>
                </a:tc>
                <a:tc>
                  <a:txBody>
                    <a:bodyPr/>
                    <a:lstStyle/>
                    <a:p>
                      <a:pPr algn="r" fontAlgn="ctr"/>
                      <a:r>
                        <a:rPr lang="en-US" sz="1100" u="none" strike="noStrike" dirty="0">
                          <a:effectLst/>
                        </a:rPr>
                        <a:t>YR 1</a:t>
                      </a:r>
                      <a:endParaRPr lang="en-US" sz="1100" b="1" i="0" u="none" strike="noStrike" dirty="0">
                        <a:effectLst/>
                        <a:latin typeface="Verdana" panose="020B0604030504040204" pitchFamily="34" charset="0"/>
                      </a:endParaRPr>
                    </a:p>
                  </a:txBody>
                  <a:tcPr marL="0" marR="0" marT="0" marB="0" anchor="ctr"/>
                </a:tc>
                <a:tc>
                  <a:txBody>
                    <a:bodyPr/>
                    <a:lstStyle/>
                    <a:p>
                      <a:pPr algn="r" fontAlgn="ctr"/>
                      <a:r>
                        <a:rPr lang="en-US" sz="1100" u="none" strike="noStrike" dirty="0">
                          <a:effectLst/>
                        </a:rPr>
                        <a:t>YR 2</a:t>
                      </a:r>
                      <a:endParaRPr lang="en-US" sz="1100" b="1" i="0" u="none" strike="noStrike" dirty="0">
                        <a:effectLst/>
                        <a:latin typeface="Verdana" panose="020B0604030504040204" pitchFamily="34" charset="0"/>
                      </a:endParaRPr>
                    </a:p>
                  </a:txBody>
                  <a:tcPr marL="0" marR="0" marT="0" marB="0" anchor="ctr"/>
                </a:tc>
                <a:tc>
                  <a:txBody>
                    <a:bodyPr/>
                    <a:lstStyle/>
                    <a:p>
                      <a:pPr algn="r" fontAlgn="ctr"/>
                      <a:r>
                        <a:rPr lang="en-US" sz="1100" u="none" strike="noStrike" dirty="0">
                          <a:effectLst/>
                        </a:rPr>
                        <a:t>YR 3</a:t>
                      </a:r>
                      <a:endParaRPr lang="en-US" sz="1100" b="1" i="0" u="none" strike="noStrike" dirty="0">
                        <a:effectLst/>
                        <a:latin typeface="Verdana" panose="020B0604030504040204" pitchFamily="34" charset="0"/>
                      </a:endParaRPr>
                    </a:p>
                  </a:txBody>
                  <a:tcPr marL="0" marR="0" marT="0" marB="0" anchor="ctr"/>
                </a:tc>
                <a:tc>
                  <a:txBody>
                    <a:bodyPr/>
                    <a:lstStyle/>
                    <a:p>
                      <a:pPr algn="r" fontAlgn="ctr"/>
                      <a:r>
                        <a:rPr lang="en-US" sz="1100" u="none" strike="noStrike" dirty="0">
                          <a:effectLst/>
                        </a:rPr>
                        <a:t>YR 4</a:t>
                      </a:r>
                      <a:endParaRPr lang="en-US" sz="1100" b="1" i="0" u="none" strike="noStrike" dirty="0">
                        <a:effectLst/>
                        <a:latin typeface="Verdana" panose="020B0604030504040204" pitchFamily="34" charset="0"/>
                      </a:endParaRPr>
                    </a:p>
                  </a:txBody>
                  <a:tcPr marL="0" marR="0" marT="0" marB="0" anchor="ctr"/>
                </a:tc>
                <a:tc>
                  <a:txBody>
                    <a:bodyPr/>
                    <a:lstStyle/>
                    <a:p>
                      <a:pPr algn="r" fontAlgn="ctr"/>
                      <a:r>
                        <a:rPr lang="en-US" sz="1100" u="none" strike="noStrike" dirty="0">
                          <a:effectLst/>
                        </a:rPr>
                        <a:t>YR 5</a:t>
                      </a:r>
                      <a:endParaRPr lang="en-US" sz="1100" b="1" i="0" u="none" strike="noStrike" dirty="0">
                        <a:effectLst/>
                        <a:latin typeface="Verdana" panose="020B0604030504040204" pitchFamily="34" charset="0"/>
                      </a:endParaRPr>
                    </a:p>
                  </a:txBody>
                  <a:tcPr marL="0" marR="0" marT="0" marB="0" anchor="ctr"/>
                </a:tc>
                <a:tc>
                  <a:txBody>
                    <a:bodyPr/>
                    <a:lstStyle/>
                    <a:p>
                      <a:pPr algn="r" fontAlgn="ctr"/>
                      <a:r>
                        <a:rPr lang="en-US" sz="1100" u="none" strike="noStrike" dirty="0">
                          <a:effectLst/>
                        </a:rPr>
                        <a:t>TOTAL</a:t>
                      </a:r>
                      <a:endParaRPr lang="en-US" sz="1100" b="1" i="0" u="none" strike="noStrike" dirty="0">
                        <a:effectLst/>
                        <a:latin typeface="Verdana" panose="020B0604030504040204" pitchFamily="34" charset="0"/>
                      </a:endParaRPr>
                    </a:p>
                  </a:txBody>
                  <a:tcPr marL="0" marR="0" marT="0" marB="0" anchor="ctr"/>
                </a:tc>
                <a:extLst>
                  <a:ext uri="{0D108BD9-81ED-4DB2-BD59-A6C34878D82A}">
                    <a16:rowId xmlns:a16="http://schemas.microsoft.com/office/drawing/2014/main" val="1244739877"/>
                  </a:ext>
                </a:extLst>
              </a:tr>
              <a:tr h="192836">
                <a:tc>
                  <a:txBody>
                    <a:bodyPr/>
                    <a:lstStyle/>
                    <a:p>
                      <a:pPr algn="l" fontAlgn="ctr"/>
                      <a:r>
                        <a:rPr lang="en-US" sz="1100" u="none" strike="noStrike">
                          <a:effectLst/>
                        </a:rPr>
                        <a:t> </a:t>
                      </a:r>
                      <a:endParaRPr lang="en-US" sz="1100" b="1" i="0" u="none" strike="noStrike">
                        <a:effectLst/>
                        <a:latin typeface="Verdana" panose="020B0604030504040204" pitchFamily="34" charset="0"/>
                      </a:endParaRPr>
                    </a:p>
                  </a:txBody>
                  <a:tcPr marL="0" marR="0" marT="0" marB="0"/>
                </a:tc>
                <a:tc>
                  <a:txBody>
                    <a:bodyPr/>
                    <a:lstStyle/>
                    <a:p>
                      <a:pPr algn="l" fontAlgn="ctr"/>
                      <a:r>
                        <a:rPr lang="en-US" sz="1100" u="none" strike="noStrike">
                          <a:effectLst/>
                        </a:rPr>
                        <a:t> </a:t>
                      </a:r>
                      <a:endParaRPr lang="en-US" sz="1100" b="0" i="0" u="none" strike="noStrike">
                        <a:effectLst/>
                        <a:latin typeface="Verdana" panose="020B0604030504040204" pitchFamily="34" charset="0"/>
                      </a:endParaRPr>
                    </a:p>
                  </a:txBody>
                  <a:tcPr marL="0" marR="0" marT="0" marB="0"/>
                </a:tc>
                <a:tc>
                  <a:txBody>
                    <a:bodyPr/>
                    <a:lstStyle/>
                    <a:p>
                      <a:pPr algn="l" fontAlgn="ctr"/>
                      <a:r>
                        <a:rPr lang="en-US" sz="1100" u="none" strike="noStrike" dirty="0">
                          <a:effectLst/>
                        </a:rPr>
                        <a:t> </a:t>
                      </a:r>
                      <a:endParaRPr lang="en-US" sz="1100" b="0" i="0" u="none" strike="noStrike" dirty="0">
                        <a:effectLst/>
                        <a:latin typeface="Verdana" panose="020B0604030504040204" pitchFamily="34" charset="0"/>
                      </a:endParaRPr>
                    </a:p>
                  </a:txBody>
                  <a:tcPr marL="0" marR="0" marT="0" marB="0"/>
                </a:tc>
                <a:tc>
                  <a:txBody>
                    <a:bodyPr/>
                    <a:lstStyle/>
                    <a:p>
                      <a:pPr algn="l" fontAlgn="ctr"/>
                      <a:r>
                        <a:rPr lang="en-US" sz="1100" u="none" strike="noStrike" dirty="0">
                          <a:effectLst/>
                        </a:rPr>
                        <a:t> </a:t>
                      </a:r>
                      <a:endParaRPr lang="en-US" sz="1100" b="0" i="0" u="none" strike="noStrike" dirty="0">
                        <a:effectLst/>
                        <a:latin typeface="Verdana" panose="020B0604030504040204" pitchFamily="34" charset="0"/>
                      </a:endParaRPr>
                    </a:p>
                  </a:txBody>
                  <a:tcPr marL="0" marR="0" marT="0" marB="0"/>
                </a:tc>
                <a:tc>
                  <a:txBody>
                    <a:bodyPr/>
                    <a:lstStyle/>
                    <a:p>
                      <a:pPr algn="r" fontAlgn="ctr"/>
                      <a:r>
                        <a:rPr lang="en-US" sz="1100" u="sng" strike="noStrike" dirty="0">
                          <a:effectLst/>
                        </a:rPr>
                        <a:t> </a:t>
                      </a:r>
                      <a:endParaRPr lang="en-US" sz="1100" b="0" i="0" u="sng" strike="noStrike" dirty="0">
                        <a:effectLst/>
                        <a:latin typeface="Verdana" panose="020B0604030504040204" pitchFamily="34" charset="0"/>
                      </a:endParaRPr>
                    </a:p>
                  </a:txBody>
                  <a:tcPr marL="0" marR="0" marT="0" marB="0"/>
                </a:tc>
                <a:tc>
                  <a:txBody>
                    <a:bodyPr/>
                    <a:lstStyle/>
                    <a:p>
                      <a:pPr algn="r" fontAlgn="ctr"/>
                      <a:r>
                        <a:rPr lang="en-US" sz="1100" u="sng" strike="noStrike">
                          <a:effectLst/>
                        </a:rPr>
                        <a:t> </a:t>
                      </a:r>
                      <a:endParaRPr lang="en-US" sz="1100" b="0" i="0" u="sng" strike="noStrike">
                        <a:effectLst/>
                        <a:latin typeface="Verdana" panose="020B0604030504040204" pitchFamily="34" charset="0"/>
                      </a:endParaRPr>
                    </a:p>
                  </a:txBody>
                  <a:tcPr marL="0" marR="0" marT="0" marB="0"/>
                </a:tc>
                <a:tc>
                  <a:txBody>
                    <a:bodyPr/>
                    <a:lstStyle/>
                    <a:p>
                      <a:pPr algn="r" fontAlgn="ctr"/>
                      <a:r>
                        <a:rPr lang="en-US" sz="1100" u="sng" strike="noStrike">
                          <a:effectLst/>
                        </a:rPr>
                        <a:t> </a:t>
                      </a:r>
                      <a:endParaRPr lang="en-US" sz="1100" b="0" i="0" u="sng" strike="noStrike">
                        <a:effectLst/>
                        <a:latin typeface="Verdana" panose="020B0604030504040204" pitchFamily="34" charset="0"/>
                      </a:endParaRPr>
                    </a:p>
                  </a:txBody>
                  <a:tcPr marL="0" marR="0" marT="0" marB="0"/>
                </a:tc>
                <a:tc>
                  <a:txBody>
                    <a:bodyPr/>
                    <a:lstStyle/>
                    <a:p>
                      <a:pPr algn="r" fontAlgn="ctr"/>
                      <a:r>
                        <a:rPr lang="en-US" sz="1100" u="sng" strike="noStrike">
                          <a:effectLst/>
                        </a:rPr>
                        <a:t> </a:t>
                      </a:r>
                      <a:endParaRPr lang="en-US" sz="1100" b="0" i="0" u="sng" strike="noStrike">
                        <a:effectLst/>
                        <a:latin typeface="Verdana" panose="020B0604030504040204" pitchFamily="34" charset="0"/>
                      </a:endParaRPr>
                    </a:p>
                  </a:txBody>
                  <a:tcPr marL="0" marR="0" marT="0" marB="0"/>
                </a:tc>
                <a:tc>
                  <a:txBody>
                    <a:bodyPr/>
                    <a:lstStyle/>
                    <a:p>
                      <a:pPr algn="r" fontAlgn="ctr"/>
                      <a:r>
                        <a:rPr lang="en-US" sz="1100" u="sng" strike="noStrike">
                          <a:effectLst/>
                        </a:rPr>
                        <a:t> </a:t>
                      </a:r>
                      <a:endParaRPr lang="en-US" sz="1100" b="0" i="0" u="sng" strike="noStrike">
                        <a:effectLst/>
                        <a:latin typeface="Verdana" panose="020B0604030504040204" pitchFamily="34" charset="0"/>
                      </a:endParaRPr>
                    </a:p>
                  </a:txBody>
                  <a:tcPr marL="0" marR="0" marT="0" marB="0"/>
                </a:tc>
                <a:tc>
                  <a:txBody>
                    <a:bodyPr/>
                    <a:lstStyle/>
                    <a:p>
                      <a:pPr algn="r" fontAlgn="ctr"/>
                      <a:r>
                        <a:rPr lang="en-US" sz="1100" u="sng" strike="noStrike">
                          <a:effectLst/>
                        </a:rPr>
                        <a:t> </a:t>
                      </a:r>
                      <a:endParaRPr lang="en-US" sz="1100" b="1" i="0" u="sng" strike="noStrike">
                        <a:effectLst/>
                        <a:latin typeface="Verdana" panose="020B0604030504040204" pitchFamily="34" charset="0"/>
                      </a:endParaRPr>
                    </a:p>
                  </a:txBody>
                  <a:tcPr marL="0" marR="0" marT="0" marB="0"/>
                </a:tc>
                <a:extLst>
                  <a:ext uri="{0D108BD9-81ED-4DB2-BD59-A6C34878D82A}">
                    <a16:rowId xmlns:a16="http://schemas.microsoft.com/office/drawing/2014/main" val="802144848"/>
                  </a:ext>
                </a:extLst>
              </a:tr>
              <a:tr h="192836">
                <a:tc>
                  <a:txBody>
                    <a:bodyPr/>
                    <a:lstStyle/>
                    <a:p>
                      <a:pPr algn="l" fontAlgn="ctr"/>
                      <a:r>
                        <a:rPr lang="en-US" sz="1100" u="none" strike="noStrike">
                          <a:effectLst/>
                        </a:rPr>
                        <a:t> </a:t>
                      </a:r>
                      <a:endParaRPr lang="en-US" sz="1100" b="1" i="0" u="none" strike="noStrike">
                        <a:effectLst/>
                        <a:latin typeface="Verdana" panose="020B0604030504040204" pitchFamily="34" charset="0"/>
                      </a:endParaRPr>
                    </a:p>
                  </a:txBody>
                  <a:tcPr marL="0" marR="0" marT="0" marB="0"/>
                </a:tc>
                <a:tc>
                  <a:txBody>
                    <a:bodyPr/>
                    <a:lstStyle/>
                    <a:p>
                      <a:pPr algn="l" fontAlgn="ctr"/>
                      <a:r>
                        <a:rPr lang="en-US" sz="1100" u="none" strike="noStrike">
                          <a:effectLst/>
                        </a:rPr>
                        <a:t>Equity</a:t>
                      </a:r>
                      <a:endParaRPr lang="en-US" sz="1100" b="0" i="0" u="none" strike="noStrike">
                        <a:effectLst/>
                        <a:latin typeface="Verdana" panose="020B0604030504040204" pitchFamily="34" charset="0"/>
                      </a:endParaRPr>
                    </a:p>
                  </a:txBody>
                  <a:tcPr marL="0" marR="0" marT="0" marB="0"/>
                </a:tc>
                <a:tc>
                  <a:txBody>
                    <a:bodyPr/>
                    <a:lstStyle/>
                    <a:p>
                      <a:pPr algn="l" fontAlgn="ctr"/>
                      <a:r>
                        <a:rPr lang="en-US" sz="1100" u="none" strike="noStrike">
                          <a:effectLst/>
                        </a:rPr>
                        <a:t> </a:t>
                      </a:r>
                      <a:endParaRPr lang="en-US" sz="1100" b="0" i="0" u="none" strike="noStrike">
                        <a:effectLst/>
                        <a:latin typeface="Verdana" panose="020B0604030504040204" pitchFamily="34" charset="0"/>
                      </a:endParaRPr>
                    </a:p>
                  </a:txBody>
                  <a:tcPr marL="0" marR="0" marT="0" marB="0"/>
                </a:tc>
                <a:tc>
                  <a:txBody>
                    <a:bodyPr/>
                    <a:lstStyle/>
                    <a:p>
                      <a:pPr algn="r" fontAlgn="ctr"/>
                      <a:r>
                        <a:rPr lang="en-US" sz="1100" u="sng" strike="noStrike" dirty="0">
                          <a:effectLst/>
                        </a:rPr>
                        <a:t> </a:t>
                      </a:r>
                      <a:endParaRPr lang="en-US" sz="1100" b="0" i="0" u="sng" strike="noStrike" dirty="0">
                        <a:effectLst/>
                        <a:latin typeface="Verdana" panose="020B0604030504040204" pitchFamily="34" charset="0"/>
                      </a:endParaRPr>
                    </a:p>
                  </a:txBody>
                  <a:tcPr marL="0" marR="0" marT="0" marB="0"/>
                </a:tc>
                <a:tc>
                  <a:txBody>
                    <a:bodyPr/>
                    <a:lstStyle/>
                    <a:p>
                      <a:pPr algn="r" fontAlgn="ctr"/>
                      <a:r>
                        <a:rPr lang="en-US" sz="1100" u="none" strike="noStrike" dirty="0">
                          <a:effectLst/>
                        </a:rPr>
                        <a:t> 18,329</a:t>
                      </a:r>
                      <a:endParaRPr lang="en-US" sz="1100" b="0" i="0" u="none" strike="noStrike" dirty="0">
                        <a:effectLst/>
                        <a:latin typeface="Verdana" panose="020B0604030504040204" pitchFamily="34" charset="0"/>
                      </a:endParaRPr>
                    </a:p>
                  </a:txBody>
                  <a:tcPr marL="0" marR="0" marT="0" marB="0"/>
                </a:tc>
                <a:tc>
                  <a:txBody>
                    <a:bodyPr/>
                    <a:lstStyle/>
                    <a:p>
                      <a:pPr algn="r" fontAlgn="ctr"/>
                      <a:r>
                        <a:rPr lang="en-US" sz="1100" u="none" strike="noStrike">
                          <a:effectLst/>
                        </a:rPr>
                        <a:t> 5,953</a:t>
                      </a:r>
                      <a:endParaRPr lang="en-US" sz="1100" b="0" i="0" u="none" strike="noStrike">
                        <a:effectLst/>
                        <a:latin typeface="Verdana" panose="020B0604030504040204" pitchFamily="34" charset="0"/>
                      </a:endParaRPr>
                    </a:p>
                  </a:txBody>
                  <a:tcPr marL="0" marR="0" marT="0" marB="0"/>
                </a:tc>
                <a:tc>
                  <a:txBody>
                    <a:bodyPr/>
                    <a:lstStyle/>
                    <a:p>
                      <a:pPr algn="r" fontAlgn="ctr"/>
                      <a:r>
                        <a:rPr lang="en-US" sz="1100" u="none" strike="noStrike">
                          <a:effectLst/>
                        </a:rPr>
                        <a:t> - </a:t>
                      </a:r>
                      <a:endParaRPr lang="en-US" sz="1100" b="0" i="0" u="none" strike="noStrike">
                        <a:effectLst/>
                        <a:latin typeface="Verdana" panose="020B0604030504040204" pitchFamily="34" charset="0"/>
                      </a:endParaRPr>
                    </a:p>
                  </a:txBody>
                  <a:tcPr marL="0" marR="0" marT="0" marB="0"/>
                </a:tc>
                <a:tc>
                  <a:txBody>
                    <a:bodyPr/>
                    <a:lstStyle/>
                    <a:p>
                      <a:pPr algn="r" fontAlgn="ctr"/>
                      <a:r>
                        <a:rPr lang="en-US" sz="1100" u="none" strike="noStrike">
                          <a:effectLst/>
                        </a:rPr>
                        <a:t> 535</a:t>
                      </a:r>
                      <a:endParaRPr lang="en-US" sz="1100" b="0" i="0" u="none" strike="noStrike">
                        <a:effectLst/>
                        <a:latin typeface="Verdana" panose="020B0604030504040204" pitchFamily="34" charset="0"/>
                      </a:endParaRPr>
                    </a:p>
                  </a:txBody>
                  <a:tcPr marL="0" marR="0" marT="0" marB="0"/>
                </a:tc>
                <a:tc>
                  <a:txBody>
                    <a:bodyPr/>
                    <a:lstStyle/>
                    <a:p>
                      <a:pPr algn="r" fontAlgn="ctr"/>
                      <a:r>
                        <a:rPr lang="en-US" sz="1100" u="none" strike="noStrike">
                          <a:effectLst/>
                        </a:rPr>
                        <a:t> - </a:t>
                      </a:r>
                      <a:endParaRPr lang="en-US" sz="1100" b="0" i="0" u="none" strike="noStrike">
                        <a:effectLst/>
                        <a:latin typeface="Verdana" panose="020B0604030504040204" pitchFamily="34" charset="0"/>
                      </a:endParaRPr>
                    </a:p>
                  </a:txBody>
                  <a:tcPr marL="0" marR="0" marT="0" marB="0"/>
                </a:tc>
                <a:tc>
                  <a:txBody>
                    <a:bodyPr/>
                    <a:lstStyle/>
                    <a:p>
                      <a:pPr algn="r" fontAlgn="ctr"/>
                      <a:r>
                        <a:rPr lang="en-US" sz="1100" u="none" strike="noStrike">
                          <a:effectLst/>
                        </a:rPr>
                        <a:t>             24,817</a:t>
                      </a:r>
                      <a:endParaRPr lang="en-US" sz="1100" b="1" i="0" u="none" strike="noStrike">
                        <a:effectLst/>
                        <a:latin typeface="Verdana" panose="020B0604030504040204" pitchFamily="34" charset="0"/>
                      </a:endParaRPr>
                    </a:p>
                  </a:txBody>
                  <a:tcPr marL="0" marR="0" marT="0" marB="0"/>
                </a:tc>
                <a:extLst>
                  <a:ext uri="{0D108BD9-81ED-4DB2-BD59-A6C34878D82A}">
                    <a16:rowId xmlns:a16="http://schemas.microsoft.com/office/drawing/2014/main" val="3775593685"/>
                  </a:ext>
                </a:extLst>
              </a:tr>
              <a:tr h="192836">
                <a:tc>
                  <a:txBody>
                    <a:bodyPr/>
                    <a:lstStyle/>
                    <a:p>
                      <a:pPr algn="l" fontAlgn="ctr"/>
                      <a:r>
                        <a:rPr lang="en-US" sz="1100" u="none" strike="noStrike">
                          <a:effectLst/>
                        </a:rPr>
                        <a:t> </a:t>
                      </a:r>
                      <a:endParaRPr lang="en-US" sz="1100" b="1" i="0" u="none" strike="noStrike">
                        <a:effectLst/>
                        <a:latin typeface="Verdana" panose="020B0604030504040204" pitchFamily="34" charset="0"/>
                      </a:endParaRPr>
                    </a:p>
                  </a:txBody>
                  <a:tcPr marL="0" marR="0" marT="0" marB="0"/>
                </a:tc>
                <a:tc>
                  <a:txBody>
                    <a:bodyPr/>
                    <a:lstStyle/>
                    <a:p>
                      <a:pPr algn="l" fontAlgn="ctr"/>
                      <a:r>
                        <a:rPr lang="en-US" sz="1100" u="none" strike="noStrike">
                          <a:effectLst/>
                        </a:rPr>
                        <a:t>Debt</a:t>
                      </a:r>
                      <a:endParaRPr lang="en-US" sz="1100" b="0" i="0" u="none" strike="noStrike">
                        <a:effectLst/>
                        <a:latin typeface="Verdana" panose="020B0604030504040204" pitchFamily="34" charset="0"/>
                      </a:endParaRPr>
                    </a:p>
                  </a:txBody>
                  <a:tcPr marL="0" marR="0" marT="0" marB="0"/>
                </a:tc>
                <a:tc>
                  <a:txBody>
                    <a:bodyPr/>
                    <a:lstStyle/>
                    <a:p>
                      <a:pPr algn="l" fontAlgn="ctr"/>
                      <a:r>
                        <a:rPr lang="en-US" sz="1100" u="none" strike="noStrike" dirty="0">
                          <a:effectLst/>
                        </a:rPr>
                        <a:t> </a:t>
                      </a:r>
                      <a:endParaRPr lang="en-US" sz="1100" b="0" i="0" u="none" strike="noStrike" dirty="0">
                        <a:effectLst/>
                        <a:latin typeface="Verdana" panose="020B0604030504040204" pitchFamily="34" charset="0"/>
                      </a:endParaRPr>
                    </a:p>
                  </a:txBody>
                  <a:tcPr marL="0" marR="0" marT="0" marB="0"/>
                </a:tc>
                <a:tc>
                  <a:txBody>
                    <a:bodyPr/>
                    <a:lstStyle/>
                    <a:p>
                      <a:pPr algn="r" fontAlgn="ctr"/>
                      <a:r>
                        <a:rPr lang="en-US" sz="1100" u="sng" strike="noStrike" dirty="0">
                          <a:effectLst/>
                        </a:rPr>
                        <a:t> </a:t>
                      </a:r>
                      <a:endParaRPr lang="en-US" sz="1100" b="0" i="0" u="sng" strike="noStrike" dirty="0">
                        <a:effectLst/>
                        <a:latin typeface="Verdana" panose="020B0604030504040204" pitchFamily="34" charset="0"/>
                      </a:endParaRPr>
                    </a:p>
                  </a:txBody>
                  <a:tcPr marL="0" marR="0" marT="0" marB="0"/>
                </a:tc>
                <a:tc>
                  <a:txBody>
                    <a:bodyPr/>
                    <a:lstStyle/>
                    <a:p>
                      <a:pPr algn="r" fontAlgn="ctr"/>
                      <a:r>
                        <a:rPr lang="en-US" sz="1100" u="sng" strike="noStrike" dirty="0">
                          <a:effectLst/>
                        </a:rPr>
                        <a:t> - </a:t>
                      </a:r>
                      <a:endParaRPr lang="en-US" sz="1100" b="0" i="0" u="sng" strike="noStrike" dirty="0">
                        <a:effectLst/>
                        <a:latin typeface="Verdana" panose="020B0604030504040204" pitchFamily="34" charset="0"/>
                      </a:endParaRPr>
                    </a:p>
                  </a:txBody>
                  <a:tcPr marL="0" marR="0" marT="0" marB="0"/>
                </a:tc>
                <a:tc>
                  <a:txBody>
                    <a:bodyPr/>
                    <a:lstStyle/>
                    <a:p>
                      <a:pPr algn="r" fontAlgn="ctr"/>
                      <a:r>
                        <a:rPr lang="en-US" sz="1100" u="sng" strike="noStrike">
                          <a:effectLst/>
                        </a:rPr>
                        <a:t> 6,039</a:t>
                      </a:r>
                      <a:endParaRPr lang="en-US" sz="1100" b="0" i="0" u="sng" strike="noStrike">
                        <a:effectLst/>
                        <a:latin typeface="Verdana" panose="020B0604030504040204" pitchFamily="34" charset="0"/>
                      </a:endParaRPr>
                    </a:p>
                  </a:txBody>
                  <a:tcPr marL="0" marR="0" marT="0" marB="0"/>
                </a:tc>
                <a:tc>
                  <a:txBody>
                    <a:bodyPr/>
                    <a:lstStyle/>
                    <a:p>
                      <a:pPr algn="r" fontAlgn="ctr"/>
                      <a:r>
                        <a:rPr lang="en-US" sz="1100" u="sng" strike="noStrike">
                          <a:effectLst/>
                        </a:rPr>
                        <a:t> 10,237</a:t>
                      </a:r>
                      <a:endParaRPr lang="en-US" sz="1100" b="0" i="0" u="sng" strike="noStrike">
                        <a:effectLst/>
                        <a:latin typeface="Verdana" panose="020B0604030504040204" pitchFamily="34" charset="0"/>
                      </a:endParaRPr>
                    </a:p>
                  </a:txBody>
                  <a:tcPr marL="0" marR="0" marT="0" marB="0"/>
                </a:tc>
                <a:tc>
                  <a:txBody>
                    <a:bodyPr/>
                    <a:lstStyle/>
                    <a:p>
                      <a:pPr algn="r" fontAlgn="ctr"/>
                      <a:r>
                        <a:rPr lang="en-US" sz="1100" u="sng" strike="noStrike">
                          <a:effectLst/>
                        </a:rPr>
                        <a:t> 6,145</a:t>
                      </a:r>
                      <a:endParaRPr lang="en-US" sz="1100" b="0" i="0" u="sng" strike="noStrike">
                        <a:effectLst/>
                        <a:latin typeface="Verdana" panose="020B0604030504040204" pitchFamily="34" charset="0"/>
                      </a:endParaRPr>
                    </a:p>
                  </a:txBody>
                  <a:tcPr marL="0" marR="0" marT="0" marB="0"/>
                </a:tc>
                <a:tc>
                  <a:txBody>
                    <a:bodyPr/>
                    <a:lstStyle/>
                    <a:p>
                      <a:pPr algn="r" fontAlgn="ctr"/>
                      <a:r>
                        <a:rPr lang="en-US" sz="1100" u="sng" strike="noStrike">
                          <a:effectLst/>
                        </a:rPr>
                        <a:t> - </a:t>
                      </a:r>
                      <a:endParaRPr lang="en-US" sz="1100" b="0" i="0" u="sng" strike="noStrike">
                        <a:effectLst/>
                        <a:latin typeface="Verdana" panose="020B0604030504040204" pitchFamily="34" charset="0"/>
                      </a:endParaRPr>
                    </a:p>
                  </a:txBody>
                  <a:tcPr marL="0" marR="0" marT="0" marB="0"/>
                </a:tc>
                <a:tc>
                  <a:txBody>
                    <a:bodyPr/>
                    <a:lstStyle/>
                    <a:p>
                      <a:pPr algn="r" fontAlgn="ctr"/>
                      <a:r>
                        <a:rPr lang="en-US" sz="1100" u="sng" strike="noStrike">
                          <a:effectLst/>
                        </a:rPr>
                        <a:t> 22,421</a:t>
                      </a:r>
                      <a:endParaRPr lang="en-US" sz="1100" b="1" i="0" u="sng" strike="noStrike">
                        <a:effectLst/>
                        <a:latin typeface="Verdana" panose="020B0604030504040204" pitchFamily="34" charset="0"/>
                      </a:endParaRPr>
                    </a:p>
                  </a:txBody>
                  <a:tcPr marL="0" marR="0" marT="0" marB="0"/>
                </a:tc>
                <a:extLst>
                  <a:ext uri="{0D108BD9-81ED-4DB2-BD59-A6C34878D82A}">
                    <a16:rowId xmlns:a16="http://schemas.microsoft.com/office/drawing/2014/main" val="1174624199"/>
                  </a:ext>
                </a:extLst>
              </a:tr>
              <a:tr h="192836">
                <a:tc>
                  <a:txBody>
                    <a:bodyPr/>
                    <a:lstStyle/>
                    <a:p>
                      <a:pPr algn="l" fontAlgn="ctr"/>
                      <a:r>
                        <a:rPr lang="en-US" sz="1100" u="none" strike="noStrike">
                          <a:effectLst/>
                        </a:rPr>
                        <a:t> </a:t>
                      </a:r>
                      <a:endParaRPr lang="en-US" sz="1100" b="1" i="0" u="none" strike="noStrike">
                        <a:effectLst/>
                        <a:latin typeface="Verdana" panose="020B0604030504040204" pitchFamily="34" charset="0"/>
                      </a:endParaRPr>
                    </a:p>
                  </a:txBody>
                  <a:tcPr marL="0" marR="0" marT="0" marB="0"/>
                </a:tc>
                <a:tc gridSpan="2">
                  <a:txBody>
                    <a:bodyPr/>
                    <a:lstStyle/>
                    <a:p>
                      <a:pPr algn="l" fontAlgn="ctr"/>
                      <a:r>
                        <a:rPr lang="en-US" sz="1100" u="none" strike="noStrike">
                          <a:effectLst/>
                        </a:rPr>
                        <a:t>Total Investment</a:t>
                      </a:r>
                      <a:endParaRPr lang="en-US" sz="1100" b="1" i="0" u="none" strike="noStrike">
                        <a:effectLst/>
                        <a:latin typeface="Verdana" panose="020B0604030504040204" pitchFamily="34" charset="0"/>
                      </a:endParaRPr>
                    </a:p>
                  </a:txBody>
                  <a:tcPr marL="0" marR="0" marT="0" marB="0"/>
                </a:tc>
                <a:tc hMerge="1">
                  <a:txBody>
                    <a:bodyPr/>
                    <a:lstStyle/>
                    <a:p>
                      <a:endParaRPr lang="en-US"/>
                    </a:p>
                  </a:txBody>
                  <a:tcPr/>
                </a:tc>
                <a:tc>
                  <a:txBody>
                    <a:bodyPr/>
                    <a:lstStyle/>
                    <a:p>
                      <a:pPr algn="l" fontAlgn="ctr"/>
                      <a:r>
                        <a:rPr lang="en-US" sz="1100" u="none" strike="noStrike">
                          <a:effectLst/>
                        </a:rPr>
                        <a:t> </a:t>
                      </a:r>
                      <a:endParaRPr lang="en-US" sz="1100" b="1" i="0" u="none" strike="noStrike">
                        <a:effectLst/>
                        <a:latin typeface="Verdana" panose="020B0604030504040204" pitchFamily="34" charset="0"/>
                      </a:endParaRPr>
                    </a:p>
                  </a:txBody>
                  <a:tcPr marL="0" marR="0" marT="0" marB="0"/>
                </a:tc>
                <a:tc>
                  <a:txBody>
                    <a:bodyPr/>
                    <a:lstStyle/>
                    <a:p>
                      <a:pPr algn="r" fontAlgn="ctr"/>
                      <a:r>
                        <a:rPr lang="en-US" sz="1100" u="none" strike="noStrike">
                          <a:effectLst/>
                        </a:rPr>
                        <a:t> 18,329</a:t>
                      </a:r>
                      <a:endParaRPr lang="en-US" sz="1100" b="1" i="0" u="none" strike="noStrike">
                        <a:effectLst/>
                        <a:latin typeface="Verdana" panose="020B0604030504040204" pitchFamily="34" charset="0"/>
                      </a:endParaRPr>
                    </a:p>
                  </a:txBody>
                  <a:tcPr marL="0" marR="0" marT="0" marB="0"/>
                </a:tc>
                <a:tc>
                  <a:txBody>
                    <a:bodyPr/>
                    <a:lstStyle/>
                    <a:p>
                      <a:pPr algn="r" fontAlgn="ctr"/>
                      <a:r>
                        <a:rPr lang="en-US" sz="1100" u="none" strike="noStrike" dirty="0">
                          <a:effectLst/>
                        </a:rPr>
                        <a:t> 11,992</a:t>
                      </a:r>
                      <a:endParaRPr lang="en-US" sz="1100" b="1" i="0" u="none" strike="noStrike" dirty="0">
                        <a:effectLst/>
                        <a:latin typeface="Verdana" panose="020B0604030504040204" pitchFamily="34" charset="0"/>
                      </a:endParaRPr>
                    </a:p>
                  </a:txBody>
                  <a:tcPr marL="0" marR="0" marT="0" marB="0"/>
                </a:tc>
                <a:tc>
                  <a:txBody>
                    <a:bodyPr/>
                    <a:lstStyle/>
                    <a:p>
                      <a:pPr algn="r" fontAlgn="ctr"/>
                      <a:r>
                        <a:rPr lang="en-US" sz="1100" u="none" strike="noStrike">
                          <a:effectLst/>
                        </a:rPr>
                        <a:t> 10,237</a:t>
                      </a:r>
                      <a:endParaRPr lang="en-US" sz="1100" b="1" i="0" u="none" strike="noStrike">
                        <a:effectLst/>
                        <a:latin typeface="Verdana" panose="020B0604030504040204" pitchFamily="34" charset="0"/>
                      </a:endParaRPr>
                    </a:p>
                  </a:txBody>
                  <a:tcPr marL="0" marR="0" marT="0" marB="0"/>
                </a:tc>
                <a:tc>
                  <a:txBody>
                    <a:bodyPr/>
                    <a:lstStyle/>
                    <a:p>
                      <a:pPr algn="r" fontAlgn="ctr"/>
                      <a:r>
                        <a:rPr lang="en-US" sz="1100" u="none" strike="noStrike">
                          <a:effectLst/>
                        </a:rPr>
                        <a:t> 6,679</a:t>
                      </a:r>
                      <a:endParaRPr lang="en-US" sz="1100" b="1" i="0" u="none" strike="noStrike">
                        <a:effectLst/>
                        <a:latin typeface="Verdana" panose="020B0604030504040204" pitchFamily="34" charset="0"/>
                      </a:endParaRPr>
                    </a:p>
                  </a:txBody>
                  <a:tcPr marL="0" marR="0" marT="0" marB="0"/>
                </a:tc>
                <a:tc>
                  <a:txBody>
                    <a:bodyPr/>
                    <a:lstStyle/>
                    <a:p>
                      <a:pPr algn="r" fontAlgn="ctr"/>
                      <a:r>
                        <a:rPr lang="en-US" sz="1100" u="none" strike="noStrike">
                          <a:effectLst/>
                        </a:rPr>
                        <a:t> - </a:t>
                      </a:r>
                      <a:endParaRPr lang="en-US" sz="1100" b="1" i="0" u="none" strike="noStrike">
                        <a:effectLst/>
                        <a:latin typeface="Verdana" panose="020B0604030504040204" pitchFamily="34" charset="0"/>
                      </a:endParaRPr>
                    </a:p>
                  </a:txBody>
                  <a:tcPr marL="0" marR="0" marT="0" marB="0"/>
                </a:tc>
                <a:tc>
                  <a:txBody>
                    <a:bodyPr/>
                    <a:lstStyle/>
                    <a:p>
                      <a:pPr algn="r" fontAlgn="ctr"/>
                      <a:r>
                        <a:rPr lang="en-US" sz="1100" u="none" strike="noStrike">
                          <a:effectLst/>
                        </a:rPr>
                        <a:t>             47,238</a:t>
                      </a:r>
                      <a:endParaRPr lang="en-US" sz="1100" b="1" i="0" u="none" strike="noStrike">
                        <a:effectLst/>
                        <a:latin typeface="Verdana" panose="020B0604030504040204" pitchFamily="34" charset="0"/>
                      </a:endParaRPr>
                    </a:p>
                  </a:txBody>
                  <a:tcPr marL="0" marR="0" marT="0" marB="0"/>
                </a:tc>
                <a:extLst>
                  <a:ext uri="{0D108BD9-81ED-4DB2-BD59-A6C34878D82A}">
                    <a16:rowId xmlns:a16="http://schemas.microsoft.com/office/drawing/2014/main" val="432627466"/>
                  </a:ext>
                </a:extLst>
              </a:tr>
              <a:tr h="192836">
                <a:tc>
                  <a:txBody>
                    <a:bodyPr/>
                    <a:lstStyle/>
                    <a:p>
                      <a:pPr algn="l" fontAlgn="ctr"/>
                      <a:r>
                        <a:rPr lang="en-US" sz="1100" u="none" strike="noStrike">
                          <a:effectLst/>
                        </a:rPr>
                        <a:t> </a:t>
                      </a:r>
                      <a:endParaRPr lang="en-US" sz="1100" b="1" i="0" u="none" strike="noStrike">
                        <a:effectLst/>
                        <a:latin typeface="Verdana" panose="020B0604030504040204" pitchFamily="34" charset="0"/>
                      </a:endParaRPr>
                    </a:p>
                  </a:txBody>
                  <a:tcPr marL="0" marR="0" marT="0" marB="0"/>
                </a:tc>
                <a:tc>
                  <a:txBody>
                    <a:bodyPr/>
                    <a:lstStyle/>
                    <a:p>
                      <a:pPr algn="l" fontAlgn="ctr"/>
                      <a:r>
                        <a:rPr lang="en-US" sz="1100" u="none" strike="noStrike">
                          <a:effectLst/>
                        </a:rPr>
                        <a:t> </a:t>
                      </a:r>
                      <a:endParaRPr lang="en-US" sz="1100" b="1" i="0" u="none" strike="noStrike">
                        <a:effectLst/>
                        <a:latin typeface="Verdana" panose="020B0604030504040204" pitchFamily="34" charset="0"/>
                      </a:endParaRPr>
                    </a:p>
                  </a:txBody>
                  <a:tcPr marL="0" marR="0" marT="0" marB="0"/>
                </a:tc>
                <a:tc>
                  <a:txBody>
                    <a:bodyPr/>
                    <a:lstStyle/>
                    <a:p>
                      <a:pPr algn="l" fontAlgn="ctr"/>
                      <a:r>
                        <a:rPr lang="en-US" sz="1100" u="none" strike="noStrike">
                          <a:effectLst/>
                        </a:rPr>
                        <a:t> </a:t>
                      </a:r>
                      <a:endParaRPr lang="en-US" sz="1100" b="0" i="0" u="none" strike="noStrike">
                        <a:effectLst/>
                        <a:latin typeface="Verdana" panose="020B0604030504040204" pitchFamily="34" charset="0"/>
                      </a:endParaRPr>
                    </a:p>
                  </a:txBody>
                  <a:tcPr marL="0" marR="0" marT="0" marB="0"/>
                </a:tc>
                <a:tc>
                  <a:txBody>
                    <a:bodyPr/>
                    <a:lstStyle/>
                    <a:p>
                      <a:pPr algn="l" fontAlgn="ctr"/>
                      <a:r>
                        <a:rPr lang="en-US" sz="1100" u="none" strike="noStrike">
                          <a:effectLst/>
                        </a:rPr>
                        <a:t> </a:t>
                      </a:r>
                      <a:endParaRPr lang="en-US" sz="1100" b="0" i="0" u="none" strike="noStrike">
                        <a:effectLst/>
                        <a:latin typeface="Verdana" panose="020B0604030504040204" pitchFamily="34" charset="0"/>
                      </a:endParaRPr>
                    </a:p>
                  </a:txBody>
                  <a:tcPr marL="0" marR="0" marT="0" marB="0"/>
                </a:tc>
                <a:tc>
                  <a:txBody>
                    <a:bodyPr/>
                    <a:lstStyle/>
                    <a:p>
                      <a:pPr algn="r" fontAlgn="ctr"/>
                      <a:r>
                        <a:rPr lang="en-US" sz="1100" u="none" strike="noStrike">
                          <a:effectLst/>
                        </a:rPr>
                        <a:t> </a:t>
                      </a:r>
                      <a:endParaRPr lang="en-US" sz="1100" b="0" i="0" u="none" strike="noStrike">
                        <a:effectLst/>
                        <a:latin typeface="Verdana" panose="020B0604030504040204" pitchFamily="34" charset="0"/>
                      </a:endParaRPr>
                    </a:p>
                  </a:txBody>
                  <a:tcPr marL="0" marR="0" marT="0" marB="0"/>
                </a:tc>
                <a:tc>
                  <a:txBody>
                    <a:bodyPr/>
                    <a:lstStyle/>
                    <a:p>
                      <a:pPr algn="r" fontAlgn="ctr"/>
                      <a:r>
                        <a:rPr lang="en-US" sz="1100" u="none" strike="noStrike" dirty="0">
                          <a:effectLst/>
                        </a:rPr>
                        <a:t> </a:t>
                      </a:r>
                      <a:endParaRPr lang="en-US" sz="1100" b="0" i="0" u="none" strike="noStrike" dirty="0">
                        <a:effectLst/>
                        <a:latin typeface="Verdana" panose="020B0604030504040204" pitchFamily="34" charset="0"/>
                      </a:endParaRPr>
                    </a:p>
                  </a:txBody>
                  <a:tcPr marL="0" marR="0" marT="0" marB="0"/>
                </a:tc>
                <a:tc>
                  <a:txBody>
                    <a:bodyPr/>
                    <a:lstStyle/>
                    <a:p>
                      <a:pPr algn="r" fontAlgn="ctr"/>
                      <a:r>
                        <a:rPr lang="en-US" sz="1100" u="none" strike="noStrike">
                          <a:effectLst/>
                        </a:rPr>
                        <a:t> </a:t>
                      </a:r>
                      <a:endParaRPr lang="en-US" sz="1100" b="0" i="0" u="none" strike="noStrike">
                        <a:effectLst/>
                        <a:latin typeface="Verdana" panose="020B0604030504040204" pitchFamily="34" charset="0"/>
                      </a:endParaRPr>
                    </a:p>
                  </a:txBody>
                  <a:tcPr marL="0" marR="0" marT="0" marB="0"/>
                </a:tc>
                <a:tc>
                  <a:txBody>
                    <a:bodyPr/>
                    <a:lstStyle/>
                    <a:p>
                      <a:pPr algn="r" fontAlgn="ctr"/>
                      <a:r>
                        <a:rPr lang="en-US" sz="1100" u="none" strike="noStrike">
                          <a:effectLst/>
                        </a:rPr>
                        <a:t> </a:t>
                      </a:r>
                      <a:endParaRPr lang="en-US" sz="1100" b="1" i="0" u="none" strike="noStrike">
                        <a:effectLst/>
                        <a:latin typeface="Verdana" panose="020B0604030504040204" pitchFamily="34" charset="0"/>
                      </a:endParaRPr>
                    </a:p>
                  </a:txBody>
                  <a:tcPr marL="0" marR="0" marT="0" marB="0"/>
                </a:tc>
                <a:tc>
                  <a:txBody>
                    <a:bodyPr/>
                    <a:lstStyle/>
                    <a:p>
                      <a:pPr algn="r" fontAlgn="ctr"/>
                      <a:r>
                        <a:rPr lang="en-US" sz="1100" u="none" strike="noStrike">
                          <a:effectLst/>
                        </a:rPr>
                        <a:t> </a:t>
                      </a:r>
                      <a:endParaRPr lang="en-US" sz="1100" b="0" i="0" u="none" strike="noStrike">
                        <a:effectLst/>
                        <a:latin typeface="Verdana" panose="020B0604030504040204" pitchFamily="34" charset="0"/>
                      </a:endParaRPr>
                    </a:p>
                  </a:txBody>
                  <a:tcPr marL="0" marR="0" marT="0" marB="0"/>
                </a:tc>
                <a:tc>
                  <a:txBody>
                    <a:bodyPr/>
                    <a:lstStyle/>
                    <a:p>
                      <a:pPr algn="r" fontAlgn="ctr"/>
                      <a:r>
                        <a:rPr lang="en-US" sz="1100" u="none" strike="noStrike">
                          <a:effectLst/>
                        </a:rPr>
                        <a:t> </a:t>
                      </a:r>
                      <a:endParaRPr lang="en-US" sz="1100" b="0" i="0" u="none" strike="noStrike">
                        <a:effectLst/>
                        <a:latin typeface="Verdana" panose="020B0604030504040204" pitchFamily="34" charset="0"/>
                      </a:endParaRPr>
                    </a:p>
                  </a:txBody>
                  <a:tcPr marL="0" marR="0" marT="0" marB="0"/>
                </a:tc>
                <a:extLst>
                  <a:ext uri="{0D108BD9-81ED-4DB2-BD59-A6C34878D82A}">
                    <a16:rowId xmlns:a16="http://schemas.microsoft.com/office/drawing/2014/main" val="4131137729"/>
                  </a:ext>
                </a:extLst>
              </a:tr>
              <a:tr h="192836">
                <a:tc gridSpan="3">
                  <a:txBody>
                    <a:bodyPr/>
                    <a:lstStyle/>
                    <a:p>
                      <a:pPr algn="l" fontAlgn="ctr"/>
                      <a:r>
                        <a:rPr lang="en-US" sz="1100" u="none" strike="noStrike">
                          <a:effectLst/>
                        </a:rPr>
                        <a:t>IRR (ANNUAL) 000's</a:t>
                      </a:r>
                      <a:endParaRPr lang="en-US" sz="1100" b="1" i="0" u="none" strike="noStrike">
                        <a:effectLst/>
                        <a:latin typeface="Verdana" panose="020B0604030504040204" pitchFamily="34" charset="0"/>
                      </a:endParaRPr>
                    </a:p>
                  </a:txBody>
                  <a:tcPr marL="0" marR="0" marT="0" marB="0"/>
                </a:tc>
                <a:tc hMerge="1">
                  <a:txBody>
                    <a:bodyPr/>
                    <a:lstStyle/>
                    <a:p>
                      <a:endParaRPr lang="en-US"/>
                    </a:p>
                  </a:txBody>
                  <a:tcPr/>
                </a:tc>
                <a:tc hMerge="1">
                  <a:txBody>
                    <a:bodyPr/>
                    <a:lstStyle/>
                    <a:p>
                      <a:endParaRPr lang="en-US"/>
                    </a:p>
                  </a:txBody>
                  <a:tcPr/>
                </a:tc>
                <a:tc>
                  <a:txBody>
                    <a:bodyPr/>
                    <a:lstStyle/>
                    <a:p>
                      <a:pPr algn="l" fontAlgn="ctr"/>
                      <a:r>
                        <a:rPr lang="en-US" sz="1100" u="none" strike="noStrike">
                          <a:effectLst/>
                        </a:rPr>
                        <a:t> </a:t>
                      </a:r>
                      <a:endParaRPr lang="en-US" sz="1100" b="1" i="0" u="none" strike="noStrike">
                        <a:effectLst/>
                        <a:latin typeface="Verdana" panose="020B0604030504040204" pitchFamily="34" charset="0"/>
                      </a:endParaRPr>
                    </a:p>
                  </a:txBody>
                  <a:tcPr marL="0" marR="0" marT="0" marB="0"/>
                </a:tc>
                <a:tc>
                  <a:txBody>
                    <a:bodyPr/>
                    <a:lstStyle/>
                    <a:p>
                      <a:pPr algn="l" fontAlgn="ctr"/>
                      <a:r>
                        <a:rPr lang="en-US" sz="1100" u="none" strike="noStrike">
                          <a:effectLst/>
                        </a:rPr>
                        <a:t> </a:t>
                      </a:r>
                      <a:endParaRPr lang="en-US" sz="1100" b="1" i="0" u="none" strike="noStrike">
                        <a:effectLst/>
                        <a:latin typeface="Verdana" panose="020B0604030504040204" pitchFamily="34" charset="0"/>
                      </a:endParaRPr>
                    </a:p>
                  </a:txBody>
                  <a:tcPr marL="0" marR="0" marT="0" marB="0"/>
                </a:tc>
                <a:tc>
                  <a:txBody>
                    <a:bodyPr/>
                    <a:lstStyle/>
                    <a:p>
                      <a:pPr algn="l" fontAlgn="ctr"/>
                      <a:r>
                        <a:rPr lang="en-US" sz="1100" u="none" strike="noStrike" dirty="0">
                          <a:effectLst/>
                        </a:rPr>
                        <a:t> </a:t>
                      </a:r>
                      <a:endParaRPr lang="en-US" sz="1100" b="1" i="0" u="none" strike="noStrike" dirty="0">
                        <a:effectLst/>
                        <a:latin typeface="Verdana" panose="020B0604030504040204" pitchFamily="34" charset="0"/>
                      </a:endParaRPr>
                    </a:p>
                  </a:txBody>
                  <a:tcPr marL="0" marR="0" marT="0" marB="0"/>
                </a:tc>
                <a:tc>
                  <a:txBody>
                    <a:bodyPr/>
                    <a:lstStyle/>
                    <a:p>
                      <a:pPr algn="l" fontAlgn="ctr"/>
                      <a:r>
                        <a:rPr lang="en-US" sz="1100" u="none" strike="noStrike" dirty="0">
                          <a:effectLst/>
                        </a:rPr>
                        <a:t> </a:t>
                      </a:r>
                      <a:endParaRPr lang="en-US" sz="1100" b="1" i="0" u="none" strike="noStrike" dirty="0">
                        <a:effectLst/>
                        <a:latin typeface="Verdana" panose="020B0604030504040204" pitchFamily="34" charset="0"/>
                      </a:endParaRPr>
                    </a:p>
                  </a:txBody>
                  <a:tcPr marL="0" marR="0" marT="0" marB="0"/>
                </a:tc>
                <a:tc>
                  <a:txBody>
                    <a:bodyPr/>
                    <a:lstStyle/>
                    <a:p>
                      <a:pPr algn="l" fontAlgn="ctr"/>
                      <a:r>
                        <a:rPr lang="en-US" sz="1100" u="none" strike="noStrike">
                          <a:effectLst/>
                        </a:rPr>
                        <a:t> </a:t>
                      </a:r>
                      <a:endParaRPr lang="en-US" sz="1100" b="1" i="0" u="none" strike="noStrike">
                        <a:effectLst/>
                        <a:latin typeface="Verdana" panose="020B0604030504040204" pitchFamily="34" charset="0"/>
                      </a:endParaRPr>
                    </a:p>
                  </a:txBody>
                  <a:tcPr marL="0" marR="0" marT="0" marB="0"/>
                </a:tc>
                <a:tc>
                  <a:txBody>
                    <a:bodyPr/>
                    <a:lstStyle/>
                    <a:p>
                      <a:pPr algn="l" fontAlgn="ctr"/>
                      <a:r>
                        <a:rPr lang="en-US" sz="1100" u="none" strike="noStrike">
                          <a:effectLst/>
                        </a:rPr>
                        <a:t> </a:t>
                      </a:r>
                      <a:endParaRPr lang="en-US" sz="1100" b="1" i="0" u="none" strike="noStrike">
                        <a:effectLst/>
                        <a:latin typeface="Verdana" panose="020B0604030504040204" pitchFamily="34" charset="0"/>
                      </a:endParaRPr>
                    </a:p>
                  </a:txBody>
                  <a:tcPr marL="0" marR="0" marT="0" marB="0"/>
                </a:tc>
                <a:tc>
                  <a:txBody>
                    <a:bodyPr/>
                    <a:lstStyle/>
                    <a:p>
                      <a:pPr algn="r" fontAlgn="ctr"/>
                      <a:r>
                        <a:rPr lang="en-US" sz="1100" u="none" strike="noStrike" dirty="0">
                          <a:effectLst/>
                        </a:rPr>
                        <a:t>TOTAL</a:t>
                      </a:r>
                      <a:endParaRPr lang="en-US" sz="1100" b="1" i="0" u="none" strike="noStrike" dirty="0">
                        <a:effectLst/>
                        <a:latin typeface="Verdana" panose="020B0604030504040204" pitchFamily="34" charset="0"/>
                      </a:endParaRPr>
                    </a:p>
                  </a:txBody>
                  <a:tcPr marL="0" marR="0" marT="0" marB="0"/>
                </a:tc>
                <a:extLst>
                  <a:ext uri="{0D108BD9-81ED-4DB2-BD59-A6C34878D82A}">
                    <a16:rowId xmlns:a16="http://schemas.microsoft.com/office/drawing/2014/main" val="3322423050"/>
                  </a:ext>
                </a:extLst>
              </a:tr>
              <a:tr h="192836">
                <a:tc>
                  <a:txBody>
                    <a:bodyPr/>
                    <a:lstStyle/>
                    <a:p>
                      <a:pPr algn="l" fontAlgn="ctr"/>
                      <a:r>
                        <a:rPr lang="en-US" sz="1100" u="none" strike="noStrike">
                          <a:effectLst/>
                        </a:rPr>
                        <a:t> </a:t>
                      </a:r>
                      <a:endParaRPr lang="en-US" sz="1100" b="1" i="0" u="none" strike="noStrike">
                        <a:effectLst/>
                        <a:latin typeface="Verdana" panose="020B0604030504040204" pitchFamily="34" charset="0"/>
                      </a:endParaRPr>
                    </a:p>
                  </a:txBody>
                  <a:tcPr marL="0" marR="0" marT="0" marB="0"/>
                </a:tc>
                <a:tc>
                  <a:txBody>
                    <a:bodyPr/>
                    <a:lstStyle/>
                    <a:p>
                      <a:pPr algn="l" fontAlgn="ctr"/>
                      <a:r>
                        <a:rPr lang="en-US" sz="1100" u="none" strike="noStrike" dirty="0">
                          <a:effectLst/>
                        </a:rPr>
                        <a:t> </a:t>
                      </a:r>
                      <a:endParaRPr lang="en-US" sz="1100" b="0" i="0" u="none" strike="noStrike" dirty="0">
                        <a:effectLst/>
                        <a:latin typeface="Verdana" panose="020B0604030504040204" pitchFamily="34" charset="0"/>
                      </a:endParaRPr>
                    </a:p>
                  </a:txBody>
                  <a:tcPr marL="0" marR="0" marT="0" marB="0" anchor="ctr"/>
                </a:tc>
                <a:tc>
                  <a:txBody>
                    <a:bodyPr/>
                    <a:lstStyle/>
                    <a:p>
                      <a:pPr algn="l" fontAlgn="ctr"/>
                      <a:r>
                        <a:rPr lang="en-US" sz="1100" u="none" strike="noStrike">
                          <a:effectLst/>
                        </a:rPr>
                        <a:t> </a:t>
                      </a:r>
                      <a:endParaRPr lang="en-US" sz="1100" b="0" i="0" u="none" strike="noStrike">
                        <a:effectLst/>
                        <a:latin typeface="Verdana" panose="020B0604030504040204" pitchFamily="34" charset="0"/>
                      </a:endParaRPr>
                    </a:p>
                  </a:txBody>
                  <a:tcPr marL="0" marR="0" marT="0" marB="0" anchor="ctr"/>
                </a:tc>
                <a:tc>
                  <a:txBody>
                    <a:bodyPr/>
                    <a:lstStyle/>
                    <a:p>
                      <a:pPr algn="l" fontAlgn="ctr"/>
                      <a:r>
                        <a:rPr lang="en-US" sz="1100" u="none" strike="noStrike">
                          <a:effectLst/>
                        </a:rPr>
                        <a:t> </a:t>
                      </a:r>
                      <a:endParaRPr lang="en-US" sz="1100" b="0" i="0" u="none" strike="noStrike">
                        <a:effectLst/>
                        <a:latin typeface="Verdana" panose="020B0604030504040204" pitchFamily="34" charset="0"/>
                      </a:endParaRPr>
                    </a:p>
                  </a:txBody>
                  <a:tcPr marL="0" marR="0" marT="0" marB="0" anchor="ctr"/>
                </a:tc>
                <a:tc>
                  <a:txBody>
                    <a:bodyPr/>
                    <a:lstStyle/>
                    <a:p>
                      <a:pPr algn="r" fontAlgn="ctr"/>
                      <a:r>
                        <a:rPr lang="en-US" sz="1100" u="sng" strike="noStrike">
                          <a:effectLst/>
                        </a:rPr>
                        <a:t> </a:t>
                      </a:r>
                      <a:endParaRPr lang="en-US" sz="1100" b="0" i="0" u="sng" strike="noStrike">
                        <a:effectLst/>
                        <a:latin typeface="Verdana" panose="020B0604030504040204" pitchFamily="34" charset="0"/>
                      </a:endParaRPr>
                    </a:p>
                  </a:txBody>
                  <a:tcPr marL="0" marR="0" marT="0" marB="0" anchor="ctr"/>
                </a:tc>
                <a:tc>
                  <a:txBody>
                    <a:bodyPr/>
                    <a:lstStyle/>
                    <a:p>
                      <a:pPr algn="r" fontAlgn="ctr"/>
                      <a:r>
                        <a:rPr lang="en-US" sz="1100" u="sng" strike="noStrike">
                          <a:effectLst/>
                        </a:rPr>
                        <a:t> </a:t>
                      </a:r>
                      <a:endParaRPr lang="en-US" sz="1100" b="0" i="0" u="sng" strike="noStrike">
                        <a:effectLst/>
                        <a:latin typeface="Verdana" panose="020B0604030504040204" pitchFamily="34" charset="0"/>
                      </a:endParaRPr>
                    </a:p>
                  </a:txBody>
                  <a:tcPr marL="0" marR="0" marT="0" marB="0" anchor="ctr"/>
                </a:tc>
                <a:tc>
                  <a:txBody>
                    <a:bodyPr/>
                    <a:lstStyle/>
                    <a:p>
                      <a:pPr algn="r" fontAlgn="ctr"/>
                      <a:r>
                        <a:rPr lang="en-US" sz="1100" u="sng" strike="noStrike" dirty="0">
                          <a:effectLst/>
                        </a:rPr>
                        <a:t> </a:t>
                      </a:r>
                      <a:endParaRPr lang="en-US" sz="1100" b="0" i="0" u="sng" strike="noStrike" dirty="0">
                        <a:effectLst/>
                        <a:latin typeface="Verdana" panose="020B0604030504040204" pitchFamily="34" charset="0"/>
                      </a:endParaRPr>
                    </a:p>
                  </a:txBody>
                  <a:tcPr marL="0" marR="0" marT="0" marB="0" anchor="ctr"/>
                </a:tc>
                <a:tc>
                  <a:txBody>
                    <a:bodyPr/>
                    <a:lstStyle/>
                    <a:p>
                      <a:pPr algn="r" fontAlgn="ctr"/>
                      <a:r>
                        <a:rPr lang="en-US" sz="1100" u="sng" strike="noStrike">
                          <a:effectLst/>
                        </a:rPr>
                        <a:t> </a:t>
                      </a:r>
                      <a:endParaRPr lang="en-US" sz="1100" b="0" i="0" u="sng" strike="noStrike">
                        <a:effectLst/>
                        <a:latin typeface="Verdana" panose="020B0604030504040204" pitchFamily="34" charset="0"/>
                      </a:endParaRPr>
                    </a:p>
                  </a:txBody>
                  <a:tcPr marL="0" marR="0" marT="0" marB="0" anchor="ctr"/>
                </a:tc>
                <a:tc>
                  <a:txBody>
                    <a:bodyPr/>
                    <a:lstStyle/>
                    <a:p>
                      <a:pPr algn="r" fontAlgn="ctr"/>
                      <a:r>
                        <a:rPr lang="en-US" sz="1100" u="sng" strike="noStrike">
                          <a:effectLst/>
                        </a:rPr>
                        <a:t> </a:t>
                      </a:r>
                      <a:endParaRPr lang="en-US" sz="1100" b="0" i="0" u="sng" strike="noStrike">
                        <a:effectLst/>
                        <a:latin typeface="Verdana" panose="020B0604030504040204" pitchFamily="34" charset="0"/>
                      </a:endParaRPr>
                    </a:p>
                  </a:txBody>
                  <a:tcPr marL="0" marR="0" marT="0" marB="0" anchor="ctr"/>
                </a:tc>
                <a:tc>
                  <a:txBody>
                    <a:bodyPr/>
                    <a:lstStyle/>
                    <a:p>
                      <a:pPr algn="r" fontAlgn="ctr"/>
                      <a:r>
                        <a:rPr lang="en-US" sz="1100" u="sng" strike="noStrike">
                          <a:effectLst/>
                        </a:rPr>
                        <a:t> </a:t>
                      </a:r>
                      <a:endParaRPr lang="en-US" sz="1100" b="1" i="0" u="sng" strike="noStrike">
                        <a:effectLst/>
                        <a:latin typeface="Verdana" panose="020B0604030504040204" pitchFamily="34" charset="0"/>
                      </a:endParaRPr>
                    </a:p>
                  </a:txBody>
                  <a:tcPr marL="0" marR="0" marT="0" marB="0" anchor="ctr"/>
                </a:tc>
                <a:extLst>
                  <a:ext uri="{0D108BD9-81ED-4DB2-BD59-A6C34878D82A}">
                    <a16:rowId xmlns:a16="http://schemas.microsoft.com/office/drawing/2014/main" val="3510658058"/>
                  </a:ext>
                </a:extLst>
              </a:tr>
              <a:tr h="192836">
                <a:tc>
                  <a:txBody>
                    <a:bodyPr/>
                    <a:lstStyle/>
                    <a:p>
                      <a:pPr algn="l" fontAlgn="ctr"/>
                      <a:r>
                        <a:rPr lang="en-US" sz="1100" u="none" strike="noStrike">
                          <a:effectLst/>
                        </a:rPr>
                        <a:t> </a:t>
                      </a:r>
                      <a:endParaRPr lang="en-US" sz="1100" b="1" i="0" u="none" strike="noStrike">
                        <a:effectLst/>
                        <a:latin typeface="Verdana" panose="020B0604030504040204" pitchFamily="34" charset="0"/>
                      </a:endParaRPr>
                    </a:p>
                  </a:txBody>
                  <a:tcPr marL="0" marR="0" marT="0" marB="0"/>
                </a:tc>
                <a:tc gridSpan="2">
                  <a:txBody>
                    <a:bodyPr/>
                    <a:lstStyle/>
                    <a:p>
                      <a:pPr algn="l" fontAlgn="ctr"/>
                      <a:r>
                        <a:rPr lang="en-US" sz="1100" u="none" strike="noStrike">
                          <a:effectLst/>
                        </a:rPr>
                        <a:t>Project IRR</a:t>
                      </a:r>
                      <a:endParaRPr lang="en-US" sz="1100" b="0" i="0" u="none" strike="noStrike">
                        <a:effectLst/>
                        <a:latin typeface="Verdana" panose="020B0604030504040204" pitchFamily="34" charset="0"/>
                      </a:endParaRPr>
                    </a:p>
                  </a:txBody>
                  <a:tcPr marL="0" marR="0" marT="0" marB="0" anchor="ctr"/>
                </a:tc>
                <a:tc hMerge="1">
                  <a:txBody>
                    <a:bodyPr/>
                    <a:lstStyle/>
                    <a:p>
                      <a:endParaRPr lang="en-US"/>
                    </a:p>
                  </a:txBody>
                  <a:tcPr/>
                </a:tc>
                <a:tc>
                  <a:txBody>
                    <a:bodyPr/>
                    <a:lstStyle/>
                    <a:p>
                      <a:pPr algn="r" fontAlgn="ctr"/>
                      <a:r>
                        <a:rPr lang="en-US" sz="1100" u="none" strike="noStrike">
                          <a:effectLst/>
                        </a:rPr>
                        <a:t>23%</a:t>
                      </a:r>
                      <a:endParaRPr lang="en-US" sz="1100" b="1" i="0" u="none" strike="noStrike">
                        <a:effectLst/>
                        <a:latin typeface="Verdana" panose="020B0604030504040204" pitchFamily="34" charset="0"/>
                      </a:endParaRPr>
                    </a:p>
                  </a:txBody>
                  <a:tcPr marL="0" marR="0" marT="0" marB="0" anchor="ctr"/>
                </a:tc>
                <a:tc>
                  <a:txBody>
                    <a:bodyPr/>
                    <a:lstStyle/>
                    <a:p>
                      <a:pPr algn="r" fontAlgn="ctr"/>
                      <a:r>
                        <a:rPr lang="en-US" sz="1100" u="none" strike="noStrike">
                          <a:effectLst/>
                        </a:rPr>
                        <a:t> (18,329)</a:t>
                      </a:r>
                      <a:endParaRPr lang="en-US" sz="1100" b="0" i="0" u="none" strike="noStrike">
                        <a:effectLst/>
                        <a:latin typeface="Verdana" panose="020B0604030504040204" pitchFamily="34" charset="0"/>
                      </a:endParaRPr>
                    </a:p>
                  </a:txBody>
                  <a:tcPr marL="0" marR="0" marT="0" marB="0" anchor="ctr"/>
                </a:tc>
                <a:tc>
                  <a:txBody>
                    <a:bodyPr/>
                    <a:lstStyle/>
                    <a:p>
                      <a:pPr algn="r" fontAlgn="ctr"/>
                      <a:r>
                        <a:rPr lang="en-US" sz="1100" u="none" strike="noStrike">
                          <a:effectLst/>
                        </a:rPr>
                        <a:t> (11,942)</a:t>
                      </a:r>
                      <a:endParaRPr lang="en-US" sz="1100" b="0" i="0" u="none" strike="noStrike">
                        <a:effectLst/>
                        <a:latin typeface="Verdana" panose="020B0604030504040204" pitchFamily="34" charset="0"/>
                      </a:endParaRPr>
                    </a:p>
                  </a:txBody>
                  <a:tcPr marL="0" marR="0" marT="0" marB="0" anchor="ctr"/>
                </a:tc>
                <a:tc>
                  <a:txBody>
                    <a:bodyPr/>
                    <a:lstStyle/>
                    <a:p>
                      <a:pPr algn="r" fontAlgn="ctr"/>
                      <a:r>
                        <a:rPr lang="en-US" sz="1100" u="none" strike="noStrike">
                          <a:effectLst/>
                        </a:rPr>
                        <a:t> (9,797)</a:t>
                      </a:r>
                      <a:endParaRPr lang="en-US" sz="1100" b="0" i="0" u="none" strike="noStrike">
                        <a:effectLst/>
                        <a:latin typeface="Verdana" panose="020B0604030504040204" pitchFamily="34" charset="0"/>
                      </a:endParaRPr>
                    </a:p>
                  </a:txBody>
                  <a:tcPr marL="0" marR="0" marT="0" marB="0" anchor="ctr"/>
                </a:tc>
                <a:tc>
                  <a:txBody>
                    <a:bodyPr/>
                    <a:lstStyle/>
                    <a:p>
                      <a:pPr algn="r" fontAlgn="ctr"/>
                      <a:r>
                        <a:rPr lang="en-US" sz="1100" u="none" strike="noStrike" dirty="0">
                          <a:effectLst/>
                        </a:rPr>
                        <a:t>63,912</a:t>
                      </a:r>
                      <a:endParaRPr lang="en-US" sz="1100" b="0" i="0" u="none" strike="noStrike" dirty="0">
                        <a:effectLst/>
                        <a:latin typeface="Verdana" panose="020B0604030504040204" pitchFamily="34" charset="0"/>
                      </a:endParaRPr>
                    </a:p>
                  </a:txBody>
                  <a:tcPr marL="0" marR="0" marT="0" marB="0" anchor="ctr"/>
                </a:tc>
                <a:tc>
                  <a:txBody>
                    <a:bodyPr/>
                    <a:lstStyle/>
                    <a:p>
                      <a:pPr algn="r" fontAlgn="ctr"/>
                      <a:r>
                        <a:rPr lang="en-US" sz="1100" u="none" strike="noStrike">
                          <a:effectLst/>
                        </a:rPr>
                        <a:t> - </a:t>
                      </a:r>
                      <a:endParaRPr lang="en-US" sz="1100" b="0" i="0" u="none" strike="noStrike">
                        <a:effectLst/>
                        <a:latin typeface="Verdana" panose="020B0604030504040204" pitchFamily="34" charset="0"/>
                      </a:endParaRPr>
                    </a:p>
                  </a:txBody>
                  <a:tcPr marL="0" marR="0" marT="0" marB="0" anchor="ctr"/>
                </a:tc>
                <a:tc>
                  <a:txBody>
                    <a:bodyPr/>
                    <a:lstStyle/>
                    <a:p>
                      <a:pPr algn="r" fontAlgn="ctr"/>
                      <a:r>
                        <a:rPr lang="en-US" sz="1100" u="none" strike="noStrike">
                          <a:effectLst/>
                        </a:rPr>
                        <a:t>             23,844</a:t>
                      </a:r>
                      <a:endParaRPr lang="en-US" sz="1100" b="1" i="0" u="none" strike="noStrike">
                        <a:effectLst/>
                        <a:latin typeface="Verdana" panose="020B0604030504040204" pitchFamily="34" charset="0"/>
                      </a:endParaRPr>
                    </a:p>
                  </a:txBody>
                  <a:tcPr marL="0" marR="0" marT="0" marB="0" anchor="ctr"/>
                </a:tc>
                <a:extLst>
                  <a:ext uri="{0D108BD9-81ED-4DB2-BD59-A6C34878D82A}">
                    <a16:rowId xmlns:a16="http://schemas.microsoft.com/office/drawing/2014/main" val="3984477546"/>
                  </a:ext>
                </a:extLst>
              </a:tr>
              <a:tr h="192836">
                <a:tc>
                  <a:txBody>
                    <a:bodyPr/>
                    <a:lstStyle/>
                    <a:p>
                      <a:pPr algn="l" fontAlgn="ctr"/>
                      <a:r>
                        <a:rPr lang="en-US" sz="1100" u="none" strike="noStrike">
                          <a:effectLst/>
                        </a:rPr>
                        <a:t> </a:t>
                      </a:r>
                      <a:endParaRPr lang="en-US" sz="1100" b="1" i="0" u="none" strike="noStrike">
                        <a:effectLst/>
                        <a:latin typeface="Verdana" panose="020B0604030504040204" pitchFamily="34" charset="0"/>
                      </a:endParaRPr>
                    </a:p>
                  </a:txBody>
                  <a:tcPr marL="0" marR="0" marT="0" marB="0"/>
                </a:tc>
                <a:tc gridSpan="2">
                  <a:txBody>
                    <a:bodyPr/>
                    <a:lstStyle/>
                    <a:p>
                      <a:pPr algn="l" fontAlgn="ctr"/>
                      <a:r>
                        <a:rPr lang="en-US" sz="1100" u="none" strike="noStrike">
                          <a:effectLst/>
                        </a:rPr>
                        <a:t>Equity IRR</a:t>
                      </a:r>
                      <a:endParaRPr lang="en-US" sz="1100" b="0" i="0" u="none" strike="noStrike">
                        <a:effectLst/>
                        <a:latin typeface="Verdana" panose="020B0604030504040204" pitchFamily="34" charset="0"/>
                      </a:endParaRPr>
                    </a:p>
                  </a:txBody>
                  <a:tcPr marL="0" marR="0" marT="0" marB="0" anchor="ctr"/>
                </a:tc>
                <a:tc hMerge="1">
                  <a:txBody>
                    <a:bodyPr/>
                    <a:lstStyle/>
                    <a:p>
                      <a:endParaRPr lang="en-US"/>
                    </a:p>
                  </a:txBody>
                  <a:tcPr/>
                </a:tc>
                <a:tc>
                  <a:txBody>
                    <a:bodyPr/>
                    <a:lstStyle/>
                    <a:p>
                      <a:pPr algn="r" fontAlgn="ctr"/>
                      <a:r>
                        <a:rPr lang="en-US" sz="1100" u="none" strike="noStrike">
                          <a:effectLst/>
                        </a:rPr>
                        <a:t>27%</a:t>
                      </a:r>
                      <a:endParaRPr lang="en-US" sz="1100" b="1" i="0" u="none" strike="noStrike">
                        <a:effectLst/>
                        <a:latin typeface="Verdana" panose="020B0604030504040204" pitchFamily="34" charset="0"/>
                      </a:endParaRPr>
                    </a:p>
                  </a:txBody>
                  <a:tcPr marL="0" marR="0" marT="0" marB="0" anchor="ctr"/>
                </a:tc>
                <a:tc>
                  <a:txBody>
                    <a:bodyPr/>
                    <a:lstStyle/>
                    <a:p>
                      <a:pPr algn="r" fontAlgn="ctr"/>
                      <a:r>
                        <a:rPr lang="en-US" sz="1100" u="none" strike="noStrike" dirty="0">
                          <a:effectLst/>
                        </a:rPr>
                        <a:t> (18,329)</a:t>
                      </a:r>
                      <a:endParaRPr lang="en-US" sz="1100" b="0" i="0" u="none" strike="noStrike" dirty="0">
                        <a:effectLst/>
                        <a:latin typeface="Verdana" panose="020B0604030504040204" pitchFamily="34" charset="0"/>
                      </a:endParaRPr>
                    </a:p>
                  </a:txBody>
                  <a:tcPr marL="0" marR="0" marT="0" marB="0" anchor="ctr"/>
                </a:tc>
                <a:tc>
                  <a:txBody>
                    <a:bodyPr/>
                    <a:lstStyle/>
                    <a:p>
                      <a:pPr algn="r" fontAlgn="ctr"/>
                      <a:r>
                        <a:rPr lang="en-US" sz="1100" u="none" strike="noStrike" dirty="0">
                          <a:effectLst/>
                        </a:rPr>
                        <a:t> (5,953)</a:t>
                      </a:r>
                      <a:endParaRPr lang="en-US" sz="1100" b="0" i="0" u="none" strike="noStrike" dirty="0">
                        <a:effectLst/>
                        <a:latin typeface="Verdana" panose="020B0604030504040204" pitchFamily="34" charset="0"/>
                      </a:endParaRPr>
                    </a:p>
                  </a:txBody>
                  <a:tcPr marL="0" marR="0" marT="0" marB="0" anchor="ctr"/>
                </a:tc>
                <a:tc>
                  <a:txBody>
                    <a:bodyPr/>
                    <a:lstStyle/>
                    <a:p>
                      <a:pPr algn="r" fontAlgn="ctr"/>
                      <a:r>
                        <a:rPr lang="en-US" sz="1100" u="none" strike="noStrike">
                          <a:effectLst/>
                        </a:rPr>
                        <a:t> - </a:t>
                      </a:r>
                      <a:endParaRPr lang="en-US" sz="1100" b="0" i="0" u="none" strike="noStrike">
                        <a:effectLst/>
                        <a:latin typeface="Verdana" panose="020B0604030504040204" pitchFamily="34" charset="0"/>
                      </a:endParaRPr>
                    </a:p>
                  </a:txBody>
                  <a:tcPr marL="0" marR="0" marT="0" marB="0" anchor="ctr"/>
                </a:tc>
                <a:tc>
                  <a:txBody>
                    <a:bodyPr/>
                    <a:lstStyle/>
                    <a:p>
                      <a:pPr algn="r" fontAlgn="ctr"/>
                      <a:r>
                        <a:rPr lang="en-US" sz="1100" u="none" strike="noStrike" dirty="0">
                          <a:effectLst/>
                        </a:rPr>
                        <a:t> 46,859</a:t>
                      </a:r>
                      <a:endParaRPr lang="en-US" sz="1100" b="0" i="0" u="none" strike="noStrike" dirty="0">
                        <a:effectLst/>
                        <a:latin typeface="Verdana" panose="020B0604030504040204" pitchFamily="34" charset="0"/>
                      </a:endParaRPr>
                    </a:p>
                  </a:txBody>
                  <a:tcPr marL="0" marR="0" marT="0" marB="0" anchor="ctr"/>
                </a:tc>
                <a:tc>
                  <a:txBody>
                    <a:bodyPr/>
                    <a:lstStyle/>
                    <a:p>
                      <a:pPr algn="r" fontAlgn="ctr"/>
                      <a:r>
                        <a:rPr lang="en-US" sz="1100" u="none" strike="noStrike">
                          <a:effectLst/>
                        </a:rPr>
                        <a:t> - </a:t>
                      </a:r>
                      <a:endParaRPr lang="en-US" sz="1100" b="0" i="0" u="none" strike="noStrike">
                        <a:effectLst/>
                        <a:latin typeface="Verdana" panose="020B0604030504040204" pitchFamily="34" charset="0"/>
                      </a:endParaRPr>
                    </a:p>
                  </a:txBody>
                  <a:tcPr marL="0" marR="0" marT="0" marB="0" anchor="ctr"/>
                </a:tc>
                <a:tc>
                  <a:txBody>
                    <a:bodyPr/>
                    <a:lstStyle/>
                    <a:p>
                      <a:pPr algn="r" fontAlgn="ctr"/>
                      <a:r>
                        <a:rPr lang="en-US" sz="1100" u="sng" strike="noStrike">
                          <a:effectLst/>
                        </a:rPr>
                        <a:t> 22,576</a:t>
                      </a:r>
                      <a:endParaRPr lang="en-US" sz="1100" b="1" i="0" u="sng" strike="noStrike">
                        <a:effectLst/>
                        <a:latin typeface="Verdana" panose="020B0604030504040204" pitchFamily="34" charset="0"/>
                      </a:endParaRPr>
                    </a:p>
                  </a:txBody>
                  <a:tcPr marL="0" marR="0" marT="0" marB="0" anchor="ctr"/>
                </a:tc>
                <a:extLst>
                  <a:ext uri="{0D108BD9-81ED-4DB2-BD59-A6C34878D82A}">
                    <a16:rowId xmlns:a16="http://schemas.microsoft.com/office/drawing/2014/main" val="2641772618"/>
                  </a:ext>
                </a:extLst>
              </a:tr>
              <a:tr h="192836">
                <a:tc>
                  <a:txBody>
                    <a:bodyPr/>
                    <a:lstStyle/>
                    <a:p>
                      <a:pPr algn="l" fontAlgn="ctr"/>
                      <a:r>
                        <a:rPr lang="en-US" sz="1100" u="none" strike="noStrike" dirty="0">
                          <a:effectLst/>
                        </a:rPr>
                        <a:t> </a:t>
                      </a:r>
                      <a:endParaRPr lang="en-US" sz="1100" b="1" i="0" u="none" strike="noStrike" dirty="0">
                        <a:effectLst/>
                        <a:latin typeface="Verdana" panose="020B0604030504040204" pitchFamily="34" charset="0"/>
                      </a:endParaRPr>
                    </a:p>
                  </a:txBody>
                  <a:tcPr marL="0" marR="0" marT="0" marB="0"/>
                </a:tc>
                <a:tc gridSpan="2">
                  <a:txBody>
                    <a:bodyPr/>
                    <a:lstStyle/>
                    <a:p>
                      <a:pPr algn="l" fontAlgn="ctr"/>
                      <a:r>
                        <a:rPr lang="en-US" sz="1100" u="none" strike="noStrike" dirty="0">
                          <a:effectLst/>
                        </a:rPr>
                        <a:t>Anchor Investors</a:t>
                      </a:r>
                      <a:endParaRPr lang="en-US" sz="1100" b="0" i="0" u="none" strike="noStrike" dirty="0">
                        <a:effectLst/>
                        <a:latin typeface="Verdana" panose="020B0604030504040204" pitchFamily="34" charset="0"/>
                      </a:endParaRPr>
                    </a:p>
                  </a:txBody>
                  <a:tcPr marL="114300" marR="0" marT="0" marB="0" anchor="ctr"/>
                </a:tc>
                <a:tc hMerge="1">
                  <a:txBody>
                    <a:bodyPr/>
                    <a:lstStyle/>
                    <a:p>
                      <a:endParaRPr lang="en-US"/>
                    </a:p>
                  </a:txBody>
                  <a:tcPr/>
                </a:tc>
                <a:tc>
                  <a:txBody>
                    <a:bodyPr/>
                    <a:lstStyle/>
                    <a:p>
                      <a:pPr algn="r" fontAlgn="ctr"/>
                      <a:r>
                        <a:rPr lang="en-US" sz="1100" u="none" strike="noStrike" dirty="0">
                          <a:effectLst/>
                        </a:rPr>
                        <a:t>36%</a:t>
                      </a:r>
                      <a:endParaRPr lang="en-US" sz="1100" b="1" i="0" u="none" strike="noStrike" dirty="0">
                        <a:effectLst/>
                        <a:latin typeface="Verdana" panose="020B0604030504040204" pitchFamily="34" charset="0"/>
                      </a:endParaRPr>
                    </a:p>
                  </a:txBody>
                  <a:tcPr marL="0" marR="0" marT="0" marB="0" anchor="ctr"/>
                </a:tc>
                <a:tc>
                  <a:txBody>
                    <a:bodyPr/>
                    <a:lstStyle/>
                    <a:p>
                      <a:pPr algn="r" fontAlgn="ctr"/>
                      <a:r>
                        <a:rPr lang="en-US" sz="1100" u="none" strike="noStrike" dirty="0">
                          <a:effectLst/>
                        </a:rPr>
                        <a:t>             (4,949)</a:t>
                      </a:r>
                      <a:endParaRPr lang="en-US" sz="1100" b="0" i="0" u="none" strike="noStrike" dirty="0">
                        <a:effectLst/>
                        <a:latin typeface="Verdana" panose="020B0604030504040204" pitchFamily="34" charset="0"/>
                      </a:endParaRPr>
                    </a:p>
                  </a:txBody>
                  <a:tcPr marL="0" marR="0" marT="0" marB="0" anchor="ctr"/>
                </a:tc>
                <a:tc>
                  <a:txBody>
                    <a:bodyPr/>
                    <a:lstStyle/>
                    <a:p>
                      <a:pPr algn="r" fontAlgn="ctr"/>
                      <a:r>
                        <a:rPr lang="en-US" sz="1100" u="none" strike="noStrike" dirty="0">
                          <a:effectLst/>
                        </a:rPr>
                        <a:t>             (1,607)</a:t>
                      </a:r>
                      <a:endParaRPr lang="en-US" sz="1100" b="0" i="0" u="none" strike="noStrike" dirty="0">
                        <a:effectLst/>
                        <a:latin typeface="Verdana" panose="020B0604030504040204" pitchFamily="34" charset="0"/>
                      </a:endParaRPr>
                    </a:p>
                  </a:txBody>
                  <a:tcPr marL="0" marR="0" marT="0" marB="0" anchor="ctr"/>
                </a:tc>
                <a:tc>
                  <a:txBody>
                    <a:bodyPr/>
                    <a:lstStyle/>
                    <a:p>
                      <a:pPr algn="r" fontAlgn="ctr"/>
                      <a:r>
                        <a:rPr lang="en-US" sz="1100" u="none" strike="noStrike" dirty="0">
                          <a:effectLst/>
                        </a:rPr>
                        <a:t>- </a:t>
                      </a:r>
                      <a:endParaRPr lang="en-US" sz="1100" b="0" i="0" u="none" strike="noStrike" dirty="0">
                        <a:effectLst/>
                        <a:latin typeface="Verdana" panose="020B0604030504040204" pitchFamily="34" charset="0"/>
                      </a:endParaRPr>
                    </a:p>
                  </a:txBody>
                  <a:tcPr marL="0" marR="0" marT="0" marB="0" anchor="ctr"/>
                </a:tc>
                <a:tc>
                  <a:txBody>
                    <a:bodyPr/>
                    <a:lstStyle/>
                    <a:p>
                      <a:pPr algn="r" fontAlgn="ctr"/>
                      <a:r>
                        <a:rPr lang="en-US" sz="1100" u="none" strike="noStrike" dirty="0">
                          <a:effectLst/>
                        </a:rPr>
                        <a:t>15,495</a:t>
                      </a:r>
                      <a:endParaRPr lang="en-US" sz="1100" b="0" i="0" u="none" strike="noStrike" dirty="0">
                        <a:effectLst/>
                        <a:latin typeface="Verdana" panose="020B0604030504040204" pitchFamily="34" charset="0"/>
                      </a:endParaRPr>
                    </a:p>
                  </a:txBody>
                  <a:tcPr marL="0" marR="0" marT="0" marB="0" anchor="ctr"/>
                </a:tc>
                <a:tc>
                  <a:txBody>
                    <a:bodyPr/>
                    <a:lstStyle/>
                    <a:p>
                      <a:pPr algn="r" fontAlgn="ctr"/>
                      <a:r>
                        <a:rPr lang="en-US" sz="1100" u="none" strike="noStrike" dirty="0">
                          <a:effectLst/>
                        </a:rPr>
                        <a:t>- </a:t>
                      </a:r>
                      <a:endParaRPr lang="en-US" sz="1100" b="0" i="0" u="none" strike="noStrike" dirty="0">
                        <a:effectLst/>
                        <a:latin typeface="Verdana" panose="020B0604030504040204" pitchFamily="34" charset="0"/>
                      </a:endParaRPr>
                    </a:p>
                  </a:txBody>
                  <a:tcPr marL="0" marR="0" marT="0" marB="0" anchor="ctr"/>
                </a:tc>
                <a:tc>
                  <a:txBody>
                    <a:bodyPr/>
                    <a:lstStyle/>
                    <a:p>
                      <a:pPr algn="r" fontAlgn="ctr"/>
                      <a:r>
                        <a:rPr lang="en-US" sz="1100" u="none" strike="noStrike" dirty="0">
                          <a:effectLst/>
                        </a:rPr>
                        <a:t>                8,939</a:t>
                      </a:r>
                      <a:endParaRPr lang="en-US" sz="1100" b="1" i="0" u="none" strike="noStrike" dirty="0">
                        <a:effectLst/>
                        <a:latin typeface="Verdana" panose="020B0604030504040204" pitchFamily="34" charset="0"/>
                      </a:endParaRPr>
                    </a:p>
                  </a:txBody>
                  <a:tcPr marL="0" marR="0" marT="0" marB="0" anchor="ctr"/>
                </a:tc>
                <a:extLst>
                  <a:ext uri="{0D108BD9-81ED-4DB2-BD59-A6C34878D82A}">
                    <a16:rowId xmlns:a16="http://schemas.microsoft.com/office/drawing/2014/main" val="1444638926"/>
                  </a:ext>
                </a:extLst>
              </a:tr>
              <a:tr h="192836">
                <a:tc>
                  <a:txBody>
                    <a:bodyPr/>
                    <a:lstStyle/>
                    <a:p>
                      <a:pPr algn="l" fontAlgn="ctr"/>
                      <a:r>
                        <a:rPr lang="en-US" sz="1100" u="none" strike="noStrike" dirty="0">
                          <a:effectLst/>
                        </a:rPr>
                        <a:t> </a:t>
                      </a:r>
                      <a:endParaRPr lang="en-US" sz="1100" b="1" i="0" u="none" strike="noStrike" dirty="0">
                        <a:effectLst/>
                        <a:latin typeface="Verdana" panose="020B0604030504040204" pitchFamily="34" charset="0"/>
                      </a:endParaRPr>
                    </a:p>
                  </a:txBody>
                  <a:tcPr marL="0" marR="0" marT="0" marB="0"/>
                </a:tc>
                <a:tc gridSpan="2">
                  <a:txBody>
                    <a:bodyPr/>
                    <a:lstStyle/>
                    <a:p>
                      <a:pPr algn="l" fontAlgn="ctr"/>
                      <a:r>
                        <a:rPr lang="en-US" sz="1100" u="none" strike="noStrike" dirty="0">
                          <a:effectLst/>
                        </a:rPr>
                        <a:t>Equity Investors</a:t>
                      </a:r>
                      <a:endParaRPr lang="en-US" sz="1100" b="0" i="0" u="none" strike="noStrike" dirty="0">
                        <a:effectLst/>
                        <a:latin typeface="Verdana" panose="020B0604030504040204" pitchFamily="34" charset="0"/>
                      </a:endParaRPr>
                    </a:p>
                  </a:txBody>
                  <a:tcPr marL="114300" marR="0" marT="0" marB="0" anchor="ctr"/>
                </a:tc>
                <a:tc hMerge="1">
                  <a:txBody>
                    <a:bodyPr/>
                    <a:lstStyle/>
                    <a:p>
                      <a:endParaRPr lang="en-US"/>
                    </a:p>
                  </a:txBody>
                  <a:tcPr/>
                </a:tc>
                <a:tc>
                  <a:txBody>
                    <a:bodyPr/>
                    <a:lstStyle/>
                    <a:p>
                      <a:pPr algn="r" fontAlgn="ctr"/>
                      <a:r>
                        <a:rPr lang="en-US" sz="1100" u="none" strike="noStrike" dirty="0">
                          <a:effectLst/>
                        </a:rPr>
                        <a:t>23%</a:t>
                      </a:r>
                      <a:endParaRPr lang="en-US" sz="1100" b="1" i="0" u="none" strike="noStrike" dirty="0">
                        <a:effectLst/>
                        <a:latin typeface="Verdana" panose="020B0604030504040204" pitchFamily="34" charset="0"/>
                      </a:endParaRPr>
                    </a:p>
                  </a:txBody>
                  <a:tcPr marL="0" marR="0" marT="0" marB="0" anchor="ctr"/>
                </a:tc>
                <a:tc>
                  <a:txBody>
                    <a:bodyPr/>
                    <a:lstStyle/>
                    <a:p>
                      <a:pPr algn="r" fontAlgn="ctr"/>
                      <a:r>
                        <a:rPr lang="en-US" sz="1100" u="none" strike="noStrike" dirty="0">
                          <a:effectLst/>
                        </a:rPr>
                        <a:t> (13,380)</a:t>
                      </a:r>
                      <a:endParaRPr lang="en-US" sz="1100" b="0" i="0" u="none" strike="noStrike" dirty="0">
                        <a:effectLst/>
                        <a:latin typeface="Verdana" panose="020B0604030504040204" pitchFamily="34" charset="0"/>
                      </a:endParaRPr>
                    </a:p>
                  </a:txBody>
                  <a:tcPr marL="0" marR="0" marT="0" marB="0" anchor="ctr"/>
                </a:tc>
                <a:tc>
                  <a:txBody>
                    <a:bodyPr/>
                    <a:lstStyle/>
                    <a:p>
                      <a:pPr algn="r" fontAlgn="ctr"/>
                      <a:r>
                        <a:rPr lang="en-US" sz="1100" u="none" strike="noStrike" dirty="0">
                          <a:effectLst/>
                        </a:rPr>
                        <a:t>             (4,346)</a:t>
                      </a:r>
                      <a:endParaRPr lang="en-US" sz="1100" b="0" i="0" u="none" strike="noStrike" dirty="0">
                        <a:effectLst/>
                        <a:latin typeface="Verdana" panose="020B0604030504040204" pitchFamily="34" charset="0"/>
                      </a:endParaRPr>
                    </a:p>
                  </a:txBody>
                  <a:tcPr marL="0" marR="0" marT="0" marB="0" anchor="ctr"/>
                </a:tc>
                <a:tc>
                  <a:txBody>
                    <a:bodyPr/>
                    <a:lstStyle/>
                    <a:p>
                      <a:pPr algn="r" fontAlgn="ctr"/>
                      <a:r>
                        <a:rPr lang="en-US" sz="1100" u="none" strike="noStrike" dirty="0">
                          <a:effectLst/>
                        </a:rPr>
                        <a:t>- </a:t>
                      </a:r>
                      <a:endParaRPr lang="en-US" sz="1100" b="0" i="0" u="none" strike="noStrike" dirty="0">
                        <a:effectLst/>
                        <a:latin typeface="Verdana" panose="020B0604030504040204" pitchFamily="34" charset="0"/>
                      </a:endParaRPr>
                    </a:p>
                  </a:txBody>
                  <a:tcPr marL="0" marR="0" marT="0" marB="0" anchor="ctr"/>
                </a:tc>
                <a:tc>
                  <a:txBody>
                    <a:bodyPr/>
                    <a:lstStyle/>
                    <a:p>
                      <a:pPr algn="r" fontAlgn="ctr"/>
                      <a:r>
                        <a:rPr lang="en-US" sz="1100" u="none" strike="noStrike" dirty="0">
                          <a:effectLst/>
                        </a:rPr>
                        <a:t>31,363</a:t>
                      </a:r>
                      <a:endParaRPr lang="en-US" sz="1100" b="0" i="0" u="none" strike="noStrike" dirty="0">
                        <a:effectLst/>
                        <a:latin typeface="Verdana" panose="020B0604030504040204" pitchFamily="34" charset="0"/>
                      </a:endParaRPr>
                    </a:p>
                  </a:txBody>
                  <a:tcPr marL="0" marR="0" marT="0" marB="0" anchor="ctr"/>
                </a:tc>
                <a:tc>
                  <a:txBody>
                    <a:bodyPr/>
                    <a:lstStyle/>
                    <a:p>
                      <a:pPr algn="r" fontAlgn="ctr"/>
                      <a:r>
                        <a:rPr lang="en-US" sz="1100" u="none" strike="noStrike" dirty="0">
                          <a:effectLst/>
                        </a:rPr>
                        <a:t>- </a:t>
                      </a:r>
                      <a:endParaRPr lang="en-US" sz="1100" b="0" i="0" u="none" strike="noStrike" dirty="0">
                        <a:effectLst/>
                        <a:latin typeface="Verdana" panose="020B0604030504040204" pitchFamily="34" charset="0"/>
                      </a:endParaRPr>
                    </a:p>
                  </a:txBody>
                  <a:tcPr marL="0" marR="0" marT="0" marB="0" anchor="ctr"/>
                </a:tc>
                <a:tc>
                  <a:txBody>
                    <a:bodyPr/>
                    <a:lstStyle/>
                    <a:p>
                      <a:pPr algn="r" fontAlgn="ctr"/>
                      <a:r>
                        <a:rPr lang="en-US" sz="1100" u="none" strike="noStrike" dirty="0">
                          <a:effectLst/>
                        </a:rPr>
                        <a:t>13,637</a:t>
                      </a:r>
                      <a:endParaRPr lang="en-US" sz="1100" b="1" i="0" u="none" strike="noStrike" dirty="0">
                        <a:effectLst/>
                        <a:latin typeface="Verdana" panose="020B0604030504040204" pitchFamily="34" charset="0"/>
                      </a:endParaRPr>
                    </a:p>
                  </a:txBody>
                  <a:tcPr marL="0" marR="0" marT="0" marB="0" anchor="ctr"/>
                </a:tc>
                <a:extLst>
                  <a:ext uri="{0D108BD9-81ED-4DB2-BD59-A6C34878D82A}">
                    <a16:rowId xmlns:a16="http://schemas.microsoft.com/office/drawing/2014/main" val="2762963669"/>
                  </a:ext>
                </a:extLst>
              </a:tr>
            </a:tbl>
          </a:graphicData>
        </a:graphic>
      </p:graphicFrame>
      <p:graphicFrame>
        <p:nvGraphicFramePr>
          <p:cNvPr id="6" name="Chart 5">
            <a:extLst>
              <a:ext uri="{FF2B5EF4-FFF2-40B4-BE49-F238E27FC236}">
                <a16:creationId xmlns:a16="http://schemas.microsoft.com/office/drawing/2014/main" id="{53119ADC-D3A3-4006-86CE-F568C2C92334}"/>
              </a:ext>
            </a:extLst>
          </p:cNvPr>
          <p:cNvGraphicFramePr>
            <a:graphicFrameLocks/>
          </p:cNvGraphicFramePr>
          <p:nvPr>
            <p:extLst>
              <p:ext uri="{D42A27DB-BD31-4B8C-83A1-F6EECF244321}">
                <p14:modId xmlns:p14="http://schemas.microsoft.com/office/powerpoint/2010/main" val="1714437325"/>
              </p:ext>
            </p:extLst>
          </p:nvPr>
        </p:nvGraphicFramePr>
        <p:xfrm>
          <a:off x="5181600" y="838200"/>
          <a:ext cx="4572000" cy="2743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2682902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dynamics</a:t>
            </a:r>
          </a:p>
        </p:txBody>
      </p:sp>
      <p:pic>
        <p:nvPicPr>
          <p:cNvPr id="12" name="Picture 11">
            <a:extLst>
              <a:ext uri="{FF2B5EF4-FFF2-40B4-BE49-F238E27FC236}">
                <a16:creationId xmlns:a16="http://schemas.microsoft.com/office/drawing/2014/main" id="{7600EB8D-4202-43F2-A80C-DD26E659601A}"/>
              </a:ext>
            </a:extLst>
          </p:cNvPr>
          <p:cNvPicPr>
            <a:picLocks noChangeAspect="1"/>
          </p:cNvPicPr>
          <p:nvPr/>
        </p:nvPicPr>
        <p:blipFill>
          <a:blip r:embed="rId2">
            <a:duotone>
              <a:schemeClr val="accent1">
                <a:shade val="45000"/>
                <a:satMod val="135000"/>
              </a:schemeClr>
              <a:prstClr val="white"/>
            </a:duotone>
            <a:lum bright="20000"/>
          </a:blip>
          <a:stretch>
            <a:fillRect/>
          </a:stretch>
        </p:blipFill>
        <p:spPr>
          <a:xfrm>
            <a:off x="374054" y="1720850"/>
            <a:ext cx="11535589" cy="3994150"/>
          </a:xfrm>
          <a:prstGeom prst="rect">
            <a:avLst/>
          </a:prstGeom>
        </p:spPr>
      </p:pic>
    </p:spTree>
    <p:extLst>
      <p:ext uri="{BB962C8B-B14F-4D97-AF65-F5344CB8AC3E}">
        <p14:creationId xmlns:p14="http://schemas.microsoft.com/office/powerpoint/2010/main" val="272955441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5" name="Content Placeholder 3"/>
          <p:cNvSpPr>
            <a:spLocks noGrp="1"/>
          </p:cNvSpPr>
          <p:nvPr>
            <p:ph sz="half" idx="1"/>
          </p:nvPr>
        </p:nvSpPr>
        <p:spPr/>
        <p:txBody>
          <a:bodyPr/>
          <a:lstStyle/>
          <a:p>
            <a:r>
              <a:rPr lang="en-US" dirty="0"/>
              <a:t>Transfer the Land to the Company</a:t>
            </a:r>
          </a:p>
          <a:p>
            <a:r>
              <a:rPr lang="en-US" dirty="0"/>
              <a:t>Secure funding</a:t>
            </a:r>
          </a:p>
          <a:p>
            <a:r>
              <a:rPr lang="en-US" dirty="0"/>
              <a:t>Prepare designs</a:t>
            </a:r>
          </a:p>
          <a:p>
            <a:r>
              <a:rPr lang="en-US" dirty="0"/>
              <a:t>Execution</a:t>
            </a:r>
          </a:p>
        </p:txBody>
      </p:sp>
      <p:graphicFrame>
        <p:nvGraphicFramePr>
          <p:cNvPr id="6" name="Content Placeholder 2" descr="Segmented process showing 4 steps arranged one below the other and three downward pointing arrows are used to indicate progression from first step to second step and second step to third step and third step to fourth step"/>
          <p:cNvGraphicFramePr>
            <a:graphicFrameLocks noGrp="1"/>
          </p:cNvGraphicFramePr>
          <p:nvPr>
            <p:ph sz="half" idx="2"/>
          </p:nvPr>
        </p:nvGraphicFramePr>
        <p:xfrm>
          <a:off x="6172200" y="2249488"/>
          <a:ext cx="4875213" cy="3541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8264250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9D30F-63A0-44FF-903D-8CC9DAD1C525}"/>
              </a:ext>
            </a:extLst>
          </p:cNvPr>
          <p:cNvSpPr>
            <a:spLocks noGrp="1"/>
          </p:cNvSpPr>
          <p:nvPr>
            <p:ph type="title"/>
          </p:nvPr>
        </p:nvSpPr>
        <p:spPr>
          <a:xfrm>
            <a:off x="1219200" y="2362200"/>
            <a:ext cx="9905998" cy="1478570"/>
          </a:xfrm>
        </p:spPr>
        <p:txBody>
          <a:bodyPr/>
          <a:lstStyle/>
          <a:p>
            <a:pPr algn="ctr"/>
            <a:r>
              <a:rPr lang="en-US" dirty="0"/>
              <a:t>Thank you for your attention</a:t>
            </a:r>
          </a:p>
        </p:txBody>
      </p:sp>
    </p:spTree>
    <p:extLst>
      <p:ext uri="{BB962C8B-B14F-4D97-AF65-F5344CB8AC3E}">
        <p14:creationId xmlns:p14="http://schemas.microsoft.com/office/powerpoint/2010/main" val="202948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8D4C66-6C85-40D1-A62F-A8DADCD2246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211049" cy="6858000"/>
          </a:xfrm>
          <a:prstGeom prst="rect">
            <a:avLst/>
          </a:prstGeom>
        </p:spPr>
      </p:pic>
      <p:sp>
        <p:nvSpPr>
          <p:cNvPr id="2" name="Rectangle 1">
            <a:extLst>
              <a:ext uri="{FF2B5EF4-FFF2-40B4-BE49-F238E27FC236}">
                <a16:creationId xmlns:a16="http://schemas.microsoft.com/office/drawing/2014/main" id="{8CED3F2A-C877-4C01-BB13-575D8136B7B5}"/>
              </a:ext>
            </a:extLst>
          </p:cNvPr>
          <p:cNvSpPr/>
          <p:nvPr/>
        </p:nvSpPr>
        <p:spPr>
          <a:xfrm>
            <a:off x="0" y="5943600"/>
            <a:ext cx="29718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bs-Latn-BA"/>
          </a:p>
        </p:txBody>
      </p:sp>
      <p:sp>
        <p:nvSpPr>
          <p:cNvPr id="8" name="Title 7">
            <a:extLst>
              <a:ext uri="{FF2B5EF4-FFF2-40B4-BE49-F238E27FC236}">
                <a16:creationId xmlns:a16="http://schemas.microsoft.com/office/drawing/2014/main" id="{B3773EE6-3DE6-422B-99F0-C1E5B83952FE}"/>
              </a:ext>
            </a:extLst>
          </p:cNvPr>
          <p:cNvSpPr>
            <a:spLocks noGrp="1"/>
          </p:cNvSpPr>
          <p:nvPr>
            <p:ph type="title"/>
          </p:nvPr>
        </p:nvSpPr>
        <p:spPr>
          <a:xfrm>
            <a:off x="647700" y="6019800"/>
            <a:ext cx="1676400" cy="762000"/>
          </a:xfrm>
        </p:spPr>
        <p:txBody>
          <a:bodyPr>
            <a:normAutofit/>
          </a:bodyPr>
          <a:lstStyle/>
          <a:p>
            <a:r>
              <a:rPr lang="en-US" dirty="0"/>
              <a:t>Luxury</a:t>
            </a:r>
            <a:endParaRPr lang="bs-Latn-BA" dirty="0"/>
          </a:p>
        </p:txBody>
      </p:sp>
    </p:spTree>
    <p:extLst>
      <p:ext uri="{BB962C8B-B14F-4D97-AF65-F5344CB8AC3E}">
        <p14:creationId xmlns:p14="http://schemas.microsoft.com/office/powerpoint/2010/main" val="23493660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7EFB5D3-10D8-4217-8B4E-02B805F1207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7345"/>
            <a:ext cx="12192000" cy="6850655"/>
          </a:xfrm>
          <a:prstGeom prst="rect">
            <a:avLst/>
          </a:prstGeom>
        </p:spPr>
      </p:pic>
      <p:sp>
        <p:nvSpPr>
          <p:cNvPr id="4" name="Rectangle 3">
            <a:extLst>
              <a:ext uri="{FF2B5EF4-FFF2-40B4-BE49-F238E27FC236}">
                <a16:creationId xmlns:a16="http://schemas.microsoft.com/office/drawing/2014/main" id="{A9FDD47F-F5D5-4C91-A6F3-7B50D3DDBAB3}"/>
              </a:ext>
            </a:extLst>
          </p:cNvPr>
          <p:cNvSpPr/>
          <p:nvPr/>
        </p:nvSpPr>
        <p:spPr>
          <a:xfrm>
            <a:off x="0" y="5943600"/>
            <a:ext cx="29718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bs-Latn-BA" dirty="0"/>
          </a:p>
        </p:txBody>
      </p:sp>
      <p:sp>
        <p:nvSpPr>
          <p:cNvPr id="8" name="Title 7">
            <a:extLst>
              <a:ext uri="{FF2B5EF4-FFF2-40B4-BE49-F238E27FC236}">
                <a16:creationId xmlns:a16="http://schemas.microsoft.com/office/drawing/2014/main" id="{B3773EE6-3DE6-422B-99F0-C1E5B83952FE}"/>
              </a:ext>
            </a:extLst>
          </p:cNvPr>
          <p:cNvSpPr>
            <a:spLocks noGrp="1"/>
          </p:cNvSpPr>
          <p:nvPr>
            <p:ph type="title"/>
          </p:nvPr>
        </p:nvSpPr>
        <p:spPr>
          <a:xfrm>
            <a:off x="723900" y="6019800"/>
            <a:ext cx="1524000" cy="762000"/>
          </a:xfrm>
        </p:spPr>
        <p:txBody>
          <a:bodyPr>
            <a:normAutofit/>
          </a:bodyPr>
          <a:lstStyle/>
          <a:p>
            <a:r>
              <a:rPr lang="en-US" dirty="0"/>
              <a:t>Pool</a:t>
            </a:r>
            <a:endParaRPr lang="bs-Latn-BA" dirty="0"/>
          </a:p>
        </p:txBody>
      </p:sp>
    </p:spTree>
    <p:extLst>
      <p:ext uri="{BB962C8B-B14F-4D97-AF65-F5344CB8AC3E}">
        <p14:creationId xmlns:p14="http://schemas.microsoft.com/office/powerpoint/2010/main" val="15443640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31B28E5-9159-46C0-9F0D-CA85A721591C}"/>
              </a:ext>
            </a:extLst>
          </p:cNvPr>
          <p:cNvSpPr/>
          <p:nvPr/>
        </p:nvSpPr>
        <p:spPr>
          <a:xfrm>
            <a:off x="0" y="5943600"/>
            <a:ext cx="3058594"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bs-Latn-BA" dirty="0"/>
          </a:p>
        </p:txBody>
      </p:sp>
      <p:pic>
        <p:nvPicPr>
          <p:cNvPr id="10" name="Picture 9">
            <a:extLst>
              <a:ext uri="{FF2B5EF4-FFF2-40B4-BE49-F238E27FC236}">
                <a16:creationId xmlns:a16="http://schemas.microsoft.com/office/drawing/2014/main" id="{47EFB5D3-10D8-4217-8B4E-02B805F1207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25297" y="-2754"/>
            <a:ext cx="4566703" cy="6850655"/>
          </a:xfrm>
          <a:prstGeom prst="rect">
            <a:avLst/>
          </a:prstGeom>
        </p:spPr>
      </p:pic>
      <p:sp>
        <p:nvSpPr>
          <p:cNvPr id="8" name="Title 7">
            <a:extLst>
              <a:ext uri="{FF2B5EF4-FFF2-40B4-BE49-F238E27FC236}">
                <a16:creationId xmlns:a16="http://schemas.microsoft.com/office/drawing/2014/main" id="{B3773EE6-3DE6-422B-99F0-C1E5B83952FE}"/>
              </a:ext>
            </a:extLst>
          </p:cNvPr>
          <p:cNvSpPr>
            <a:spLocks noGrp="1"/>
          </p:cNvSpPr>
          <p:nvPr>
            <p:ph type="title"/>
          </p:nvPr>
        </p:nvSpPr>
        <p:spPr>
          <a:xfrm>
            <a:off x="424397" y="6019800"/>
            <a:ext cx="2209800" cy="762000"/>
          </a:xfrm>
        </p:spPr>
        <p:txBody>
          <a:bodyPr>
            <a:normAutofit/>
          </a:bodyPr>
          <a:lstStyle/>
          <a:p>
            <a:r>
              <a:rPr lang="en-US" dirty="0"/>
              <a:t>Wellness</a:t>
            </a:r>
            <a:endParaRPr lang="bs-Latn-BA" dirty="0"/>
          </a:p>
        </p:txBody>
      </p:sp>
      <p:pic>
        <p:nvPicPr>
          <p:cNvPr id="4" name="Picture 3">
            <a:extLst>
              <a:ext uri="{FF2B5EF4-FFF2-40B4-BE49-F238E27FC236}">
                <a16:creationId xmlns:a16="http://schemas.microsoft.com/office/drawing/2014/main" id="{1D8D4C66-6C85-40D1-A62F-A8DADCD2246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58594" y="-12252"/>
            <a:ext cx="4566703" cy="6870252"/>
          </a:xfrm>
          <a:prstGeom prst="rect">
            <a:avLst/>
          </a:prstGeom>
        </p:spPr>
      </p:pic>
    </p:spTree>
    <p:extLst>
      <p:ext uri="{BB962C8B-B14F-4D97-AF65-F5344CB8AC3E}">
        <p14:creationId xmlns:p14="http://schemas.microsoft.com/office/powerpoint/2010/main" val="314500835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8D4C66-6C85-40D1-A62F-A8DADCD224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6157"/>
          <a:stretch/>
        </p:blipFill>
        <p:spPr>
          <a:xfrm>
            <a:off x="0" y="1"/>
            <a:ext cx="12268200" cy="6858000"/>
          </a:xfrm>
          <a:prstGeom prst="rect">
            <a:avLst/>
          </a:prstGeom>
        </p:spPr>
      </p:pic>
      <p:sp>
        <p:nvSpPr>
          <p:cNvPr id="5" name="Rectangle 4">
            <a:extLst>
              <a:ext uri="{FF2B5EF4-FFF2-40B4-BE49-F238E27FC236}">
                <a16:creationId xmlns:a16="http://schemas.microsoft.com/office/drawing/2014/main" id="{CA1A35FA-1FA9-498A-9A55-B717F65268B2}"/>
              </a:ext>
            </a:extLst>
          </p:cNvPr>
          <p:cNvSpPr/>
          <p:nvPr/>
        </p:nvSpPr>
        <p:spPr>
          <a:xfrm>
            <a:off x="0" y="5943600"/>
            <a:ext cx="29718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bs-Latn-BA"/>
          </a:p>
        </p:txBody>
      </p:sp>
      <p:sp>
        <p:nvSpPr>
          <p:cNvPr id="8" name="Title 7">
            <a:extLst>
              <a:ext uri="{FF2B5EF4-FFF2-40B4-BE49-F238E27FC236}">
                <a16:creationId xmlns:a16="http://schemas.microsoft.com/office/drawing/2014/main" id="{B3773EE6-3DE6-422B-99F0-C1E5B83952FE}"/>
              </a:ext>
            </a:extLst>
          </p:cNvPr>
          <p:cNvSpPr>
            <a:spLocks noGrp="1"/>
          </p:cNvSpPr>
          <p:nvPr>
            <p:ph type="title"/>
          </p:nvPr>
        </p:nvSpPr>
        <p:spPr>
          <a:xfrm>
            <a:off x="-7620" y="6019800"/>
            <a:ext cx="2971800" cy="762000"/>
          </a:xfrm>
        </p:spPr>
        <p:txBody>
          <a:bodyPr>
            <a:normAutofit/>
          </a:bodyPr>
          <a:lstStyle/>
          <a:p>
            <a:r>
              <a:rPr lang="en-US" dirty="0"/>
              <a:t>Celebrations</a:t>
            </a:r>
            <a:endParaRPr lang="bs-Latn-BA" dirty="0"/>
          </a:p>
        </p:txBody>
      </p:sp>
    </p:spTree>
    <p:extLst>
      <p:ext uri="{BB962C8B-B14F-4D97-AF65-F5344CB8AC3E}">
        <p14:creationId xmlns:p14="http://schemas.microsoft.com/office/powerpoint/2010/main" val="21857513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8D4C66-6C85-40D1-A62F-A8DADCD224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p:blipFill>
        <p:spPr>
          <a:xfrm>
            <a:off x="0" y="1"/>
            <a:ext cx="12192000" cy="6858000"/>
          </a:xfrm>
          <a:prstGeom prst="rect">
            <a:avLst/>
          </a:prstGeom>
        </p:spPr>
      </p:pic>
      <p:sp>
        <p:nvSpPr>
          <p:cNvPr id="5" name="Rectangle 4">
            <a:extLst>
              <a:ext uri="{FF2B5EF4-FFF2-40B4-BE49-F238E27FC236}">
                <a16:creationId xmlns:a16="http://schemas.microsoft.com/office/drawing/2014/main" id="{CA1A35FA-1FA9-498A-9A55-B717F65268B2}"/>
              </a:ext>
            </a:extLst>
          </p:cNvPr>
          <p:cNvSpPr/>
          <p:nvPr/>
        </p:nvSpPr>
        <p:spPr>
          <a:xfrm>
            <a:off x="0" y="5943600"/>
            <a:ext cx="29718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bs-Latn-BA"/>
          </a:p>
        </p:txBody>
      </p:sp>
      <p:sp>
        <p:nvSpPr>
          <p:cNvPr id="8" name="Title 7">
            <a:extLst>
              <a:ext uri="{FF2B5EF4-FFF2-40B4-BE49-F238E27FC236}">
                <a16:creationId xmlns:a16="http://schemas.microsoft.com/office/drawing/2014/main" id="{B3773EE6-3DE6-422B-99F0-C1E5B83952FE}"/>
              </a:ext>
            </a:extLst>
          </p:cNvPr>
          <p:cNvSpPr>
            <a:spLocks noGrp="1"/>
          </p:cNvSpPr>
          <p:nvPr>
            <p:ph type="title"/>
          </p:nvPr>
        </p:nvSpPr>
        <p:spPr>
          <a:xfrm>
            <a:off x="228600" y="6019800"/>
            <a:ext cx="2514600" cy="762000"/>
          </a:xfrm>
        </p:spPr>
        <p:txBody>
          <a:bodyPr>
            <a:normAutofit/>
          </a:bodyPr>
          <a:lstStyle/>
          <a:p>
            <a:r>
              <a:rPr lang="en-US" dirty="0"/>
              <a:t>Weddings</a:t>
            </a:r>
            <a:endParaRPr lang="bs-Latn-BA" dirty="0"/>
          </a:p>
        </p:txBody>
      </p:sp>
    </p:spTree>
    <p:extLst>
      <p:ext uri="{BB962C8B-B14F-4D97-AF65-F5344CB8AC3E}">
        <p14:creationId xmlns:p14="http://schemas.microsoft.com/office/powerpoint/2010/main" val="347023194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0CE3707-696A-41BE-BF7A-85BAB8520D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2389" y="-25400"/>
            <a:ext cx="10319611" cy="6883400"/>
          </a:xfrm>
          <a:prstGeom prst="rect">
            <a:avLst/>
          </a:prstGeom>
        </p:spPr>
      </p:pic>
      <p:sp>
        <p:nvSpPr>
          <p:cNvPr id="5" name="Rectangle 4">
            <a:extLst>
              <a:ext uri="{FF2B5EF4-FFF2-40B4-BE49-F238E27FC236}">
                <a16:creationId xmlns:a16="http://schemas.microsoft.com/office/drawing/2014/main" id="{CA1A35FA-1FA9-498A-9A55-B717F65268B2}"/>
              </a:ext>
            </a:extLst>
          </p:cNvPr>
          <p:cNvSpPr/>
          <p:nvPr/>
        </p:nvSpPr>
        <p:spPr>
          <a:xfrm>
            <a:off x="0" y="5915025"/>
            <a:ext cx="29718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bs-Latn-BA"/>
          </a:p>
        </p:txBody>
      </p:sp>
      <p:sp>
        <p:nvSpPr>
          <p:cNvPr id="8" name="Title 7">
            <a:extLst>
              <a:ext uri="{FF2B5EF4-FFF2-40B4-BE49-F238E27FC236}">
                <a16:creationId xmlns:a16="http://schemas.microsoft.com/office/drawing/2014/main" id="{B3773EE6-3DE6-422B-99F0-C1E5B83952FE}"/>
              </a:ext>
            </a:extLst>
          </p:cNvPr>
          <p:cNvSpPr>
            <a:spLocks noGrp="1"/>
          </p:cNvSpPr>
          <p:nvPr>
            <p:ph type="title"/>
          </p:nvPr>
        </p:nvSpPr>
        <p:spPr>
          <a:xfrm>
            <a:off x="152400" y="5943600"/>
            <a:ext cx="11658600" cy="762000"/>
          </a:xfrm>
        </p:spPr>
        <p:txBody>
          <a:bodyPr>
            <a:normAutofit/>
          </a:bodyPr>
          <a:lstStyle/>
          <a:p>
            <a:r>
              <a:rPr lang="en-US" dirty="0"/>
              <a:t>Restaurant</a:t>
            </a:r>
            <a:endParaRPr lang="bs-Latn-BA" dirty="0"/>
          </a:p>
        </p:txBody>
      </p:sp>
    </p:spTree>
    <p:extLst>
      <p:ext uri="{BB962C8B-B14F-4D97-AF65-F5344CB8AC3E}">
        <p14:creationId xmlns:p14="http://schemas.microsoft.com/office/powerpoint/2010/main" val="3958154346"/>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Y9DV6SzPFkSdWOeqGTZHR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Y9DV6SzPFkSdWOeqGTZHR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Y9DV6SzPFkSdWOeqGTZHR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Y9DV6SzPFkSdWOeqGTZHR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Y9DV6SzPFkSdWOeqGTZHR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Y9DV6SzPFkSdWOeqGTZHR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Y9DV6SzPFkSdWOeqGTZHR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Y9DV6SzPFkSdWOeqGTZHR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Y9DV6SzPFkSdWOeqGTZHR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Y9DV6SzPFkSdWOeqGTZHRg"/>
</p:tagLst>
</file>

<file path=ppt/tags/tag2.xml><?xml version="1.0" encoding="utf-8"?>
<p:tagLst xmlns:a="http://schemas.openxmlformats.org/drawingml/2006/main" xmlns:r="http://schemas.openxmlformats.org/officeDocument/2006/relationships" xmlns:p="http://schemas.openxmlformats.org/presentationml/2006/main">
  <p:tag name="POWER_USER_ID_TEMPLATES" val="Bar_chart_1"/>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Y9DV6SzPFkSdWOeqGTZHR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Y9DV6SzPFkSdWOeqGTZHR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Y9DV6SzPFkSdWOeqGTZHR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Y9DV6SzPFkSdWOeqGTZHR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Y9DV6SzPFkSdWOeqGTZHR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Y9DV6SzPFkSdWOeqGTZHR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Y9DV6SzPFkSdWOeqGTZHR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Y9DV6SzPFkSdWOeqGTZHR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Y9DV6SzPFkSdWOeqGTZHR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Y9DV6SzPFkSdWOeqGTZHR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Y9DV6SzPFkSdWOeqGTZHR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Y9DV6SzPFkSdWOeqGTZHR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Y9DV6SzPFkSdWOeqGTZHR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Y9DV6SzPFkSdWOeqGTZHRg"/>
</p:tagLst>
</file>

<file path=ppt/tags/tag33.xml><?xml version="1.0" encoding="utf-8"?>
<p:tagLst xmlns:a="http://schemas.openxmlformats.org/drawingml/2006/main" xmlns:r="http://schemas.openxmlformats.org/officeDocument/2006/relationships" xmlns:p="http://schemas.openxmlformats.org/presentationml/2006/main">
  <p:tag name="POWER_USER_ID_TEMPLATES" val="Circles_2"/>
</p:tagLst>
</file>

<file path=ppt/tags/tag34.xml><?xml version="1.0" encoding="utf-8"?>
<p:tagLst xmlns:a="http://schemas.openxmlformats.org/drawingml/2006/main" xmlns:r="http://schemas.openxmlformats.org/officeDocument/2006/relationships" xmlns:p="http://schemas.openxmlformats.org/presentationml/2006/main">
  <p:tag name="POWER_USER_ID_TEMPLATES" val="Business_model_canvas__Osterwalder_2010_"/>
</p:tagLst>
</file>

<file path=ppt/tags/tag35.xml><?xml version="1.0" encoding="utf-8"?>
<p:tagLst xmlns:a="http://schemas.openxmlformats.org/drawingml/2006/main" xmlns:r="http://schemas.openxmlformats.org/officeDocument/2006/relationships" xmlns:p="http://schemas.openxmlformats.org/presentationml/2006/main">
  <p:tag name="POWER_USER_ID_TEMPLATES" val="Animations_1"/>
</p:tagLst>
</file>

<file path=ppt/tags/tag36.xml><?xml version="1.0" encoding="utf-8"?>
<p:tagLst xmlns:a="http://schemas.openxmlformats.org/drawingml/2006/main" xmlns:r="http://schemas.openxmlformats.org/officeDocument/2006/relationships" xmlns:p="http://schemas.openxmlformats.org/presentationml/2006/main">
  <p:tag name="POWER_USER_ID_TEMPLATES" val="Bar_chart_1"/>
</p:tagLst>
</file>

<file path=ppt/tags/tag37.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38.xml><?xml version="1.0" encoding="utf-8"?>
<p:tagLst xmlns:a="http://schemas.openxmlformats.org/drawingml/2006/main" xmlns:r="http://schemas.openxmlformats.org/officeDocument/2006/relationships" xmlns:p="http://schemas.openxmlformats.org/presentationml/2006/main">
  <p:tag name="POWER_USER_TAGS_ICONS" val="leader*colleagues*teammates*representative*trade unions*unions*speaker"/>
</p:tagLst>
</file>

<file path=ppt/tags/tag39.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Y9DV6SzPFkSdWOeqGTZHRg"/>
</p:tagLst>
</file>

<file path=ppt/tags/tag40.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Y9DV6SzPFkSdWOeqGTZHR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Y9DV6SzPFkSdWOeqGTZHR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Y9DV6SzPFkSdWOeqGTZHR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Y9DV6SzPFkSdWOeqGTZHR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Y9DV6SzPFkSdWOeqGTZHRg"/>
</p:tagLst>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CITY SKETCH 16X9">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entury Schoolbook">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23.potx" id="{55B65C5C-2110-41C9-9432-67D739EC5CFC}" vid="{FDE12540-4521-4F30-863D-D54DD2EE1C3B}"/>
    </a:ext>
  </a:extLst>
</a:theme>
</file>

<file path=ppt/theme/theme2.xml><?xml version="1.0" encoding="utf-8"?>
<a:theme xmlns:a="http://schemas.openxmlformats.org/drawingml/2006/main" name="Circuit">
  <a:themeElements>
    <a:clrScheme name="Circuit">
      <a:dk1>
        <a:sysClr val="windowText" lastClr="000000"/>
      </a:dk1>
      <a:lt1>
        <a:sysClr val="window" lastClr="FFFFFF"/>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2578CA-DEC9-49C3-80AF-C113973CC9A9}"/>
    </a:ext>
  </a:extLst>
</a:theme>
</file>

<file path=ppt/theme/theme3.xml><?xml version="1.0" encoding="utf-8"?>
<a:theme xmlns:a="http://schemas.openxmlformats.org/drawingml/2006/main" name="Office Theme">
  <a:themeElements>
    <a:clrScheme name="CitySketch">
      <a:dk1>
        <a:srgbClr val="3D372E"/>
      </a:dk1>
      <a:lt1>
        <a:sysClr val="window" lastClr="FFFFFF"/>
      </a:lt1>
      <a:dk2>
        <a:srgbClr val="000000"/>
      </a:dk2>
      <a:lt2>
        <a:srgbClr val="E0ECE1"/>
      </a:lt2>
      <a:accent1>
        <a:srgbClr val="B2D0B4"/>
      </a:accent1>
      <a:accent2>
        <a:srgbClr val="88A5BA"/>
      </a:accent2>
      <a:accent3>
        <a:srgbClr val="909F5F"/>
      </a:accent3>
      <a:accent4>
        <a:srgbClr val="C9A057"/>
      </a:accent4>
      <a:accent5>
        <a:srgbClr val="DA7D60"/>
      </a:accent5>
      <a:accent6>
        <a:srgbClr val="978975"/>
      </a:accent6>
      <a:hlink>
        <a:srgbClr val="C9A057"/>
      </a:hlink>
      <a:folHlink>
        <a:srgbClr val="978975"/>
      </a:folHlink>
    </a:clrScheme>
    <a:fontScheme name="Century Schoolbook">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CitySketch">
      <a:dk1>
        <a:srgbClr val="3D372E"/>
      </a:dk1>
      <a:lt1>
        <a:sysClr val="window" lastClr="FFFFFF"/>
      </a:lt1>
      <a:dk2>
        <a:srgbClr val="000000"/>
      </a:dk2>
      <a:lt2>
        <a:srgbClr val="E0ECE1"/>
      </a:lt2>
      <a:accent1>
        <a:srgbClr val="B2D0B4"/>
      </a:accent1>
      <a:accent2>
        <a:srgbClr val="88A5BA"/>
      </a:accent2>
      <a:accent3>
        <a:srgbClr val="909F5F"/>
      </a:accent3>
      <a:accent4>
        <a:srgbClr val="C9A057"/>
      </a:accent4>
      <a:accent5>
        <a:srgbClr val="DA7D60"/>
      </a:accent5>
      <a:accent6>
        <a:srgbClr val="978975"/>
      </a:accent6>
      <a:hlink>
        <a:srgbClr val="C9A057"/>
      </a:hlink>
      <a:folHlink>
        <a:srgbClr val="978975"/>
      </a:folHlink>
    </a:clrScheme>
    <a:fontScheme name="Century Schoolbook">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3761</TotalTime>
  <Words>1580</Words>
  <Application>Microsoft Office PowerPoint</Application>
  <PresentationFormat>Widescreen</PresentationFormat>
  <Paragraphs>671</Paragraphs>
  <Slides>35</Slides>
  <Notes>5</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35</vt:i4>
      </vt:variant>
    </vt:vector>
  </HeadingPairs>
  <TitlesOfParts>
    <vt:vector size="45" baseType="lpstr">
      <vt:lpstr>Century Schoolbook</vt:lpstr>
      <vt:lpstr>Arial</vt:lpstr>
      <vt:lpstr>Arial Black</vt:lpstr>
      <vt:lpstr>Arial Narrow</vt:lpstr>
      <vt:lpstr>Verdana</vt:lpstr>
      <vt:lpstr>Century Gothic</vt:lpstr>
      <vt:lpstr>Calibri</vt:lpstr>
      <vt:lpstr>Tw Cen MT</vt:lpstr>
      <vt:lpstr>CITY SKETCH 16X9</vt:lpstr>
      <vt:lpstr>Circuit</vt:lpstr>
      <vt:lpstr>MedCity</vt:lpstr>
      <vt:lpstr>Landscape</vt:lpstr>
      <vt:lpstr>Inspired</vt:lpstr>
      <vt:lpstr>Luxury</vt:lpstr>
      <vt:lpstr>Pool</vt:lpstr>
      <vt:lpstr>Wellness</vt:lpstr>
      <vt:lpstr>Celebrations</vt:lpstr>
      <vt:lpstr>Weddings</vt:lpstr>
      <vt:lpstr>Restaurant</vt:lpstr>
      <vt:lpstr>Medical</vt:lpstr>
      <vt:lpstr>Service</vt:lpstr>
      <vt:lpstr>Rooms</vt:lpstr>
      <vt:lpstr>PowerPoint Presentation</vt:lpstr>
      <vt:lpstr>PowerPoint Presentation</vt:lpstr>
      <vt:lpstr>PowerPoint Presentation</vt:lpstr>
      <vt:lpstr>Areas</vt:lpstr>
      <vt:lpstr>MULTI PHASED approach Incremental investment</vt:lpstr>
      <vt:lpstr>dynamics</vt:lpstr>
      <vt:lpstr>Financing thousand euros</vt:lpstr>
      <vt:lpstr>REGIONAL CENTER</vt:lpstr>
      <vt:lpstr>The Market</vt:lpstr>
      <vt:lpstr>Business model canvas</vt:lpstr>
      <vt:lpstr>Before</vt:lpstr>
      <vt:lpstr>After</vt:lpstr>
      <vt:lpstr>Visuals</vt:lpstr>
      <vt:lpstr>PowerPoint Presentation</vt:lpstr>
      <vt:lpstr>PowerPoint Presentation</vt:lpstr>
      <vt:lpstr>PowerPoint Presentation</vt:lpstr>
      <vt:lpstr>PowerPoint Presentation</vt:lpstr>
      <vt:lpstr>ASSUMptions</vt:lpstr>
      <vt:lpstr>Funding mil €</vt:lpstr>
      <vt:lpstr>assumptions</vt:lpstr>
      <vt:lpstr>Funding dynamics</vt:lpstr>
      <vt:lpstr>Next steps</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MIrza</dc:creator>
  <cp:lastModifiedBy>MIrza</cp:lastModifiedBy>
  <cp:revision>69</cp:revision>
  <dcterms:created xsi:type="dcterms:W3CDTF">2020-11-10T12:19:05Z</dcterms:created>
  <dcterms:modified xsi:type="dcterms:W3CDTF">2022-02-13T11:00:58Z</dcterms:modified>
</cp:coreProperties>
</file>